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7864475" cy="10058400"/>
  <p:notesSz cx="6858000" cy="9144000"/>
  <p:embeddedFontLst>
    <p:embeddedFont>
      <p:font typeface="Lato" panose="020F0502020204030203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54"/>
    <a:srgbClr val="1F5189"/>
    <a:srgbClr val="13491D"/>
    <a:srgbClr val="156124"/>
    <a:srgbClr val="046645"/>
    <a:srgbClr val="0068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9"/>
    <p:restoredTop sz="94712"/>
  </p:normalViewPr>
  <p:slideViewPr>
    <p:cSldViewPr snapToGrid="0">
      <p:cViewPr varScale="1">
        <p:scale>
          <a:sx n="71" d="100"/>
          <a:sy n="71" d="100"/>
        </p:scale>
        <p:origin x="1776" y="192"/>
      </p:cViewPr>
      <p:guideLst>
        <p:guide orient="horz" pos="3168"/>
        <p:guide pos="24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8892" y="685800"/>
            <a:ext cx="2680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206af051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685800"/>
            <a:ext cx="26812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206af051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8070" y="1456058"/>
            <a:ext cx="73278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8062" y="5542289"/>
            <a:ext cx="73278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8062" y="2163089"/>
            <a:ext cx="73278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8062" y="6164351"/>
            <a:ext cx="73278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572314" y="1007871"/>
            <a:ext cx="30285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2900" b="1" i="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2673709" y="9354312"/>
            <a:ext cx="2516400" cy="5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393192" y="9354312"/>
            <a:ext cx="1808700" cy="5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5661972" y="9354312"/>
            <a:ext cx="1808700" cy="5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8062" y="4206107"/>
            <a:ext cx="73278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8062" y="870271"/>
            <a:ext cx="73278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8062" y="2253729"/>
            <a:ext cx="73278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8062" y="870271"/>
            <a:ext cx="73278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8062" y="2253729"/>
            <a:ext cx="34398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55869" y="2253729"/>
            <a:ext cx="34398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8062" y="870271"/>
            <a:ext cx="73278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8062" y="1086507"/>
            <a:ext cx="24150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8062" y="2717440"/>
            <a:ext cx="24150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21616" y="880293"/>
            <a:ext cx="54762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931925" y="-244"/>
            <a:ext cx="39318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8330" y="2411542"/>
            <a:ext cx="34788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8330" y="5481569"/>
            <a:ext cx="34788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247975" y="1415969"/>
            <a:ext cx="32997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8062" y="8273124"/>
            <a:ext cx="515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8062" y="870271"/>
            <a:ext cx="73278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8062" y="2253729"/>
            <a:ext cx="73278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86323" y="9119180"/>
            <a:ext cx="4719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DF01BC-7458-4FA2-A069-D29C5D5225BF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440113" y="9827260"/>
            <a:ext cx="1016000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Public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92DCB199-24AA-7733-CCE0-B829EB045E10}"/>
              </a:ext>
            </a:extLst>
          </p:cNvPr>
          <p:cNvSpPr/>
          <p:nvPr/>
        </p:nvSpPr>
        <p:spPr>
          <a:xfrm>
            <a:off x="628080" y="7792229"/>
            <a:ext cx="1417132" cy="1415773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100" dirty="0"/>
              <a:t>ADULT LEVEL EDUCATION</a:t>
            </a:r>
          </a:p>
        </p:txBody>
      </p:sp>
      <p:pic>
        <p:nvPicPr>
          <p:cNvPr id="46" name="Picture 45" descr="A white line art of a briefcase&#10;&#10;Description automatically generated">
            <a:extLst>
              <a:ext uri="{FF2B5EF4-FFF2-40B4-BE49-F238E27FC236}">
                <a16:creationId xmlns:a16="http://schemas.microsoft.com/office/drawing/2014/main" id="{B10A2858-367A-36A0-3283-2FD1FD536D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26" y="7539265"/>
            <a:ext cx="1608970" cy="1608970"/>
          </a:xfrm>
          <a:prstGeom prst="rect">
            <a:avLst/>
          </a:prstGeom>
        </p:spPr>
      </p:pic>
      <p:sp>
        <p:nvSpPr>
          <p:cNvPr id="62" name="Google Shape;62;p14"/>
          <p:cNvSpPr/>
          <p:nvPr/>
        </p:nvSpPr>
        <p:spPr>
          <a:xfrm>
            <a:off x="-275" y="847750"/>
            <a:ext cx="7863900" cy="223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0" y="2615782"/>
            <a:ext cx="2842427" cy="469900"/>
          </a:xfrm>
          <a:custGeom>
            <a:avLst/>
            <a:gdLst/>
            <a:ahLst/>
            <a:cxnLst/>
            <a:rect l="l" t="t" r="r" b="b"/>
            <a:pathLst>
              <a:path w="2807335" h="469900" extrusionOk="0">
                <a:moveTo>
                  <a:pt x="2472982" y="0"/>
                </a:moveTo>
                <a:lnTo>
                  <a:pt x="0" y="0"/>
                </a:lnTo>
                <a:lnTo>
                  <a:pt x="0" y="469900"/>
                </a:lnTo>
                <a:lnTo>
                  <a:pt x="2807246" y="469900"/>
                </a:lnTo>
                <a:lnTo>
                  <a:pt x="2807246" y="333006"/>
                </a:lnTo>
                <a:lnTo>
                  <a:pt x="2802023" y="140487"/>
                </a:lnTo>
                <a:lnTo>
                  <a:pt x="2765463" y="41625"/>
                </a:lnTo>
                <a:lnTo>
                  <a:pt x="2666228" y="5203"/>
                </a:lnTo>
                <a:lnTo>
                  <a:pt x="2472982" y="0"/>
                </a:lnTo>
                <a:close/>
              </a:path>
            </a:pathLst>
          </a:custGeom>
          <a:solidFill>
            <a:srgbClr val="1F518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582125" y="1007925"/>
            <a:ext cx="3510300" cy="1280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YOUR PROGRAM NAME HERE </a:t>
            </a:r>
            <a:endParaRPr sz="3000" b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582125" y="2755832"/>
            <a:ext cx="20091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 dirty="0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 Black"/>
              </a:rPr>
              <a:t>FREE DIGITAL LESSONS</a:t>
            </a:r>
            <a:endParaRPr sz="13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Lato Black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775110" y="3320144"/>
            <a:ext cx="3461668" cy="270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300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518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Arial"/>
              </a:rPr>
              <a:t>Learn how to manage and grow your money with [</a:t>
            </a:r>
            <a:r>
              <a:rPr kumimoji="0" lang="en-US" sz="2000" b="1" i="1" u="none" strike="noStrike" kern="0" cap="none" spc="0" normalizeH="0" baseline="0" noProof="0" dirty="0">
                <a:ln>
                  <a:noFill/>
                </a:ln>
                <a:solidFill>
                  <a:srgbClr val="1F518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Arial"/>
              </a:rPr>
              <a:t>PROGRAM NAME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518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Arial"/>
              </a:rPr>
              <a:t>]!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Arial"/>
            </a:endParaRPr>
          </a:p>
          <a:p>
            <a:pPr marL="12700" marR="5080">
              <a:lnSpc>
                <a:spcPct val="122800"/>
              </a:lnSpc>
              <a:spcBef>
                <a:spcPts val="530"/>
              </a:spcBef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[PROGRAM NAME] is a digital financial education program designed to help you better manage your money. Get started today and take the first step in preparing for your financial future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7BEC5E02-E407-5B40-981A-51443B856BDB}"/>
              </a:ext>
            </a:extLst>
          </p:cNvPr>
          <p:cNvSpPr txBox="1"/>
          <p:nvPr/>
        </p:nvSpPr>
        <p:spPr>
          <a:xfrm>
            <a:off x="5988069" y="166351"/>
            <a:ext cx="1638563" cy="523220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YOUR LOGO HERE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E904B8-4054-D77E-A147-683B7DFA8BF3}"/>
              </a:ext>
            </a:extLst>
          </p:cNvPr>
          <p:cNvSpPr txBox="1"/>
          <p:nvPr/>
        </p:nvSpPr>
        <p:spPr>
          <a:xfrm>
            <a:off x="4052047" y="989703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8FDCD8-0726-1945-A8D0-2E7116C77FD6}"/>
              </a:ext>
            </a:extLst>
          </p:cNvPr>
          <p:cNvSpPr/>
          <p:nvPr/>
        </p:nvSpPr>
        <p:spPr>
          <a:xfrm>
            <a:off x="-13503" y="9444019"/>
            <a:ext cx="7890356" cy="657922"/>
          </a:xfrm>
          <a:prstGeom prst="rect">
            <a:avLst/>
          </a:prstGeom>
          <a:solidFill>
            <a:srgbClr val="1F51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D522C762-EC83-8B4C-A421-7B8A36A04681}"/>
              </a:ext>
            </a:extLst>
          </p:cNvPr>
          <p:cNvSpPr txBox="1"/>
          <p:nvPr/>
        </p:nvSpPr>
        <p:spPr>
          <a:xfrm>
            <a:off x="1126881" y="9581967"/>
            <a:ext cx="5387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[PROGRAM URL]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07100D-BFF3-8359-2E06-02176DE71CB9}"/>
              </a:ext>
            </a:extLst>
          </p:cNvPr>
          <p:cNvSpPr txBox="1"/>
          <p:nvPr/>
        </p:nvSpPr>
        <p:spPr>
          <a:xfrm>
            <a:off x="717799" y="6128614"/>
            <a:ext cx="3461668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Program Elements: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80+ financial education experiences 3-6 minutes each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Interactive, engaging, and mobile-first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Courses available in both English and Spanish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2A17B4-8AE5-B09E-AAB5-9A464FDAA42E}"/>
              </a:ext>
            </a:extLst>
          </p:cNvPr>
          <p:cNvSpPr/>
          <p:nvPr/>
        </p:nvSpPr>
        <p:spPr>
          <a:xfrm>
            <a:off x="4399364" y="3407340"/>
            <a:ext cx="2842142" cy="3012378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0" i="0" u="none" strike="noStrike" dirty="0">
                <a:solidFill>
                  <a:srgbClr val="004054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 w</a:t>
            </a:r>
            <a:endParaRPr lang="en-US" dirty="0">
              <a:solidFill>
                <a:srgbClr val="00405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3A9888-846F-C136-E32D-FB6B56823F4E}"/>
              </a:ext>
            </a:extLst>
          </p:cNvPr>
          <p:cNvSpPr txBox="1">
            <a:spLocks/>
          </p:cNvSpPr>
          <p:nvPr/>
        </p:nvSpPr>
        <p:spPr>
          <a:xfrm>
            <a:off x="4548915" y="3543635"/>
            <a:ext cx="2658722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Learn More About: </a:t>
            </a:r>
            <a:br>
              <a:rPr lang="en-US" sz="16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n-US" sz="16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Auto Loans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Budgeting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Building Emergency Savings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Checking Accounts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Credit Cards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Credit Scores &amp; Reports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Homeownership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Identity Protection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Investments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Retirement Planning</a:t>
            </a:r>
          </a:p>
        </p:txBody>
      </p:sp>
      <p:sp>
        <p:nvSpPr>
          <p:cNvPr id="19" name="AutoShape 2">
            <a:extLst>
              <a:ext uri="{FF2B5EF4-FFF2-40B4-BE49-F238E27FC236}">
                <a16:creationId xmlns:a16="http://schemas.microsoft.com/office/drawing/2014/main" id="{37DD3CEE-E77F-1C30-31B8-692B667A81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9838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87BEDB6-F5BB-D700-5932-41A365C8E0AE}"/>
              </a:ext>
            </a:extLst>
          </p:cNvPr>
          <p:cNvSpPr/>
          <p:nvPr/>
        </p:nvSpPr>
        <p:spPr>
          <a:xfrm>
            <a:off x="2426228" y="7788186"/>
            <a:ext cx="1417132" cy="1415773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100" dirty="0"/>
              <a:t>MOBILE FRIENDLY</a:t>
            </a:r>
          </a:p>
        </p:txBody>
      </p:sp>
      <p:pic>
        <p:nvPicPr>
          <p:cNvPr id="48" name="Picture 47" descr="A white line on a black background&#10;&#10;Description automatically generated">
            <a:extLst>
              <a:ext uri="{FF2B5EF4-FFF2-40B4-BE49-F238E27FC236}">
                <a16:creationId xmlns:a16="http://schemas.microsoft.com/office/drawing/2014/main" id="{802731F9-EB25-74A3-B3E2-6E7E01B9B0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1387" y="7567320"/>
            <a:ext cx="1629410" cy="1629410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CF018BC9-D873-EC29-9D0C-681992DAD867}"/>
              </a:ext>
            </a:extLst>
          </p:cNvPr>
          <p:cNvSpPr/>
          <p:nvPr/>
        </p:nvSpPr>
        <p:spPr>
          <a:xfrm>
            <a:off x="5864006" y="7823724"/>
            <a:ext cx="1417132" cy="1415773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100" dirty="0"/>
              <a:t>INTERACTIVE LEARNING</a:t>
            </a:r>
          </a:p>
        </p:txBody>
      </p:sp>
      <p:pic>
        <p:nvPicPr>
          <p:cNvPr id="52" name="Picture 51" descr="A white line on a black background&#10;&#10;Description automatically generated">
            <a:extLst>
              <a:ext uri="{FF2B5EF4-FFF2-40B4-BE49-F238E27FC236}">
                <a16:creationId xmlns:a16="http://schemas.microsoft.com/office/drawing/2014/main" id="{50AAC02A-10EF-CCA4-E8F4-6874A8EBF6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6152" y="7554014"/>
            <a:ext cx="1656024" cy="1656024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C3100253-59EE-8138-E763-33F02AB2E17A}"/>
              </a:ext>
            </a:extLst>
          </p:cNvPr>
          <p:cNvSpPr/>
          <p:nvPr/>
        </p:nvSpPr>
        <p:spPr>
          <a:xfrm>
            <a:off x="4117933" y="7800343"/>
            <a:ext cx="1417132" cy="1415773"/>
          </a:xfrm>
          <a:prstGeom prst="rect">
            <a:avLst/>
          </a:prstGeom>
          <a:solidFill>
            <a:srgbClr val="0040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100" dirty="0"/>
              <a:t>SHORT MODULES</a:t>
            </a:r>
          </a:p>
        </p:txBody>
      </p:sp>
      <p:pic>
        <p:nvPicPr>
          <p:cNvPr id="50" name="Picture 49" descr="A white line drawing of a clock&#10;&#10;Description automatically generated">
            <a:extLst>
              <a:ext uri="{FF2B5EF4-FFF2-40B4-BE49-F238E27FC236}">
                <a16:creationId xmlns:a16="http://schemas.microsoft.com/office/drawing/2014/main" id="{6E577A49-6ED2-3777-D8E5-C64F9957C1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6531" y="7504964"/>
            <a:ext cx="1754121" cy="1754121"/>
          </a:xfrm>
          <a:prstGeom prst="rect">
            <a:avLst/>
          </a:prstGeom>
        </p:spPr>
      </p:pic>
      <p:sp>
        <p:nvSpPr>
          <p:cNvPr id="57" name="AutoShape 4" descr="A person and person looking at a phone&#10;&#10;Description automatically generated">
            <a:extLst>
              <a:ext uri="{FF2B5EF4-FFF2-40B4-BE49-F238E27FC236}">
                <a16:creationId xmlns:a16="http://schemas.microsoft.com/office/drawing/2014/main" id="{2D94F377-123B-5663-83E6-3F4827F34D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32238" y="5029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8" name="Picture 67" descr="A person holding a tablet&#10;&#10;Description automatically generated">
            <a:extLst>
              <a:ext uri="{FF2B5EF4-FFF2-40B4-BE49-F238E27FC236}">
                <a16:creationId xmlns:a16="http://schemas.microsoft.com/office/drawing/2014/main" id="{DB335EBD-01AF-7FEB-15D6-ACE9B77476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04501" y="840999"/>
            <a:ext cx="3919010" cy="22411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bfdbf31-9f22-40e7-96e7-f375e58b45a9" xsi:nil="true"/>
    <lcf76f155ced4ddcb4097134ff3c332f xmlns="c0ec9b7a-9d3f-4ed4-a303-8d1dfd26ab49">
      <Terms xmlns="http://schemas.microsoft.com/office/infopath/2007/PartnerControls"/>
    </lcf76f155ced4ddcb4097134ff3c332f>
    <Person xmlns="c0ec9b7a-9d3f-4ed4-a303-8d1dfd26ab49">
      <UserInfo>
        <DisplayName/>
        <AccountId xsi:nil="true"/>
        <AccountType/>
      </UserInfo>
    </Person>
    <Context xmlns="c0ec9b7a-9d3f-4ed4-a303-8d1dfd26ab49">Make a copy to customize</Contex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9AB44F90D18A4C91545CB6E831DEE4" ma:contentTypeVersion="16" ma:contentTypeDescription="Create a new document." ma:contentTypeScope="" ma:versionID="5c7cef284e1c379d21bd90b2da804fa1">
  <xsd:schema xmlns:xsd="http://www.w3.org/2001/XMLSchema" xmlns:xs="http://www.w3.org/2001/XMLSchema" xmlns:p="http://schemas.microsoft.com/office/2006/metadata/properties" xmlns:ns2="c0ec9b7a-9d3f-4ed4-a303-8d1dfd26ab49" xmlns:ns3="2bfdbf31-9f22-40e7-96e7-f375e58b45a9" targetNamespace="http://schemas.microsoft.com/office/2006/metadata/properties" ma:root="true" ma:fieldsID="15a88fdb750497eac509799b6c89e87e" ns2:_="" ns3:_="">
    <xsd:import namespace="c0ec9b7a-9d3f-4ed4-a303-8d1dfd26ab49"/>
    <xsd:import namespace="2bfdbf31-9f22-40e7-96e7-f375e58b45a9"/>
    <xsd:element name="properties">
      <xsd:complexType>
        <xsd:sequence>
          <xsd:element name="documentManagement">
            <xsd:complexType>
              <xsd:all>
                <xsd:element ref="ns2:Context" minOccurs="0"/>
                <xsd:element ref="ns2:MediaServiceMetadata" minOccurs="0"/>
                <xsd:element ref="ns2:MediaServiceFastMetadata" minOccurs="0"/>
                <xsd:element ref="ns2:Pers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c9b7a-9d3f-4ed4-a303-8d1dfd26ab49" elementFormDefault="qualified">
    <xsd:import namespace="http://schemas.microsoft.com/office/2006/documentManagement/types"/>
    <xsd:import namespace="http://schemas.microsoft.com/office/infopath/2007/PartnerControls"/>
    <xsd:element name="Context" ma:index="8" nillable="true" ma:displayName="Context" ma:format="Dropdown" ma:internalName="Context">
      <xsd:simpleType>
        <xsd:restriction base="dms:Note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Person" ma:index="11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61b4c75-b81e-43f4-b0d1-33d9836e2f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dbf31-9f22-40e7-96e7-f375e58b45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7f5ac90-5a75-4e1b-a990-51eb5bb53769}" ma:internalName="TaxCatchAll" ma:showField="CatchAllData" ma:web="2bfdbf31-9f22-40e7-96e7-f375e58b45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0F06BA-0D00-466B-BAAB-1C21D6AC299E}">
  <ds:schemaRefs>
    <ds:schemaRef ds:uri="http://purl.org/dc/dcmitype/"/>
    <ds:schemaRef ds:uri="http://schemas.microsoft.com/office/2006/metadata/properties"/>
    <ds:schemaRef ds:uri="c0ec9b7a-9d3f-4ed4-a303-8d1dfd26ab49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2bfdbf31-9f22-40e7-96e7-f375e58b45a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B1D402-FF5D-4A97-8D98-33D95E7309A0}">
  <ds:schemaRefs>
    <ds:schemaRef ds:uri="2bfdbf31-9f22-40e7-96e7-f375e58b45a9"/>
    <ds:schemaRef ds:uri="c0ec9b7a-9d3f-4ed4-a303-8d1dfd26ab4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12E9580-F32A-492F-8F6B-C45DFA9A793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9b32134-930b-47a0-ae68-920ef1df7e99}" enabled="1" method="Privileged" siteId="{31fa3fc8-0d67-4b00-8f5a-3a9a69c281b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8785</TotalTime>
  <Words>121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YOUR PROGRAM NAME HERE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Venture: Entrepreneurial  Expedition</dc:title>
  <cp:lastModifiedBy>Kennedy Harris</cp:lastModifiedBy>
  <cp:revision>12</cp:revision>
  <dcterms:modified xsi:type="dcterms:W3CDTF">2024-10-18T19:49:54Z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0x0101001B9AB44F90D18A4C91545CB6E831DEE4</vt:lpwstr>
  </property>
  <property fmtid="{D5CDD505-2E9C-101B-9397-08002B2CF9AE}" pid="3" name="MediaServiceImageTags">
    <vt:lpwstr/>
  </property>
  <property fmtid="{D5CDD505-2E9C-101B-9397-08002B2CF9AE}" pid="4" name="MSIP_Label_39b32134-930b-47a0-ae68-920ef1df7e99_Enabled">
    <vt:lpwstr>true</vt:lpwstr>
  </property>
  <property fmtid="{D5CDD505-2E9C-101B-9397-08002B2CF9AE}" pid="5" name="MSIP_Label_39b32134-930b-47a0-ae68-920ef1df7e99_SetDate">
    <vt:lpwstr>2024-08-16T20:50:54Z</vt:lpwstr>
  </property>
  <property fmtid="{D5CDD505-2E9C-101B-9397-08002B2CF9AE}" pid="6" name="MSIP_Label_39b32134-930b-47a0-ae68-920ef1df7e99_Method">
    <vt:lpwstr>Privileged</vt:lpwstr>
  </property>
  <property fmtid="{D5CDD505-2E9C-101B-9397-08002B2CF9AE}" pid="7" name="MSIP_Label_39b32134-930b-47a0-ae68-920ef1df7e99_Name">
    <vt:lpwstr>Public</vt:lpwstr>
  </property>
  <property fmtid="{D5CDD505-2E9C-101B-9397-08002B2CF9AE}" pid="8" name="MSIP_Label_39b32134-930b-47a0-ae68-920ef1df7e99_SiteId">
    <vt:lpwstr>31fa3fc8-0d67-4b00-8f5a-3a9a69c281b8</vt:lpwstr>
  </property>
  <property fmtid="{D5CDD505-2E9C-101B-9397-08002B2CF9AE}" pid="9" name="MSIP_Label_39b32134-930b-47a0-ae68-920ef1df7e99_ActionId">
    <vt:lpwstr>e6460333-fe60-4c4b-821d-1590ef6df614</vt:lpwstr>
  </property>
  <property fmtid="{D5CDD505-2E9C-101B-9397-08002B2CF9AE}" pid="10" name="MSIP_Label_39b32134-930b-47a0-ae68-920ef1df7e99_ContentBits">
    <vt:lpwstr>2</vt:lpwstr>
  </property>
  <property fmtid="{D5CDD505-2E9C-101B-9397-08002B2CF9AE}" pid="11" name="ClassificationContentMarkingFooterLocations">
    <vt:lpwstr>Simple Light:3</vt:lpwstr>
  </property>
  <property fmtid="{D5CDD505-2E9C-101B-9397-08002B2CF9AE}" pid="12" name="ClassificationContentMarkingFooterText">
    <vt:lpwstr>Sensitivity: Public</vt:lpwstr>
  </property>
</Properties>
</file>