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Lato Light"/>
      <p:regular r:id="rId18"/>
      <p:bold r:id="rId19"/>
      <p:italic r:id="rId20"/>
      <p:boldItalic r:id="rId21"/>
    </p:embeddedFont>
    <p:embeddedFont>
      <p:font typeface="Lato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4" roundtripDataSignature="AMtx7miD8f9DlUq5kJS1hst/SXEdkRGD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italic.fntdata"/><Relationship Id="rId22" Type="http://schemas.openxmlformats.org/officeDocument/2006/relationships/font" Target="fonts/LatoBlack-bold.fntdata"/><Relationship Id="rId21" Type="http://schemas.openxmlformats.org/officeDocument/2006/relationships/font" Target="fonts/LatoLight-boldItalic.fntdata"/><Relationship Id="rId24" Type="http://customschemas.google.com/relationships/presentationmetadata" Target="metadata"/><Relationship Id="rId23" Type="http://schemas.openxmlformats.org/officeDocument/2006/relationships/font" Target="fonts/La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LatoLight-bold.fntdata"/><Relationship Id="rId18" Type="http://schemas.openxmlformats.org/officeDocument/2006/relationships/font" Target="fonts/Lat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Set the tone with the students through a quote about one of the following topics -- mindfulness, self help, purpose, passion</a:t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Tell the students a little bit about you. Use this template and duplicate for each special guest in attendance for the event. </a:t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Hear from the students - use these questions to help open the conversation with students. Ask students to come off mute if they would like to respond - this is a great time to engage with the student ambassadors.</a:t>
            </a:r>
            <a:endParaRPr/>
          </a:p>
        </p:txBody>
      </p:sp>
      <p:sp>
        <p:nvSpPr>
          <p:cNvPr id="233" name="Google Shape;23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Panel moderator 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should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introduce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 each of the panelists - asking each to say their name and title. Moderator should work their way through the below questions - 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asking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 panelist to answer.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How did you get started in your career?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What makes you the happiest about your job?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When you look back on your career, can you talk a bit about the path you took to get to where you are today? Were you always in this industry or this department?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What’s one habit that you think has been helpful in growing as a professional?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Are you in the career/job you thought you would be in when you were in high school?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Tell us a bit about your day-to-day responsibilities at your job.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If high schoolers*: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What are your top 3 tips for being successful in college? (ie schedule/routine, network, show up, try new things, etc)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What are some life skills that you wish you knew more about during your freshman year of college? (ie budgeting, networking, time management)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Did you participate in an internship in college? If so, what was the number one thing you learned from that internship?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6" showMasterSp="0">
  <p:cSld name="Title Slide_1_1_3_1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1" showMasterSp="0">
  <p:cSld name="Title Slide_1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0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" showMasterSp="0">
  <p:cSld name="Title Slide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" showMasterSp="0">
  <p:cSld name="Title Slide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66" name="Google Shape;66;p22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" showMasterSp="0">
  <p:cSld name="Title Slide_1_1_3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5" showMasterSp="0">
  <p:cSld name="Title Slide_1_1_3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7" showMasterSp="0">
  <p:cSld name="Title Slide_1_1_3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25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8" showMasterSp="0">
  <p:cSld name="Title Slide_1_1_3_1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6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26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9" showMasterSp="0">
  <p:cSld name="Title Slide_1_1_3_1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7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5" name="Google Shape;95;p27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27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Section Divider" showMasterSp="0">
  <p:cSld name="Title Slide_1_1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8"/>
          <p:cNvSpPr txBox="1"/>
          <p:nvPr>
            <p:ph type="ctrTitle"/>
          </p:nvPr>
        </p:nvSpPr>
        <p:spPr>
          <a:xfrm>
            <a:off x="4926625" y="3533475"/>
            <a:ext cx="37680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4020" y="3041525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ection Divider" showMasterSp="0">
  <p:cSld name="Title Slide_1_1_2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9"/>
          <p:cNvSpPr txBox="1"/>
          <p:nvPr>
            <p:ph type="ctrTitle"/>
          </p:nvPr>
        </p:nvSpPr>
        <p:spPr>
          <a:xfrm>
            <a:off x="4926625" y="3539025"/>
            <a:ext cx="37680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4020" y="3041525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Agenda" showMasterSp="0">
  <p:cSld name="Title Slide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0" l="0" r="7689" t="0"/>
          <a:stretch/>
        </p:blipFill>
        <p:spPr>
          <a:xfrm>
            <a:off x="0" y="0"/>
            <a:ext cx="38627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/>
        </p:nvSpPr>
        <p:spPr>
          <a:xfrm>
            <a:off x="278688" y="1948350"/>
            <a:ext cx="3305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Agenda</a:t>
            </a:r>
            <a:endParaRPr b="0" i="0" sz="54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728" l="0" r="0" t="728"/>
          <a:stretch/>
        </p:blipFill>
        <p:spPr>
          <a:xfrm>
            <a:off x="268121" y="4706864"/>
            <a:ext cx="879959" cy="1361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4546675" y="468000"/>
            <a:ext cx="38628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•"/>
              <a:defRPr b="1" i="0" sz="2400" u="none" cap="none" strike="noStrike">
                <a:solidFill>
                  <a:schemeClr val="dk1"/>
                </a:solidFill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ection Divider 1 1" showMasterSp="0">
  <p:cSld name="Title Slide_1_1_2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0"/>
          <p:cNvSpPr txBox="1"/>
          <p:nvPr>
            <p:ph type="ctrTitle"/>
          </p:nvPr>
        </p:nvSpPr>
        <p:spPr>
          <a:xfrm>
            <a:off x="457200" y="1013175"/>
            <a:ext cx="3051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5" y="457200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Section Divider" showMasterSp="0">
  <p:cSld name="Title Slide_1_1_2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1"/>
          <p:cNvSpPr txBox="1"/>
          <p:nvPr>
            <p:ph type="ctrTitle"/>
          </p:nvPr>
        </p:nvSpPr>
        <p:spPr>
          <a:xfrm>
            <a:off x="457200" y="1013175"/>
            <a:ext cx="3051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5" y="457200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Title Only No Line">
  <p:cSld name="CUSTOM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type="title"/>
          </p:nvPr>
        </p:nvSpPr>
        <p:spPr>
          <a:xfrm>
            <a:off x="457200" y="3048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with Subtitle Above &amp; Bullets">
  <p:cSld name="CUSTOM_2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type="title"/>
          </p:nvPr>
        </p:nvSpPr>
        <p:spPr>
          <a:xfrm>
            <a:off x="457200" y="578545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" name="Google Shape;125;p33"/>
          <p:cNvCxnSpPr/>
          <p:nvPr/>
        </p:nvCxnSpPr>
        <p:spPr>
          <a:xfrm>
            <a:off x="457200" y="1008108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33"/>
          <p:cNvSpPr txBox="1"/>
          <p:nvPr>
            <p:ph idx="2" type="subTitle"/>
          </p:nvPr>
        </p:nvSpPr>
        <p:spPr>
          <a:xfrm>
            <a:off x="457200" y="303568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u="none" cap="none" strike="noStrike">
                <a:solidFill>
                  <a:schemeClr val="lt2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Lato"/>
              <a:buNone/>
              <a:defRPr i="0" sz="14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Two Columns">
  <p:cSld name="CUSTOM_3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34"/>
          <p:cNvCxnSpPr/>
          <p:nvPr/>
        </p:nvCxnSpPr>
        <p:spPr>
          <a:xfrm>
            <a:off x="45720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4"/>
          <p:cNvSpPr txBox="1"/>
          <p:nvPr>
            <p:ph idx="1" type="subTitle"/>
          </p:nvPr>
        </p:nvSpPr>
        <p:spPr>
          <a:xfrm>
            <a:off x="457200" y="1321219"/>
            <a:ext cx="377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32" name="Google Shape;132;p34"/>
          <p:cNvSpPr txBox="1"/>
          <p:nvPr>
            <p:ph idx="2" type="body"/>
          </p:nvPr>
        </p:nvSpPr>
        <p:spPr>
          <a:xfrm>
            <a:off x="457200" y="1806650"/>
            <a:ext cx="3778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33" name="Google Shape;133;p34"/>
          <p:cNvCxnSpPr/>
          <p:nvPr/>
        </p:nvCxnSpPr>
        <p:spPr>
          <a:xfrm>
            <a:off x="490235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34"/>
          <p:cNvSpPr txBox="1"/>
          <p:nvPr>
            <p:ph idx="3" type="subTitle"/>
          </p:nvPr>
        </p:nvSpPr>
        <p:spPr>
          <a:xfrm>
            <a:off x="4908077" y="1321219"/>
            <a:ext cx="377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35" name="Google Shape;135;p34"/>
          <p:cNvSpPr txBox="1"/>
          <p:nvPr>
            <p:ph idx="4" type="body"/>
          </p:nvPr>
        </p:nvSpPr>
        <p:spPr>
          <a:xfrm>
            <a:off x="4902349" y="1806650"/>
            <a:ext cx="3778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hree Columns">
  <p:cSld name="CUSTOM_3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35"/>
          <p:cNvCxnSpPr/>
          <p:nvPr/>
        </p:nvCxnSpPr>
        <p:spPr>
          <a:xfrm>
            <a:off x="45720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5"/>
          <p:cNvSpPr txBox="1"/>
          <p:nvPr>
            <p:ph idx="1" type="subTitle"/>
          </p:nvPr>
        </p:nvSpPr>
        <p:spPr>
          <a:xfrm>
            <a:off x="457200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1" name="Google Shape;141;p35"/>
          <p:cNvSpPr txBox="1"/>
          <p:nvPr>
            <p:ph idx="2" type="body"/>
          </p:nvPr>
        </p:nvSpPr>
        <p:spPr>
          <a:xfrm>
            <a:off x="457200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42" name="Google Shape;142;p35"/>
          <p:cNvCxnSpPr/>
          <p:nvPr/>
        </p:nvCxnSpPr>
        <p:spPr>
          <a:xfrm>
            <a:off x="3348425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35"/>
          <p:cNvSpPr txBox="1"/>
          <p:nvPr>
            <p:ph idx="3" type="subTitle"/>
          </p:nvPr>
        </p:nvSpPr>
        <p:spPr>
          <a:xfrm>
            <a:off x="3348423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4" name="Google Shape;144;p35"/>
          <p:cNvSpPr txBox="1"/>
          <p:nvPr>
            <p:ph idx="4" type="body"/>
          </p:nvPr>
        </p:nvSpPr>
        <p:spPr>
          <a:xfrm>
            <a:off x="3344700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45" name="Google Shape;145;p35"/>
          <p:cNvCxnSpPr/>
          <p:nvPr/>
        </p:nvCxnSpPr>
        <p:spPr>
          <a:xfrm>
            <a:off x="607995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35"/>
          <p:cNvSpPr txBox="1"/>
          <p:nvPr>
            <p:ph idx="5" type="subTitle"/>
          </p:nvPr>
        </p:nvSpPr>
        <p:spPr>
          <a:xfrm>
            <a:off x="6239647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6" type="body"/>
          </p:nvPr>
        </p:nvSpPr>
        <p:spPr>
          <a:xfrm>
            <a:off x="6239649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 showMasterSp="0">
  <p:cSld name="1_Blank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Title Only">
  <p:cSld name="CUSTOM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" name="Google Shape;153;p37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 with Subtitle 1">
  <p:cSld name="1_8 Title with Sub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457200" y="457200"/>
            <a:ext cx="247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38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38"/>
          <p:cNvSpPr txBox="1"/>
          <p:nvPr>
            <p:ph idx="1" type="subTitle"/>
          </p:nvPr>
        </p:nvSpPr>
        <p:spPr>
          <a:xfrm>
            <a:off x="457200" y="2282496"/>
            <a:ext cx="2477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Title with Subtitle Above">
  <p:cSld name="CUSTOM_1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457200" y="578545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2" name="Google Shape;162;p39"/>
          <p:cNvCxnSpPr/>
          <p:nvPr/>
        </p:nvCxnSpPr>
        <p:spPr>
          <a:xfrm>
            <a:off x="457200" y="1008108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39"/>
          <p:cNvSpPr txBox="1"/>
          <p:nvPr>
            <p:ph idx="1" type="subTitle"/>
          </p:nvPr>
        </p:nvSpPr>
        <p:spPr>
          <a:xfrm>
            <a:off x="457200" y="303568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u="none" cap="none" strike="noStrike">
                <a:solidFill>
                  <a:schemeClr val="lt2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Lato"/>
              <a:buNone/>
              <a:defRPr i="0" sz="14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lank with Footer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 with Subtitle">
  <p:cSld name="CUSTOM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/>
          <p:nvPr>
            <p:ph type="title"/>
          </p:nvPr>
        </p:nvSpPr>
        <p:spPr>
          <a:xfrm>
            <a:off x="457200" y="457200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7" name="Google Shape;167;p40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40"/>
          <p:cNvSpPr txBox="1"/>
          <p:nvPr>
            <p:ph idx="1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Image with Caption Left" showMasterSp="0">
  <p:cSld name="Full Screen Image with Caption Lef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1"/>
          <p:cNvSpPr txBox="1"/>
          <p:nvPr>
            <p:ph idx="1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19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with Bullets No Line">
  <p:cSld name="CUSTOM_2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/>
          <p:nvPr>
            <p:ph type="title"/>
          </p:nvPr>
        </p:nvSpPr>
        <p:spPr>
          <a:xfrm>
            <a:off x="457200" y="30975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43"/>
          <p:cNvSpPr txBox="1"/>
          <p:nvPr>
            <p:ph idx="1" type="body"/>
          </p:nvPr>
        </p:nvSpPr>
        <p:spPr>
          <a:xfrm>
            <a:off x="457200" y="975450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Footer" showMasterSp="0">
  <p:cSld name="Blank - No Foo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with Bullets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15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Title with Subtitle &amp; Bullets">
  <p:cSld name="CUSTOM_2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6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2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Slide" showMasterSp="0">
  <p:cSld name="1_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We are EVERFI" showMasterSp="0">
  <p:cSld name="1_Alternate 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Title Slide White" showMasterSp="0">
  <p:cSld name="Title Slide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b="0" i="0" sz="60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1945" y="850925"/>
            <a:ext cx="1460225" cy="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b="0" i="0" sz="2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"/>
          <p:cNvSpPr/>
          <p:nvPr/>
        </p:nvSpPr>
        <p:spPr>
          <a:xfrm>
            <a:off x="0" y="5041107"/>
            <a:ext cx="9144000" cy="1023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1">
            <a:alphaModFix/>
          </a:blip>
          <a:srcRect b="728" l="0" r="0" t="728"/>
          <a:stretch/>
        </p:blipFill>
        <p:spPr>
          <a:xfrm>
            <a:off x="268121" y="4706864"/>
            <a:ext cx="879959" cy="1361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84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 b="11709" l="0" r="0" t="44792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5859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187" name="Google Shape;187;p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188" name="Google Shape;188;p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42" y="705400"/>
            <a:ext cx="1870125" cy="2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/>
          <p:nvPr/>
        </p:nvSpPr>
        <p:spPr>
          <a:xfrm>
            <a:off x="3075525" y="649438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/>
          <p:nvPr>
            <p:ph idx="4294967295" type="title"/>
          </p:nvPr>
        </p:nvSpPr>
        <p:spPr>
          <a:xfrm>
            <a:off x="5334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chemeClr val="accent6"/>
                </a:solidFill>
              </a:rPr>
              <a:t>Agenda</a:t>
            </a:r>
            <a:endParaRPr/>
          </a:p>
        </p:txBody>
      </p:sp>
      <p:sp>
        <p:nvSpPr>
          <p:cNvPr id="197" name="Google Shape;197;p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"/>
          <p:cNvSpPr txBox="1"/>
          <p:nvPr>
            <p:ph idx="1" type="body"/>
          </p:nvPr>
        </p:nvSpPr>
        <p:spPr>
          <a:xfrm>
            <a:off x="4546675" y="468000"/>
            <a:ext cx="38628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Introductions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Break the Ice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Panel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Q&amp;A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Quotes" id="203" name="Google Shape;203;p3"/>
          <p:cNvSpPr/>
          <p:nvPr/>
        </p:nvSpPr>
        <p:spPr>
          <a:xfrm>
            <a:off x="457200" y="502418"/>
            <a:ext cx="732463" cy="595152"/>
          </a:xfrm>
          <a:custGeom>
            <a:rect b="b" l="l" r="r" t="t"/>
            <a:pathLst>
              <a:path extrusionOk="0" h="3238" w="3985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Quotes" id="204" name="Google Shape;204;p3"/>
          <p:cNvSpPr/>
          <p:nvPr/>
        </p:nvSpPr>
        <p:spPr>
          <a:xfrm rot="10800000">
            <a:off x="7954337" y="3661092"/>
            <a:ext cx="732463" cy="595152"/>
          </a:xfrm>
          <a:custGeom>
            <a:rect b="b" l="l" r="r" t="t"/>
            <a:pathLst>
              <a:path extrusionOk="0" h="3238" w="3985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028700" y="1210810"/>
            <a:ext cx="70866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30"/>
              <a:buFont typeface="Arial"/>
              <a:buNone/>
            </a:pPr>
            <a:r>
              <a:rPr b="0" i="0" lang="en-US" sz="273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If you are distressed by anything external, the pain is not due to the thing itself, but to your estimate of it; and this you have the power to revoke at any moment.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1020136" y="3285351"/>
            <a:ext cx="709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DF6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Marcus Aurelius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chemeClr val="lt1"/>
                </a:solidFill>
              </a:rPr>
              <a:t>Quote Slide</a:t>
            </a: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0" y="0"/>
            <a:ext cx="9144000" cy="175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>
            <p:ph idx="4294967295" type="title"/>
          </p:nvPr>
        </p:nvSpPr>
        <p:spPr>
          <a:xfrm>
            <a:off x="3399503" y="605339"/>
            <a:ext cx="5294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3200">
                <a:solidFill>
                  <a:schemeClr val="lt1"/>
                </a:solidFill>
              </a:rPr>
              <a:t>Jane Smith</a:t>
            </a:r>
            <a:endParaRPr/>
          </a:p>
        </p:txBody>
      </p:sp>
      <p:sp>
        <p:nvSpPr>
          <p:cNvPr id="216" name="Google Shape;216;p4"/>
          <p:cNvSpPr txBox="1"/>
          <p:nvPr>
            <p:ph idx="4294967295" type="body"/>
          </p:nvPr>
        </p:nvSpPr>
        <p:spPr>
          <a:xfrm>
            <a:off x="3198800" y="2035925"/>
            <a:ext cx="56961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IS YOUR FAVORITE PART ABOUT YOUR JOB?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Lorem ipsum dolor sit amet, consectetuer adipiscing elit. Aenean commodo </a:t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INFLUENCED YOUR CAREER?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ligula eget dolor. Aenean massa. Cum sociis natoque. Donec quam felis, ultricies </a:t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ADVICE WOULD YOU GIVE SOMEONE INTERESTED IN MENTAL HEALTH?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nec, pellentesque eu, pretium quis, sem. Nulla consequat massa quis enim.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 txBox="1"/>
          <p:nvPr>
            <p:ph idx="4294967295" type="body"/>
          </p:nvPr>
        </p:nvSpPr>
        <p:spPr>
          <a:xfrm>
            <a:off x="3399503" y="1084263"/>
            <a:ext cx="5294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lt1"/>
                </a:solidFill>
              </a:rPr>
              <a:t>Chief Executive Officer</a:t>
            </a:r>
            <a:endParaRPr/>
          </a:p>
        </p:txBody>
      </p:sp>
      <p:pic>
        <p:nvPicPr>
          <p:cNvPr id="218" name="Google Shape;218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2568600" cy="256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/>
              <a:t>Everfi locations</a:t>
            </a:r>
            <a:endParaRPr/>
          </a:p>
        </p:txBody>
      </p:sp>
      <p:pic>
        <p:nvPicPr>
          <p:cNvPr id="226" name="Google Shape;226;p5"/>
          <p:cNvPicPr preferRelativeResize="0"/>
          <p:nvPr/>
        </p:nvPicPr>
        <p:blipFill rotWithShape="1">
          <a:blip r:embed="rId3">
            <a:alphaModFix/>
          </a:blip>
          <a:srcRect b="19" l="0" r="0" t="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19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BREAK THE </a:t>
            </a:r>
            <a:endParaRPr sz="2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ICE!</a:t>
            </a:r>
            <a:endParaRPr sz="2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Let’s get to know 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one another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Google Shape;228;p5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Warm-Up Questions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6" name="Google Shape;236;p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6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Name one component of the course that you enjoyed?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Why do you think it is important to be learning about mental wellness at your age?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How have you adjusted your mental health routine since the start of COVID-19?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</a:pPr>
            <a:r>
              <a:rPr lang="en-US"/>
              <a:t>Name one thing you learned in the course that you are going to implement into your daily life?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Career Exploration Panel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5" name="Google Shape;245;p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7"/>
          <p:cNvSpPr txBox="1"/>
          <p:nvPr>
            <p:ph idx="1" type="body"/>
          </p:nvPr>
        </p:nvSpPr>
        <p:spPr>
          <a:xfrm>
            <a:off x="457200" y="838500"/>
            <a:ext cx="82296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FC3407"/>
                </a:solidFill>
              </a:rPr>
              <a:t>Hear from those involved in the Health Care and Mental Health Field at </a:t>
            </a:r>
            <a:r>
              <a:rPr b="1" lang="en-US">
                <a:solidFill>
                  <a:srgbClr val="FC3407"/>
                </a:solidFill>
              </a:rPr>
              <a:t>INSERT HOSPITAL NAME</a:t>
            </a:r>
            <a:r>
              <a:rPr lang="en-US">
                <a:solidFill>
                  <a:srgbClr val="FC3407"/>
                </a:solidFill>
              </a:rPr>
              <a:t>.</a:t>
            </a:r>
            <a:endParaRPr>
              <a:solidFill>
                <a:srgbClr val="FC340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b="1" i="1" lang="en-US"/>
              <a:t>Today’s Panelists:</a:t>
            </a:r>
            <a:endParaRPr b="1" i="1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300" y="1882500"/>
            <a:ext cx="1769700" cy="176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6763" y="1882500"/>
            <a:ext cx="1769700" cy="176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9825" y="1882500"/>
            <a:ext cx="1769700" cy="176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725" y="1787900"/>
            <a:ext cx="1769700" cy="176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523150" y="3714063"/>
            <a:ext cx="148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NAME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C3407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1300">
              <a:solidFill>
                <a:srgbClr val="FC340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2660675" y="3714063"/>
            <a:ext cx="148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NAME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C3407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1300">
              <a:solidFill>
                <a:srgbClr val="FC340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4837625" y="3714063"/>
            <a:ext cx="148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NAME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C3407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1300">
              <a:solidFill>
                <a:srgbClr val="FC340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7014575" y="3652188"/>
            <a:ext cx="1488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NAME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C3407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1300">
              <a:solidFill>
                <a:srgbClr val="FC340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rgbClr val="A47A49"/>
                </a:solidFill>
              </a:rPr>
              <a:t>Cover slide</a:t>
            </a:r>
            <a:endParaRPr/>
          </a:p>
        </p:txBody>
      </p:sp>
      <p:pic>
        <p:nvPicPr>
          <p:cNvPr id="262" name="Google Shape;2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9"/>
          <p:cNvSpPr txBox="1"/>
          <p:nvPr/>
        </p:nvSpPr>
        <p:spPr>
          <a:xfrm>
            <a:off x="3173100" y="1988100"/>
            <a:ext cx="27978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6300" u="none" cap="none" strike="noStrik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Q&amp;A</a:t>
            </a:r>
            <a:endParaRPr b="0" i="0" sz="5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ERFI">
  <a:themeElements>
    <a:clrScheme name="EVERFI">
      <a:dk1>
        <a:srgbClr val="4F5859"/>
      </a:dk1>
      <a:lt1>
        <a:srgbClr val="FFFFFF"/>
      </a:lt1>
      <a:dk2>
        <a:srgbClr val="000000"/>
      </a:dk2>
      <a:lt2>
        <a:srgbClr val="C1C1C0"/>
      </a:lt2>
      <a:accent1>
        <a:srgbClr val="FBA927"/>
      </a:accent1>
      <a:accent2>
        <a:srgbClr val="A90F1C"/>
      </a:accent2>
      <a:accent3>
        <a:srgbClr val="149D91"/>
      </a:accent3>
      <a:accent4>
        <a:srgbClr val="6B0A2A"/>
      </a:accent4>
      <a:accent5>
        <a:srgbClr val="53BDC1"/>
      </a:accent5>
      <a:accent6>
        <a:srgbClr val="F05023"/>
      </a:accent6>
      <a:hlink>
        <a:srgbClr val="0F7784"/>
      </a:hlink>
      <a:folHlink>
        <a:srgbClr val="B21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