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72" r:id="rId5"/>
    <p:sldMasterId id="2147483702" r:id="rId6"/>
    <p:sldMasterId id="2147483710" r:id="rId7"/>
    <p:sldMasterId id="2147483713" r:id="rId8"/>
    <p:sldMasterId id="2147483721" r:id="rId9"/>
  </p:sldMasterIdLst>
  <p:notesMasterIdLst>
    <p:notesMasterId r:id="rId63"/>
  </p:notesMasterIdLst>
  <p:sldIdLst>
    <p:sldId id="339" r:id="rId10"/>
    <p:sldId id="340"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 id="336" r:id="rId60"/>
    <p:sldId id="337" r:id="rId61"/>
    <p:sldId id="338"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rry, Sharon" initials="BS"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1A47"/>
    <a:srgbClr val="AFABC9"/>
    <a:srgbClr val="7C6992"/>
    <a:srgbClr val="82D0D5"/>
    <a:srgbClr val="17375E"/>
    <a:srgbClr val="D9531E"/>
    <a:srgbClr val="FAF649"/>
    <a:srgbClr val="E23C32"/>
    <a:srgbClr val="FFD700"/>
    <a:srgbClr val="4889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773ACB-3D26-87B9-1C05-935DECDDFAF5}" v="3" dt="2022-09-22T17:57:31.119"/>
    <p1510:client id="{B11BF867-BB6B-4559-89BE-782484830F0A}" v="3" dt="2022-09-22T20:28:11.1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0633" autoAdjust="0"/>
  </p:normalViewPr>
  <p:slideViewPr>
    <p:cSldViewPr snapToGrid="0">
      <p:cViewPr varScale="1">
        <p:scale>
          <a:sx n="67" d="100"/>
          <a:sy n="67" d="100"/>
        </p:scale>
        <p:origin x="1036"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viewProps" Target="viewProps.xml"/><Relationship Id="rId5" Type="http://schemas.openxmlformats.org/officeDocument/2006/relationships/slideMaster" Target="slideMasters/slideMaster2.xml"/><Relationship Id="rId61" Type="http://schemas.openxmlformats.org/officeDocument/2006/relationships/slide" Target="slides/slide52.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commentAuthors" Target="commentAuthors.xml"/><Relationship Id="rId69" Type="http://schemas.microsoft.com/office/2016/11/relationships/changesInfo" Target="changesInfos/changesInfo1.xml"/><Relationship Id="rId8" Type="http://schemas.openxmlformats.org/officeDocument/2006/relationships/slideMaster" Target="slideMasters/slideMaster5.xml"/><Relationship Id="rId51" Type="http://schemas.openxmlformats.org/officeDocument/2006/relationships/slide" Target="slides/slide42.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theme" Target="theme/theme1.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isa Valk" userId="S::merisa.valk@blackbaud.me::4ce7e689-f47a-4a09-90a6-785558e9730f" providerId="AD" clId="Web-{37773ACB-3D26-87B9-1C05-935DECDDFAF5}"/>
    <pc:docChg chg="modSld">
      <pc:chgData name="Merisa Valk" userId="S::merisa.valk@blackbaud.me::4ce7e689-f47a-4a09-90a6-785558e9730f" providerId="AD" clId="Web-{37773ACB-3D26-87B9-1C05-935DECDDFAF5}" dt="2022-09-22T17:57:31.119" v="18" actId="1076"/>
      <pc:docMkLst>
        <pc:docMk/>
      </pc:docMkLst>
      <pc:sldChg chg="modNotes">
        <pc:chgData name="Merisa Valk" userId="S::merisa.valk@blackbaud.me::4ce7e689-f47a-4a09-90a6-785558e9730f" providerId="AD" clId="Web-{37773ACB-3D26-87B9-1C05-935DECDDFAF5}" dt="2022-09-22T17:55:57.394" v="10"/>
        <pc:sldMkLst>
          <pc:docMk/>
          <pc:sldMk cId="2260863082" sldId="339"/>
        </pc:sldMkLst>
      </pc:sldChg>
      <pc:sldChg chg="modSp modNotes">
        <pc:chgData name="Merisa Valk" userId="S::merisa.valk@blackbaud.me::4ce7e689-f47a-4a09-90a6-785558e9730f" providerId="AD" clId="Web-{37773ACB-3D26-87B9-1C05-935DECDDFAF5}" dt="2022-09-22T17:57:31.119" v="18" actId="1076"/>
        <pc:sldMkLst>
          <pc:docMk/>
          <pc:sldMk cId="3904910419" sldId="340"/>
        </pc:sldMkLst>
        <pc:spChg chg="mod">
          <ac:chgData name="Merisa Valk" userId="S::merisa.valk@blackbaud.me::4ce7e689-f47a-4a09-90a6-785558e9730f" providerId="AD" clId="Web-{37773ACB-3D26-87B9-1C05-935DECDDFAF5}" dt="2022-09-22T17:57:27.010" v="17" actId="1076"/>
          <ac:spMkLst>
            <pc:docMk/>
            <pc:sldMk cId="3904910419" sldId="340"/>
            <ac:spMk id="7" creationId="{8E8FAD34-AB6B-3F40-ED3F-1F27DD1A7872}"/>
          </ac:spMkLst>
        </pc:spChg>
        <pc:spChg chg="mod">
          <ac:chgData name="Merisa Valk" userId="S::merisa.valk@blackbaud.me::4ce7e689-f47a-4a09-90a6-785558e9730f" providerId="AD" clId="Web-{37773ACB-3D26-87B9-1C05-935DECDDFAF5}" dt="2022-09-22T17:57:31.119" v="18" actId="1076"/>
          <ac:spMkLst>
            <pc:docMk/>
            <pc:sldMk cId="3904910419" sldId="340"/>
            <ac:spMk id="9" creationId="{00BAE378-89BF-5D2D-E1D0-5026054A4B1F}"/>
          </ac:spMkLst>
        </pc:spChg>
      </pc:sldChg>
    </pc:docChg>
  </pc:docChgLst>
  <pc:docChgLst>
    <pc:chgData name="Ali Newman" userId="S::alexandra.newman@blackbaud.me::9139eac7-2a40-4fcd-bbdd-271c816f45fe" providerId="AD" clId="Web-{30F80550-B4EB-7B7C-5440-B73C63DB70F7}"/>
    <pc:docChg chg="modSld">
      <pc:chgData name="Ali Newman" userId="S::alexandra.newman@blackbaud.me::9139eac7-2a40-4fcd-bbdd-271c816f45fe" providerId="AD" clId="Web-{30F80550-B4EB-7B7C-5440-B73C63DB70F7}" dt="2022-08-26T19:41:54.689" v="1" actId="14100"/>
      <pc:docMkLst>
        <pc:docMk/>
      </pc:docMkLst>
      <pc:sldChg chg="modSp">
        <pc:chgData name="Ali Newman" userId="S::alexandra.newman@blackbaud.me::9139eac7-2a40-4fcd-bbdd-271c816f45fe" providerId="AD" clId="Web-{30F80550-B4EB-7B7C-5440-B73C63DB70F7}" dt="2022-08-26T19:41:54.689" v="1" actId="14100"/>
        <pc:sldMkLst>
          <pc:docMk/>
          <pc:sldMk cId="3904910419" sldId="340"/>
        </pc:sldMkLst>
        <pc:picChg chg="mod">
          <ac:chgData name="Ali Newman" userId="S::alexandra.newman@blackbaud.me::9139eac7-2a40-4fcd-bbdd-271c816f45fe" providerId="AD" clId="Web-{30F80550-B4EB-7B7C-5440-B73C63DB70F7}" dt="2022-08-26T19:41:54.673" v="0" actId="14100"/>
          <ac:picMkLst>
            <pc:docMk/>
            <pc:sldMk cId="3904910419" sldId="340"/>
            <ac:picMk id="4098" creationId="{9CA7BC04-46C3-24A5-8A05-863C2045BEF0}"/>
          </ac:picMkLst>
        </pc:picChg>
        <pc:picChg chg="mod">
          <ac:chgData name="Ali Newman" userId="S::alexandra.newman@blackbaud.me::9139eac7-2a40-4fcd-bbdd-271c816f45fe" providerId="AD" clId="Web-{30F80550-B4EB-7B7C-5440-B73C63DB70F7}" dt="2022-08-26T19:41:54.689" v="1" actId="14100"/>
          <ac:picMkLst>
            <pc:docMk/>
            <pc:sldMk cId="3904910419" sldId="340"/>
            <ac:picMk id="4100" creationId="{7DCF36F4-882E-FF4C-0416-A67735686423}"/>
          </ac:picMkLst>
        </pc:picChg>
      </pc:sldChg>
    </pc:docChg>
  </pc:docChgLst>
  <pc:docChgLst>
    <pc:chgData name="Kelly Carlin" userId="7b564f73-778e-4f5e-b18c-0d74a328bea8" providerId="ADAL" clId="{B11BF867-BB6B-4559-89BE-782484830F0A}"/>
    <pc:docChg chg="undo custSel modSld">
      <pc:chgData name="Kelly Carlin" userId="7b564f73-778e-4f5e-b18c-0d74a328bea8" providerId="ADAL" clId="{B11BF867-BB6B-4559-89BE-782484830F0A}" dt="2022-09-22T20:29:44.442" v="570" actId="20577"/>
      <pc:docMkLst>
        <pc:docMk/>
      </pc:docMkLst>
      <pc:sldChg chg="modNotesTx">
        <pc:chgData name="Kelly Carlin" userId="7b564f73-778e-4f5e-b18c-0d74a328bea8" providerId="ADAL" clId="{B11BF867-BB6B-4559-89BE-782484830F0A}" dt="2022-09-22T20:29:44.442" v="570" actId="20577"/>
        <pc:sldMkLst>
          <pc:docMk/>
          <pc:sldMk cId="2260863082" sldId="339"/>
        </pc:sldMkLst>
      </pc:sldChg>
    </pc:docChg>
  </pc:docChgLst>
  <pc:docChgLst>
    <pc:chgData name="Merisa Valk" userId="4ce7e689-f47a-4a09-90a6-785558e9730f" providerId="ADAL" clId="{7EE13778-8EAE-804B-959F-E083DF8C5C46}"/>
    <pc:docChg chg="undo custSel modSld modMainMaster">
      <pc:chgData name="Merisa Valk" userId="4ce7e689-f47a-4a09-90a6-785558e9730f" providerId="ADAL" clId="{7EE13778-8EAE-804B-959F-E083DF8C5C46}" dt="2022-08-22T17:15:10.653" v="4" actId="16037"/>
      <pc:docMkLst>
        <pc:docMk/>
      </pc:docMkLst>
      <pc:sldChg chg="modSp mod">
        <pc:chgData name="Merisa Valk" userId="4ce7e689-f47a-4a09-90a6-785558e9730f" providerId="ADAL" clId="{7EE13778-8EAE-804B-959F-E083DF8C5C46}" dt="2022-08-22T17:15:10.653" v="4" actId="16037"/>
        <pc:sldMkLst>
          <pc:docMk/>
          <pc:sldMk cId="0" sldId="288"/>
        </pc:sldMkLst>
        <pc:spChg chg="mod">
          <ac:chgData name="Merisa Valk" userId="4ce7e689-f47a-4a09-90a6-785558e9730f" providerId="ADAL" clId="{7EE13778-8EAE-804B-959F-E083DF8C5C46}" dt="2022-08-22T17:15:10.653" v="4" actId="16037"/>
          <ac:spMkLst>
            <pc:docMk/>
            <pc:sldMk cId="0" sldId="288"/>
            <ac:spMk id="4" creationId="{80697F45-EEEA-9139-2837-0F1852329B1A}"/>
          </ac:spMkLst>
        </pc:spChg>
        <pc:graphicFrameChg chg="mod modGraphic">
          <ac:chgData name="Merisa Valk" userId="4ce7e689-f47a-4a09-90a6-785558e9730f" providerId="ADAL" clId="{7EE13778-8EAE-804B-959F-E083DF8C5C46}" dt="2022-08-22T17:14:04.338" v="2" actId="14734"/>
          <ac:graphicFrameMkLst>
            <pc:docMk/>
            <pc:sldMk cId="0" sldId="288"/>
            <ac:graphicFrameMk id="2" creationId="{00000000-0000-0000-0000-000000000000}"/>
          </ac:graphicFrameMkLst>
        </pc:graphicFrameChg>
      </pc:sldChg>
      <pc:sldMasterChg chg="modSldLayout">
        <pc:chgData name="Merisa Valk" userId="4ce7e689-f47a-4a09-90a6-785558e9730f" providerId="ADAL" clId="{7EE13778-8EAE-804B-959F-E083DF8C5C46}" dt="2022-08-22T17:14:32.022" v="3"/>
        <pc:sldMasterMkLst>
          <pc:docMk/>
          <pc:sldMasterMk cId="2250210140" sldId="2147483713"/>
        </pc:sldMasterMkLst>
        <pc:sldLayoutChg chg="addSp">
          <pc:chgData name="Merisa Valk" userId="4ce7e689-f47a-4a09-90a6-785558e9730f" providerId="ADAL" clId="{7EE13778-8EAE-804B-959F-E083DF8C5C46}" dt="2022-08-22T17:14:32.022" v="3"/>
          <pc:sldLayoutMkLst>
            <pc:docMk/>
            <pc:sldMasterMk cId="2250210140" sldId="2147483713"/>
            <pc:sldLayoutMk cId="2575311974" sldId="2147483714"/>
          </pc:sldLayoutMkLst>
          <pc:picChg chg="add">
            <ac:chgData name="Merisa Valk" userId="4ce7e689-f47a-4a09-90a6-785558e9730f" providerId="ADAL" clId="{7EE13778-8EAE-804B-959F-E083DF8C5C46}" dt="2022-08-22T17:14:32.022" v="3"/>
            <ac:picMkLst>
              <pc:docMk/>
              <pc:sldMasterMk cId="2250210140" sldId="2147483713"/>
              <pc:sldLayoutMk cId="2575311974" sldId="2147483714"/>
              <ac:picMk id="4" creationId="{1D25C095-5863-DC04-AA80-CB35070B3F2E}"/>
            </ac:picMkLst>
          </pc:picChg>
        </pc:sldLayoutChg>
        <pc:sldLayoutChg chg="addSp">
          <pc:chgData name="Merisa Valk" userId="4ce7e689-f47a-4a09-90a6-785558e9730f" providerId="ADAL" clId="{7EE13778-8EAE-804B-959F-E083DF8C5C46}" dt="2022-08-22T17:14:32.022" v="3"/>
          <pc:sldLayoutMkLst>
            <pc:docMk/>
            <pc:sldMasterMk cId="2250210140" sldId="2147483713"/>
            <pc:sldLayoutMk cId="4058382732" sldId="2147483719"/>
          </pc:sldLayoutMkLst>
          <pc:picChg chg="add">
            <ac:chgData name="Merisa Valk" userId="4ce7e689-f47a-4a09-90a6-785558e9730f" providerId="ADAL" clId="{7EE13778-8EAE-804B-959F-E083DF8C5C46}" dt="2022-08-22T17:14:32.022" v="3"/>
            <ac:picMkLst>
              <pc:docMk/>
              <pc:sldMasterMk cId="2250210140" sldId="2147483713"/>
              <pc:sldLayoutMk cId="4058382732" sldId="2147483719"/>
              <ac:picMk id="2" creationId="{19EF0127-E69C-79B4-FEAA-D86AE92704D6}"/>
            </ac:picMkLst>
          </pc:picChg>
        </pc:sldLayoutChg>
        <pc:sldLayoutChg chg="addSp">
          <pc:chgData name="Merisa Valk" userId="4ce7e689-f47a-4a09-90a6-785558e9730f" providerId="ADAL" clId="{7EE13778-8EAE-804B-959F-E083DF8C5C46}" dt="2022-08-22T17:14:32.022" v="3"/>
          <pc:sldLayoutMkLst>
            <pc:docMk/>
            <pc:sldMasterMk cId="2250210140" sldId="2147483713"/>
            <pc:sldLayoutMk cId="3117297437" sldId="2147483720"/>
          </pc:sldLayoutMkLst>
          <pc:picChg chg="add">
            <ac:chgData name="Merisa Valk" userId="4ce7e689-f47a-4a09-90a6-785558e9730f" providerId="ADAL" clId="{7EE13778-8EAE-804B-959F-E083DF8C5C46}" dt="2022-08-22T17:14:32.022" v="3"/>
            <ac:picMkLst>
              <pc:docMk/>
              <pc:sldMasterMk cId="2250210140" sldId="2147483713"/>
              <pc:sldLayoutMk cId="3117297437" sldId="2147483720"/>
              <ac:picMk id="5" creationId="{2BAB8CB3-BF99-F538-9C8D-6EB70F583D87}"/>
            </ac:picMkLst>
          </pc:picChg>
        </pc:sldLayoutChg>
      </pc:sldMasterChg>
    </pc:docChg>
  </pc:docChgLst>
  <pc:docChgLst>
    <pc:chgData name="Merisa Valk" userId="S::merisa.valk@blackbaud.me::4ce7e689-f47a-4a09-90a6-785558e9730f" providerId="AD" clId="Web-{1F5B8BC3-FE72-FBCA-BB75-8F3BB7196BC8}"/>
    <pc:docChg chg="modSld">
      <pc:chgData name="Merisa Valk" userId="S::merisa.valk@blackbaud.me::4ce7e689-f47a-4a09-90a6-785558e9730f" providerId="AD" clId="Web-{1F5B8BC3-FE72-FBCA-BB75-8F3BB7196BC8}" dt="2022-09-22T20:46:12.347" v="4"/>
      <pc:docMkLst>
        <pc:docMk/>
      </pc:docMkLst>
      <pc:sldChg chg="modNotes">
        <pc:chgData name="Merisa Valk" userId="S::merisa.valk@blackbaud.me::4ce7e689-f47a-4a09-90a6-785558e9730f" providerId="AD" clId="Web-{1F5B8BC3-FE72-FBCA-BB75-8F3BB7196BC8}" dt="2022-09-22T20:45:45.283" v="1"/>
        <pc:sldMkLst>
          <pc:docMk/>
          <pc:sldMk cId="2260863082" sldId="339"/>
        </pc:sldMkLst>
      </pc:sldChg>
      <pc:sldChg chg="modNotes">
        <pc:chgData name="Merisa Valk" userId="S::merisa.valk@blackbaud.me::4ce7e689-f47a-4a09-90a6-785558e9730f" providerId="AD" clId="Web-{1F5B8BC3-FE72-FBCA-BB75-8F3BB7196BC8}" dt="2022-09-22T20:46:12.347" v="4"/>
        <pc:sldMkLst>
          <pc:docMk/>
          <pc:sldMk cId="3904910419" sldId="340"/>
        </pc:sldMkLst>
      </pc:sldChg>
    </pc:docChg>
  </pc:docChgLst>
  <pc:docChgLst>
    <pc:chgData name="Merisa Valk" userId="S::merisa.valk@blackbaud.me::4ce7e689-f47a-4a09-90a6-785558e9730f" providerId="AD" clId="Web-{854E3FC5-5D04-40FE-9B42-911EABFBF4BE}"/>
    <pc:docChg chg="modSld">
      <pc:chgData name="Merisa Valk" userId="S::merisa.valk@blackbaud.me::4ce7e689-f47a-4a09-90a6-785558e9730f" providerId="AD" clId="Web-{854E3FC5-5D04-40FE-9B42-911EABFBF4BE}" dt="2022-09-16T16:29:56.826" v="4" actId="20577"/>
      <pc:docMkLst>
        <pc:docMk/>
      </pc:docMkLst>
      <pc:sldChg chg="modSp">
        <pc:chgData name="Merisa Valk" userId="S::merisa.valk@blackbaud.me::4ce7e689-f47a-4a09-90a6-785558e9730f" providerId="AD" clId="Web-{854E3FC5-5D04-40FE-9B42-911EABFBF4BE}" dt="2022-09-16T16:29:53.310" v="1" actId="20577"/>
        <pc:sldMkLst>
          <pc:docMk/>
          <pc:sldMk cId="2260863082" sldId="339"/>
        </pc:sldMkLst>
        <pc:spChg chg="mod">
          <ac:chgData name="Merisa Valk" userId="S::merisa.valk@blackbaud.me::4ce7e689-f47a-4a09-90a6-785558e9730f" providerId="AD" clId="Web-{854E3FC5-5D04-40FE-9B42-911EABFBF4BE}" dt="2022-09-16T16:29:53.310" v="1" actId="20577"/>
          <ac:spMkLst>
            <pc:docMk/>
            <pc:sldMk cId="2260863082" sldId="339"/>
            <ac:spMk id="10" creationId="{531E53CB-D9F9-835B-63B1-4AB5EDA62DA0}"/>
          </ac:spMkLst>
        </pc:spChg>
      </pc:sldChg>
      <pc:sldChg chg="modSp">
        <pc:chgData name="Merisa Valk" userId="S::merisa.valk@blackbaud.me::4ce7e689-f47a-4a09-90a6-785558e9730f" providerId="AD" clId="Web-{854E3FC5-5D04-40FE-9B42-911EABFBF4BE}" dt="2022-09-16T16:29:56.826" v="4" actId="20577"/>
        <pc:sldMkLst>
          <pc:docMk/>
          <pc:sldMk cId="3904910419" sldId="340"/>
        </pc:sldMkLst>
        <pc:spChg chg="mod">
          <ac:chgData name="Merisa Valk" userId="S::merisa.valk@blackbaud.me::4ce7e689-f47a-4a09-90a6-785558e9730f" providerId="AD" clId="Web-{854E3FC5-5D04-40FE-9B42-911EABFBF4BE}" dt="2022-09-16T16:29:56.826" v="4" actId="20577"/>
          <ac:spMkLst>
            <pc:docMk/>
            <pc:sldMk cId="3904910419" sldId="340"/>
            <ac:spMk id="9" creationId="{00BAE378-89BF-5D2D-E1D0-5026054A4B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Gill Sans"/>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Gill Sans"/>
              </a:defRPr>
            </a:lvl1pPr>
          </a:lstStyle>
          <a:p>
            <a:fld id="{81830798-E250-47AC-9ADF-468C755D1945}" type="datetimeFigureOut">
              <a:rPr lang="en-US" smtClean="0"/>
              <a:pPr/>
              <a:t>9/22/2022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Gill Sans"/>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Gill Sans"/>
              </a:defRPr>
            </a:lvl1pPr>
          </a:lstStyle>
          <a:p>
            <a:fld id="{BCC26EE2-4A6E-4B51-9E94-AC59FC36AA6E}" type="slidenum">
              <a:rPr lang="en-US" smtClean="0"/>
              <a:pPr/>
              <a:t>‹#›</a:t>
            </a:fld>
            <a:endParaRPr lang="en-US"/>
          </a:p>
        </p:txBody>
      </p:sp>
    </p:spTree>
    <p:extLst>
      <p:ext uri="{BB962C8B-B14F-4D97-AF65-F5344CB8AC3E}">
        <p14:creationId xmlns:p14="http://schemas.microsoft.com/office/powerpoint/2010/main" val="2900365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ill Sans"/>
        <a:ea typeface="+mn-ea"/>
        <a:cs typeface="+mn-cs"/>
      </a:defRPr>
    </a:lvl1pPr>
    <a:lvl2pPr marL="457200" algn="l" defTabSz="914400" rtl="0" eaLnBrk="1" latinLnBrk="0" hangingPunct="1">
      <a:defRPr sz="1200" kern="1200">
        <a:solidFill>
          <a:schemeClr val="tx1"/>
        </a:solidFill>
        <a:latin typeface="Gill Sans"/>
        <a:ea typeface="+mn-ea"/>
        <a:cs typeface="+mn-cs"/>
      </a:defRPr>
    </a:lvl2pPr>
    <a:lvl3pPr marL="914400" algn="l" defTabSz="914400" rtl="0" eaLnBrk="1" latinLnBrk="0" hangingPunct="1">
      <a:defRPr sz="1200" kern="1200">
        <a:solidFill>
          <a:schemeClr val="tx1"/>
        </a:solidFill>
        <a:latin typeface="Gill Sans"/>
        <a:ea typeface="+mn-ea"/>
        <a:cs typeface="+mn-cs"/>
      </a:defRPr>
    </a:lvl3pPr>
    <a:lvl4pPr marL="1371600" algn="l" defTabSz="914400" rtl="0" eaLnBrk="1" latinLnBrk="0" hangingPunct="1">
      <a:defRPr sz="1200" kern="1200">
        <a:solidFill>
          <a:schemeClr val="tx1"/>
        </a:solidFill>
        <a:latin typeface="Gill Sans"/>
        <a:ea typeface="+mn-ea"/>
        <a:cs typeface="+mn-cs"/>
      </a:defRPr>
    </a:lvl4pPr>
    <a:lvl5pPr marL="1828800" algn="l" defTabSz="914400" rtl="0" eaLnBrk="1" latinLnBrk="0" hangingPunct="1">
      <a:defRPr sz="1200" kern="1200">
        <a:solidFill>
          <a:schemeClr val="tx1"/>
        </a:solidFill>
        <a:latin typeface="Gill San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How To Effectively Use This PowerPoint</a:t>
            </a:r>
          </a:p>
          <a:p>
            <a:r>
              <a:rPr lang="en-US" dirty="0"/>
              <a:t>1. Use </a:t>
            </a:r>
            <a:r>
              <a:rPr lang="en-US" dirty="0" err="1"/>
              <a:t>Powerpoint</a:t>
            </a:r>
            <a:r>
              <a:rPr lang="en-US" dirty="0"/>
              <a:t> presentation mode during the Classroom Event. To switch into presentation mode, navigate to the “Slide Show” tab at the top of the screen. Click “From Beginning” to start presenting from the current slide. </a:t>
            </a:r>
          </a:p>
          <a:p>
            <a:pPr marL="0" indent="0">
              <a:buFont typeface="Arial"/>
              <a:buNone/>
            </a:pPr>
            <a:r>
              <a:rPr lang="en-US" dirty="0"/>
              <a:t>2. Review the directions found on Slide 2 with the class. </a:t>
            </a:r>
          </a:p>
          <a:p>
            <a:pPr marL="0" indent="0">
              <a:buFont typeface="Arial"/>
              <a:buNone/>
            </a:pPr>
            <a:r>
              <a:rPr lang="en-US" dirty="0"/>
              <a:t>3. On the game board (Slide 3), click on the points score for the corresponding chosen question. This will direct you straight to the question slide.</a:t>
            </a:r>
          </a:p>
          <a:p>
            <a:pPr marL="285750" indent="-285750">
              <a:buFont typeface="Arial"/>
              <a:buChar char="•"/>
            </a:pPr>
            <a:r>
              <a:rPr lang="en-US" dirty="0"/>
              <a:t>Read off the question → click the Answer button at the bottom of the text box </a:t>
            </a:r>
          </a:p>
          <a:p>
            <a:pPr marL="285750" indent="-285750">
              <a:buFont typeface="Arial"/>
              <a:buChar char="•"/>
            </a:pPr>
            <a:r>
              <a:rPr lang="en-US" dirty="0"/>
              <a:t>Read off the answer → click the Board button at the bottom of the screen </a:t>
            </a:r>
          </a:p>
          <a:p>
            <a:pPr marL="285750" indent="-285750">
              <a:buFont typeface="Arial"/>
              <a:buChar char="•"/>
            </a:pPr>
            <a:r>
              <a:rPr lang="en-US" dirty="0"/>
              <a:t>The Board button will take you back to the game board</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BCC26EE2-4A6E-4B51-9E94-AC59FC36AA6E}" type="slidenum">
              <a:rPr lang="en-US" smtClean="0"/>
              <a:pPr/>
              <a:t>1</a:t>
            </a:fld>
            <a:endParaRPr lang="en-US"/>
          </a:p>
        </p:txBody>
      </p:sp>
    </p:spTree>
    <p:extLst>
      <p:ext uri="{BB962C8B-B14F-4D97-AF65-F5344CB8AC3E}">
        <p14:creationId xmlns:p14="http://schemas.microsoft.com/office/powerpoint/2010/main" val="43458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How To Effectively Use This PowerPoint</a:t>
            </a:r>
            <a:endParaRPr lang="en-US" dirty="0"/>
          </a:p>
          <a:p>
            <a:r>
              <a:rPr lang="en-US" dirty="0"/>
              <a:t>1. Use </a:t>
            </a:r>
            <a:r>
              <a:rPr lang="en-US" dirty="0" err="1"/>
              <a:t>Powerpoint</a:t>
            </a:r>
            <a:r>
              <a:rPr lang="en-US" dirty="0"/>
              <a:t> presentation mode during the Classroom Event. To switch into presentation mode, navigate to the “Slide Show” tab at the top of the screen. Click “From Beginning” to start presenting from the current slide. </a:t>
            </a:r>
          </a:p>
          <a:p>
            <a:r>
              <a:rPr lang="en-US" dirty="0"/>
              <a:t>2. Review the directions found on Slide 2 with the class. </a:t>
            </a:r>
          </a:p>
          <a:p>
            <a:r>
              <a:rPr lang="en-US" dirty="0"/>
              <a:t>3. On the game board (Slide 3), click on the points score for the corresponding chosen question. This will direct you straight to the question slide.</a:t>
            </a:r>
          </a:p>
          <a:p>
            <a:pPr marL="285750" indent="-285750">
              <a:buFont typeface="Arial,Sans-Serif"/>
              <a:buChar char="•"/>
            </a:pPr>
            <a:r>
              <a:rPr lang="en-US" dirty="0"/>
              <a:t>Read off the question → click the Answer button at the bottom of the text box </a:t>
            </a:r>
          </a:p>
          <a:p>
            <a:pPr marL="285750" indent="-285750">
              <a:buFont typeface="Arial,Sans-Serif"/>
              <a:buChar char="•"/>
            </a:pPr>
            <a:r>
              <a:rPr lang="en-US" dirty="0"/>
              <a:t>Read off the answer → click the Board button at the bottom of the screen </a:t>
            </a:r>
          </a:p>
          <a:p>
            <a:pPr marL="285750" indent="-285750">
              <a:buFont typeface="Arial,Sans-Serif"/>
              <a:buChar char="•"/>
            </a:pPr>
            <a:r>
              <a:rPr lang="en-US" dirty="0"/>
              <a:t>The Board button will take you back to the game board</a:t>
            </a:r>
          </a:p>
          <a:p>
            <a:endParaRPr lang="en-US" dirty="0"/>
          </a:p>
        </p:txBody>
      </p:sp>
      <p:sp>
        <p:nvSpPr>
          <p:cNvPr id="4" name="Slide Number Placeholder 3"/>
          <p:cNvSpPr>
            <a:spLocks noGrp="1"/>
          </p:cNvSpPr>
          <p:nvPr>
            <p:ph type="sldNum" sz="quarter" idx="5"/>
          </p:nvPr>
        </p:nvSpPr>
        <p:spPr/>
        <p:txBody>
          <a:bodyPr/>
          <a:lstStyle/>
          <a:p>
            <a:fld id="{BCC26EE2-4A6E-4B51-9E94-AC59FC36AA6E}" type="slidenum">
              <a:rPr lang="en-US" smtClean="0"/>
              <a:pPr/>
              <a:t>2</a:t>
            </a:fld>
            <a:endParaRPr lang="en-US"/>
          </a:p>
        </p:txBody>
      </p:sp>
    </p:spTree>
    <p:extLst>
      <p:ext uri="{BB962C8B-B14F-4D97-AF65-F5344CB8AC3E}">
        <p14:creationId xmlns:p14="http://schemas.microsoft.com/office/powerpoint/2010/main" val="1946843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1200" b="1" kern="1200" dirty="0">
                <a:solidFill>
                  <a:schemeClr val="tx1"/>
                </a:solidFill>
                <a:effectLst/>
                <a:latin typeface="Gill Sans"/>
                <a:ea typeface="+mn-ea"/>
                <a:cs typeface="+mn-cs"/>
              </a:rPr>
              <a:t>Model</a:t>
            </a:r>
            <a:r>
              <a:rPr lang="en-US" dirty="0">
                <a:effectLst/>
              </a:rPr>
              <a:t> </a:t>
            </a:r>
            <a:endParaRPr lang="en-US" dirty="0"/>
          </a:p>
        </p:txBody>
      </p:sp>
      <p:sp>
        <p:nvSpPr>
          <p:cNvPr id="4" name="Slide Number Placeholder 3"/>
          <p:cNvSpPr>
            <a:spLocks noGrp="1"/>
          </p:cNvSpPr>
          <p:nvPr>
            <p:ph type="sldNum" sz="quarter" idx="10"/>
          </p:nvPr>
        </p:nvSpPr>
        <p:spPr/>
        <p:txBody>
          <a:bodyPr/>
          <a:lstStyle/>
          <a:p>
            <a:fld id="{BCC26EE2-4A6E-4B51-9E94-AC59FC36AA6E}" type="slidenum">
              <a:rPr lang="en-US" smtClean="0"/>
              <a:pPr/>
              <a:t>3</a:t>
            </a:fld>
            <a:endParaRPr lang="en-US"/>
          </a:p>
        </p:txBody>
      </p:sp>
    </p:spTree>
    <p:extLst>
      <p:ext uri="{BB962C8B-B14F-4D97-AF65-F5344CB8AC3E}">
        <p14:creationId xmlns:p14="http://schemas.microsoft.com/office/powerpoint/2010/main" val="4150528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pic>
        <p:nvPicPr>
          <p:cNvPr id="6146" name="Picture 2">
            <a:extLst>
              <a:ext uri="{FF2B5EF4-FFF2-40B4-BE49-F238E27FC236}">
                <a16:creationId xmlns:a16="http://schemas.microsoft.com/office/drawing/2014/main" id="{04B01D67-AA90-7BF3-581B-2B60E8F7C3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438487"/>
            <a:ext cx="2160083" cy="2444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pic>
        <p:nvPicPr>
          <p:cNvPr id="6146" name="Picture 2">
            <a:extLst>
              <a:ext uri="{FF2B5EF4-FFF2-40B4-BE49-F238E27FC236}">
                <a16:creationId xmlns:a16="http://schemas.microsoft.com/office/drawing/2014/main" id="{04B01D67-AA90-7BF3-581B-2B60E8F7C3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438487"/>
            <a:ext cx="2160083" cy="24441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29EBE8FC-DBD4-B76C-AD9E-9630BFE7159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438487"/>
            <a:ext cx="2160083" cy="2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4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333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2CBBA9B-F96B-A64B-8B35-8653207FE425}"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4948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C2CBBA9B-F96B-A64B-8B35-8653207FE425}" type="datetimeFigureOut">
              <a:rPr lang="en-US" smtClean="0">
                <a:solidFill>
                  <a:prstClr val="black">
                    <a:tint val="75000"/>
                  </a:prstClr>
                </a:solidFill>
              </a:rPr>
              <a:pPr/>
              <a:t>9/22/2022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5986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233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pic>
        <p:nvPicPr>
          <p:cNvPr id="5" name="Picture 2">
            <a:extLst>
              <a:ext uri="{FF2B5EF4-FFF2-40B4-BE49-F238E27FC236}">
                <a16:creationId xmlns:a16="http://schemas.microsoft.com/office/drawing/2014/main" id="{331CC1A8-85F9-91BD-E653-561ED03C1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1A74B8D3-FEB8-BC5A-3740-6AC8856B1AD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925955"/>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atin typeface="+mj-lt"/>
              </a:defRPr>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pic>
        <p:nvPicPr>
          <p:cNvPr id="8" name="Picture 2">
            <a:extLst>
              <a:ext uri="{FF2B5EF4-FFF2-40B4-BE49-F238E27FC236}">
                <a16:creationId xmlns:a16="http://schemas.microsoft.com/office/drawing/2014/main" id="{CC72296A-D30D-CC21-782A-B1C61192E3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8882" y="6406107"/>
            <a:ext cx="2160083" cy="2444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3A9F864-12B4-0A2E-8E64-07BBB86146D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38882" y="6406107"/>
            <a:ext cx="2160083" cy="2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434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Quies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2E1A47"/>
                </a:solidFill>
              </a:defRPr>
            </a:lvl1pPr>
          </a:lstStyle>
          <a:p>
            <a:r>
              <a:rPr lang="en-US"/>
              <a:t>Click to edit Master title style</a:t>
            </a:r>
          </a:p>
        </p:txBody>
      </p:sp>
      <p:sp>
        <p:nvSpPr>
          <p:cNvPr id="3" name="Content Placeholder 2"/>
          <p:cNvSpPr>
            <a:spLocks noGrp="1"/>
          </p:cNvSpPr>
          <p:nvPr>
            <p:ph idx="1"/>
          </p:nvPr>
        </p:nvSpPr>
        <p:spPr/>
        <p:txBody>
          <a:bodyPr lIns="731520" tIns="457200" rIns="182880" bIns="0"/>
          <a:lstStyle>
            <a:lvl1pPr>
              <a:defRPr sz="2800">
                <a:solidFill>
                  <a:srgbClr val="2E1A47"/>
                </a:solidFill>
              </a:defRPr>
            </a:lvl1pPr>
            <a:lvl2pPr>
              <a:defRPr sz="2800">
                <a:solidFill>
                  <a:srgbClr val="2E1A47"/>
                </a:solidFill>
              </a:defRPr>
            </a:lvl2pPr>
            <a:lvl3pPr>
              <a:defRPr sz="2800">
                <a:solidFill>
                  <a:srgbClr val="2E1A47"/>
                </a:solidFill>
              </a:defRPr>
            </a:lvl3pPr>
            <a:lvl4pPr>
              <a:defRPr sz="2800">
                <a:solidFill>
                  <a:srgbClr val="2E1A47"/>
                </a:solidFill>
              </a:defRPr>
            </a:lvl4pPr>
            <a:lvl5pPr>
              <a:defRPr sz="2800">
                <a:solidFill>
                  <a:srgbClr val="2E1A47"/>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2">
            <a:extLst>
              <a:ext uri="{FF2B5EF4-FFF2-40B4-BE49-F238E27FC236}">
                <a16:creationId xmlns:a16="http://schemas.microsoft.com/office/drawing/2014/main" id="{68B0B9FD-1FBF-0E7A-3113-5174F12698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le 12">
            <a:hlinkClick r:id="rId3" action="ppaction://hlinksldjump"/>
            <a:extLst>
              <a:ext uri="{FF2B5EF4-FFF2-40B4-BE49-F238E27FC236}">
                <a16:creationId xmlns:a16="http://schemas.microsoft.com/office/drawing/2014/main" id="{F98F2480-F999-1B9D-89DF-429428EC193A}"/>
              </a:ext>
            </a:extLst>
          </p:cNvPr>
          <p:cNvSpPr/>
          <p:nvPr/>
        </p:nvSpPr>
        <p:spPr>
          <a:xfrm>
            <a:off x="8686800" y="5867400"/>
            <a:ext cx="1524000" cy="457200"/>
          </a:xfrm>
          <a:prstGeom prst="roundRect">
            <a:avLst>
              <a:gd name="adj" fmla="val 50000"/>
            </a:avLst>
          </a:prstGeom>
          <a:solidFill>
            <a:srgbClr val="2E1A47"/>
          </a:solid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577C9D0-CC38-B45A-94F8-90CE183BCC0B}"/>
              </a:ext>
            </a:extLst>
          </p:cNvPr>
          <p:cNvSpPr txBox="1"/>
          <p:nvPr/>
        </p:nvSpPr>
        <p:spPr>
          <a:xfrm>
            <a:off x="8747125" y="5942111"/>
            <a:ext cx="980017" cy="307777"/>
          </a:xfrm>
          <a:prstGeom prst="rect">
            <a:avLst/>
          </a:prstGeom>
          <a:noFill/>
        </p:spPr>
        <p:txBody>
          <a:bodyPr wrap="square" lIns="0" rtlCol="0" anchor="ctr">
            <a:spAutoFit/>
          </a:bodyPr>
          <a:lstStyle/>
          <a:p>
            <a:pPr algn="ctr"/>
            <a:r>
              <a:rPr lang="en-US" sz="1400">
                <a:solidFill>
                  <a:schemeClr val="bg1"/>
                </a:solidFill>
              </a:rPr>
              <a:t>Answer</a:t>
            </a:r>
          </a:p>
        </p:txBody>
      </p:sp>
      <p:sp>
        <p:nvSpPr>
          <p:cNvPr id="15" name="Triangle 14">
            <a:extLst>
              <a:ext uri="{FF2B5EF4-FFF2-40B4-BE49-F238E27FC236}">
                <a16:creationId xmlns:a16="http://schemas.microsoft.com/office/drawing/2014/main" id="{9080AF6C-9764-AF8D-9D71-3660724225C3}"/>
              </a:ext>
            </a:extLst>
          </p:cNvPr>
          <p:cNvSpPr/>
          <p:nvPr/>
        </p:nvSpPr>
        <p:spPr>
          <a:xfrm rot="5400000">
            <a:off x="9647767" y="5990167"/>
            <a:ext cx="152400" cy="211666"/>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7222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nsw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l">
              <a:defRPr sz="3200">
                <a:solidFill>
                  <a:srgbClr val="2E1A47"/>
                </a:solidFill>
              </a:defRPr>
            </a:lvl1pPr>
          </a:lstStyle>
          <a:p>
            <a:r>
              <a:rPr lang="en-US"/>
              <a:t>Answer</a:t>
            </a:r>
          </a:p>
        </p:txBody>
      </p:sp>
      <p:sp>
        <p:nvSpPr>
          <p:cNvPr id="3" name="Content Placeholder 2"/>
          <p:cNvSpPr>
            <a:spLocks noGrp="1"/>
          </p:cNvSpPr>
          <p:nvPr>
            <p:ph sz="half" idx="1"/>
          </p:nvPr>
        </p:nvSpPr>
        <p:spPr>
          <a:xfrm>
            <a:off x="609599" y="1600199"/>
            <a:ext cx="10972800" cy="4572001"/>
          </a:xfrm>
        </p:spPr>
        <p:txBody>
          <a:bodyPr lIns="457200" tIns="1828800">
            <a:noAutofit/>
          </a:bodyPr>
          <a:lstStyle>
            <a:lvl1pPr>
              <a:defRPr sz="2400">
                <a:solidFill>
                  <a:srgbClr val="2E1A47"/>
                </a:solidFill>
              </a:defRPr>
            </a:lvl1pPr>
            <a:lvl2pPr>
              <a:defRPr sz="2000">
                <a:solidFill>
                  <a:srgbClr val="2E1A47"/>
                </a:solidFill>
              </a:defRPr>
            </a:lvl2pPr>
            <a:lvl3pPr>
              <a:defRPr sz="1800">
                <a:solidFill>
                  <a:srgbClr val="2E1A47"/>
                </a:solidFill>
              </a:defRPr>
            </a:lvl3pPr>
            <a:lvl4pPr>
              <a:defRPr sz="1600">
                <a:solidFill>
                  <a:srgbClr val="2E1A47"/>
                </a:solidFill>
              </a:defRPr>
            </a:lvl4pPr>
            <a:lvl5pPr>
              <a:defRPr sz="1600">
                <a:solidFill>
                  <a:srgbClr val="2E1A47"/>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6" name="Picture 2">
            <a:extLst>
              <a:ext uri="{FF2B5EF4-FFF2-40B4-BE49-F238E27FC236}">
                <a16:creationId xmlns:a16="http://schemas.microsoft.com/office/drawing/2014/main" id="{B5AEC002-CA9E-5410-CF01-5ADFF01E7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6375468"/>
            <a:ext cx="2112205" cy="23899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a:hlinkClick r:id="rId3" action="ppaction://hlinksldjump"/>
            <a:extLst>
              <a:ext uri="{FF2B5EF4-FFF2-40B4-BE49-F238E27FC236}">
                <a16:creationId xmlns:a16="http://schemas.microsoft.com/office/drawing/2014/main" id="{95AFEC8D-F6F3-337B-527F-469E645FF602}"/>
              </a:ext>
            </a:extLst>
          </p:cNvPr>
          <p:cNvSpPr/>
          <p:nvPr/>
        </p:nvSpPr>
        <p:spPr>
          <a:xfrm>
            <a:off x="8686800" y="5867400"/>
            <a:ext cx="1524000" cy="457200"/>
          </a:xfrm>
          <a:prstGeom prst="roundRect">
            <a:avLst>
              <a:gd name="adj" fmla="val 50000"/>
            </a:avLst>
          </a:prstGeom>
          <a:solidFill>
            <a:srgbClr val="2E1A47"/>
          </a:solid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5" name="Picture 2">
            <a:extLst>
              <a:ext uri="{FF2B5EF4-FFF2-40B4-BE49-F238E27FC236}">
                <a16:creationId xmlns:a16="http://schemas.microsoft.com/office/drawing/2014/main" id="{949C6EDD-2CE2-14E4-C7D6-725C0942FC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52C8247-1766-82BB-9A94-064EC5477E0A}"/>
              </a:ext>
            </a:extLst>
          </p:cNvPr>
          <p:cNvSpPr txBox="1"/>
          <p:nvPr/>
        </p:nvSpPr>
        <p:spPr>
          <a:xfrm>
            <a:off x="8904817" y="5940623"/>
            <a:ext cx="762000" cy="307777"/>
          </a:xfrm>
          <a:prstGeom prst="rect">
            <a:avLst/>
          </a:prstGeom>
          <a:noFill/>
        </p:spPr>
        <p:txBody>
          <a:bodyPr wrap="square" rtlCol="0" anchor="ctr">
            <a:spAutoFit/>
          </a:bodyPr>
          <a:lstStyle/>
          <a:p>
            <a:pPr algn="ctr"/>
            <a:r>
              <a:rPr lang="en-US" sz="1400">
                <a:solidFill>
                  <a:schemeClr val="bg1"/>
                </a:solidFill>
              </a:rPr>
              <a:t>Board</a:t>
            </a:r>
          </a:p>
        </p:txBody>
      </p:sp>
      <p:sp>
        <p:nvSpPr>
          <p:cNvPr id="7" name="Triangle 6">
            <a:extLst>
              <a:ext uri="{FF2B5EF4-FFF2-40B4-BE49-F238E27FC236}">
                <a16:creationId xmlns:a16="http://schemas.microsoft.com/office/drawing/2014/main" id="{C65F981B-9DE9-33D0-364D-329EBE80D443}"/>
              </a:ext>
            </a:extLst>
          </p:cNvPr>
          <p:cNvSpPr/>
          <p:nvPr/>
        </p:nvSpPr>
        <p:spPr>
          <a:xfrm rot="5400000">
            <a:off x="9647767" y="5990167"/>
            <a:ext cx="152400" cy="211666"/>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1110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pic>
        <p:nvPicPr>
          <p:cNvPr id="6146" name="Picture 2">
            <a:extLst>
              <a:ext uri="{FF2B5EF4-FFF2-40B4-BE49-F238E27FC236}">
                <a16:creationId xmlns:a16="http://schemas.microsoft.com/office/drawing/2014/main" id="{04B01D67-AA90-7BF3-581B-2B60E8F7C3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438487"/>
            <a:ext cx="2160083" cy="24441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1D25C095-5863-DC04-AA80-CB35070B3F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438487"/>
            <a:ext cx="2160083" cy="2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31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5860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2CBBA9B-F96B-A64B-8B35-8653207FE425}"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50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C2CBBA9B-F96B-A64B-8B35-8653207FE425}" type="datetimeFigureOut">
              <a:rPr lang="en-US" smtClean="0">
                <a:solidFill>
                  <a:prstClr val="black">
                    <a:tint val="75000"/>
                  </a:prstClr>
                </a:solidFill>
              </a:rPr>
              <a:pPr/>
              <a:t>9/22/2022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6319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6507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pic>
        <p:nvPicPr>
          <p:cNvPr id="5" name="Picture 2">
            <a:extLst>
              <a:ext uri="{FF2B5EF4-FFF2-40B4-BE49-F238E27FC236}">
                <a16:creationId xmlns:a16="http://schemas.microsoft.com/office/drawing/2014/main" id="{331CC1A8-85F9-91BD-E653-561ED03C1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19EF0127-E69C-79B4-FEAA-D86AE92704D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82732"/>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pic>
        <p:nvPicPr>
          <p:cNvPr id="8" name="Picture 2">
            <a:extLst>
              <a:ext uri="{FF2B5EF4-FFF2-40B4-BE49-F238E27FC236}">
                <a16:creationId xmlns:a16="http://schemas.microsoft.com/office/drawing/2014/main" id="{CC72296A-D30D-CC21-782A-B1C61192E3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8882" y="6406107"/>
            <a:ext cx="2160083" cy="2444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2BAB8CB3-BF99-F538-9C8D-6EB70F583D8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38882" y="6406107"/>
            <a:ext cx="2160083" cy="2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2974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Quies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2E1A47"/>
                </a:solidFill>
              </a:defRPr>
            </a:lvl1pPr>
          </a:lstStyle>
          <a:p>
            <a:r>
              <a:rPr lang="en-US"/>
              <a:t>Click to edit Master title style</a:t>
            </a:r>
            <a:endParaRPr lang="en-US" dirty="0"/>
          </a:p>
        </p:txBody>
      </p:sp>
      <p:sp>
        <p:nvSpPr>
          <p:cNvPr id="3" name="Content Placeholder 2"/>
          <p:cNvSpPr>
            <a:spLocks noGrp="1"/>
          </p:cNvSpPr>
          <p:nvPr>
            <p:ph idx="1"/>
          </p:nvPr>
        </p:nvSpPr>
        <p:spPr/>
        <p:txBody>
          <a:bodyPr lIns="731520" tIns="457200" rIns="182880" bIns="0"/>
          <a:lstStyle>
            <a:lvl1pPr>
              <a:defRPr sz="2800">
                <a:solidFill>
                  <a:srgbClr val="2E1A47"/>
                </a:solidFill>
              </a:defRPr>
            </a:lvl1pPr>
            <a:lvl2pPr>
              <a:defRPr sz="2800">
                <a:solidFill>
                  <a:srgbClr val="2E1A47"/>
                </a:solidFill>
              </a:defRPr>
            </a:lvl2pPr>
            <a:lvl3pPr>
              <a:defRPr sz="2800">
                <a:solidFill>
                  <a:srgbClr val="2E1A47"/>
                </a:solidFill>
              </a:defRPr>
            </a:lvl3pPr>
            <a:lvl4pPr>
              <a:defRPr sz="2800">
                <a:solidFill>
                  <a:srgbClr val="2E1A47"/>
                </a:solidFill>
              </a:defRPr>
            </a:lvl4pPr>
            <a:lvl5pPr>
              <a:defRPr sz="2800">
                <a:solidFill>
                  <a:srgbClr val="2E1A47"/>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2">
            <a:extLst>
              <a:ext uri="{FF2B5EF4-FFF2-40B4-BE49-F238E27FC236}">
                <a16:creationId xmlns:a16="http://schemas.microsoft.com/office/drawing/2014/main" id="{68B0B9FD-1FBF-0E7A-3113-5174F12698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le 12">
            <a:hlinkClick r:id="rId3" action="ppaction://hlinksldjump"/>
            <a:extLst>
              <a:ext uri="{FF2B5EF4-FFF2-40B4-BE49-F238E27FC236}">
                <a16:creationId xmlns:a16="http://schemas.microsoft.com/office/drawing/2014/main" id="{F98F2480-F999-1B9D-89DF-429428EC193A}"/>
              </a:ext>
            </a:extLst>
          </p:cNvPr>
          <p:cNvSpPr/>
          <p:nvPr/>
        </p:nvSpPr>
        <p:spPr>
          <a:xfrm>
            <a:off x="8686800" y="5867400"/>
            <a:ext cx="1524000" cy="457200"/>
          </a:xfrm>
          <a:prstGeom prst="roundRect">
            <a:avLst>
              <a:gd name="adj" fmla="val 50000"/>
            </a:avLst>
          </a:prstGeom>
          <a:solidFill>
            <a:srgbClr val="2E1A47"/>
          </a:solid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577C9D0-CC38-B45A-94F8-90CE183BCC0B}"/>
              </a:ext>
            </a:extLst>
          </p:cNvPr>
          <p:cNvSpPr txBox="1"/>
          <p:nvPr/>
        </p:nvSpPr>
        <p:spPr>
          <a:xfrm>
            <a:off x="8747125" y="5942111"/>
            <a:ext cx="980017" cy="307777"/>
          </a:xfrm>
          <a:prstGeom prst="rect">
            <a:avLst/>
          </a:prstGeom>
          <a:noFill/>
        </p:spPr>
        <p:txBody>
          <a:bodyPr wrap="square" lIns="0" rtlCol="0" anchor="ctr">
            <a:spAutoFit/>
          </a:bodyPr>
          <a:lstStyle/>
          <a:p>
            <a:pPr algn="ctr"/>
            <a:r>
              <a:rPr lang="en-US" sz="1400" dirty="0">
                <a:solidFill>
                  <a:schemeClr val="bg1"/>
                </a:solidFill>
              </a:rPr>
              <a:t>Answer</a:t>
            </a:r>
          </a:p>
        </p:txBody>
      </p:sp>
      <p:sp>
        <p:nvSpPr>
          <p:cNvPr id="15" name="Triangle 14">
            <a:extLst>
              <a:ext uri="{FF2B5EF4-FFF2-40B4-BE49-F238E27FC236}">
                <a16:creationId xmlns:a16="http://schemas.microsoft.com/office/drawing/2014/main" id="{9080AF6C-9764-AF8D-9D71-3660724225C3}"/>
              </a:ext>
            </a:extLst>
          </p:cNvPr>
          <p:cNvSpPr/>
          <p:nvPr/>
        </p:nvSpPr>
        <p:spPr>
          <a:xfrm rot="5400000">
            <a:off x="9647767" y="5990167"/>
            <a:ext cx="152400" cy="211666"/>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713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nsw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l">
              <a:defRPr sz="3200">
                <a:solidFill>
                  <a:srgbClr val="2E1A47"/>
                </a:solidFill>
              </a:defRPr>
            </a:lvl1pPr>
          </a:lstStyle>
          <a:p>
            <a:r>
              <a:rPr lang="en-US" dirty="0"/>
              <a:t>Answer</a:t>
            </a:r>
          </a:p>
        </p:txBody>
      </p:sp>
      <p:sp>
        <p:nvSpPr>
          <p:cNvPr id="3" name="Content Placeholder 2"/>
          <p:cNvSpPr>
            <a:spLocks noGrp="1"/>
          </p:cNvSpPr>
          <p:nvPr>
            <p:ph sz="half" idx="1"/>
          </p:nvPr>
        </p:nvSpPr>
        <p:spPr>
          <a:xfrm>
            <a:off x="609599" y="1600199"/>
            <a:ext cx="10972800" cy="4572001"/>
          </a:xfrm>
        </p:spPr>
        <p:txBody>
          <a:bodyPr lIns="457200" tIns="1828800">
            <a:noAutofit/>
          </a:bodyPr>
          <a:lstStyle>
            <a:lvl1pPr>
              <a:defRPr sz="2400">
                <a:solidFill>
                  <a:srgbClr val="2E1A47"/>
                </a:solidFill>
              </a:defRPr>
            </a:lvl1pPr>
            <a:lvl2pPr>
              <a:defRPr sz="2000">
                <a:solidFill>
                  <a:srgbClr val="2E1A47"/>
                </a:solidFill>
              </a:defRPr>
            </a:lvl2pPr>
            <a:lvl3pPr>
              <a:defRPr sz="1800">
                <a:solidFill>
                  <a:srgbClr val="2E1A47"/>
                </a:solidFill>
              </a:defRPr>
            </a:lvl3pPr>
            <a:lvl4pPr>
              <a:defRPr sz="1600">
                <a:solidFill>
                  <a:srgbClr val="2E1A47"/>
                </a:solidFill>
              </a:defRPr>
            </a:lvl4pPr>
            <a:lvl5pPr>
              <a:defRPr sz="1600">
                <a:solidFill>
                  <a:srgbClr val="2E1A47"/>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6" name="Picture 2">
            <a:extLst>
              <a:ext uri="{FF2B5EF4-FFF2-40B4-BE49-F238E27FC236}">
                <a16:creationId xmlns:a16="http://schemas.microsoft.com/office/drawing/2014/main" id="{B5AEC002-CA9E-5410-CF01-5ADFF01E7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6375468"/>
            <a:ext cx="2112205" cy="23899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a:hlinkClick r:id="rId3" action="ppaction://hlinksldjump"/>
            <a:extLst>
              <a:ext uri="{FF2B5EF4-FFF2-40B4-BE49-F238E27FC236}">
                <a16:creationId xmlns:a16="http://schemas.microsoft.com/office/drawing/2014/main" id="{95AFEC8D-F6F3-337B-527F-469E645FF602}"/>
              </a:ext>
            </a:extLst>
          </p:cNvPr>
          <p:cNvSpPr/>
          <p:nvPr/>
        </p:nvSpPr>
        <p:spPr>
          <a:xfrm>
            <a:off x="8686800" y="5867400"/>
            <a:ext cx="1524000" cy="457200"/>
          </a:xfrm>
          <a:prstGeom prst="roundRect">
            <a:avLst>
              <a:gd name="adj" fmla="val 50000"/>
            </a:avLst>
          </a:prstGeom>
          <a:solidFill>
            <a:srgbClr val="2E1A47"/>
          </a:solid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5" name="Picture 2">
            <a:extLst>
              <a:ext uri="{FF2B5EF4-FFF2-40B4-BE49-F238E27FC236}">
                <a16:creationId xmlns:a16="http://schemas.microsoft.com/office/drawing/2014/main" id="{949C6EDD-2CE2-14E4-C7D6-725C0942FC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52C8247-1766-82BB-9A94-064EC5477E0A}"/>
              </a:ext>
            </a:extLst>
          </p:cNvPr>
          <p:cNvSpPr txBox="1"/>
          <p:nvPr/>
        </p:nvSpPr>
        <p:spPr>
          <a:xfrm>
            <a:off x="8904817" y="5940623"/>
            <a:ext cx="762000" cy="307777"/>
          </a:xfrm>
          <a:prstGeom prst="rect">
            <a:avLst/>
          </a:prstGeom>
          <a:noFill/>
        </p:spPr>
        <p:txBody>
          <a:bodyPr wrap="square" rtlCol="0" anchor="ctr">
            <a:spAutoFit/>
          </a:bodyPr>
          <a:lstStyle/>
          <a:p>
            <a:pPr algn="ctr"/>
            <a:r>
              <a:rPr lang="en-US" sz="1400" dirty="0">
                <a:solidFill>
                  <a:schemeClr val="bg1"/>
                </a:solidFill>
              </a:rPr>
              <a:t>Board</a:t>
            </a:r>
          </a:p>
        </p:txBody>
      </p:sp>
      <p:sp>
        <p:nvSpPr>
          <p:cNvPr id="7" name="Triangle 6">
            <a:extLst>
              <a:ext uri="{FF2B5EF4-FFF2-40B4-BE49-F238E27FC236}">
                <a16:creationId xmlns:a16="http://schemas.microsoft.com/office/drawing/2014/main" id="{C65F981B-9DE9-33D0-364D-329EBE80D443}"/>
              </a:ext>
            </a:extLst>
          </p:cNvPr>
          <p:cNvSpPr/>
          <p:nvPr/>
        </p:nvSpPr>
        <p:spPr>
          <a:xfrm rot="5400000">
            <a:off x="9647767" y="5990167"/>
            <a:ext cx="152400" cy="211666"/>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816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2CBBA9B-F96B-A64B-8B35-8653207FE425}"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C2CBBA9B-F96B-A64B-8B35-8653207FE425}" type="datetimeFigureOut">
              <a:rPr lang="en-US" smtClean="0">
                <a:solidFill>
                  <a:prstClr val="black">
                    <a:tint val="75000"/>
                  </a:prstClr>
                </a:solidFill>
              </a:rPr>
              <a:pPr/>
              <a:t>9/22/2022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5F6ABC4-514A-B747-B427-C5D408A8336E}" type="slidenum">
              <a:rPr lang="en-US" smtClean="0">
                <a:solidFill>
                  <a:prstClr val="black">
                    <a:tint val="75000"/>
                  </a:prstClr>
                </a:solidFill>
              </a:rPr>
              <a:pPr/>
              <a:t>‹#›</a:t>
            </a:fld>
            <a:endParaRPr lang="en-US">
              <a:solidFill>
                <a:prstClr val="black">
                  <a:tint val="75000"/>
                </a:prstClr>
              </a:solidFill>
            </a:endParaRPr>
          </a:p>
        </p:txBody>
      </p:sp>
      <p:pic>
        <p:nvPicPr>
          <p:cNvPr id="5" name="Picture 2">
            <a:extLst>
              <a:ext uri="{FF2B5EF4-FFF2-40B4-BE49-F238E27FC236}">
                <a16:creationId xmlns:a16="http://schemas.microsoft.com/office/drawing/2014/main" id="{331CC1A8-85F9-91BD-E653-561ED03C18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atin typeface="+mj-lt"/>
              </a:defRPr>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pic>
        <p:nvPicPr>
          <p:cNvPr id="8" name="Picture 2">
            <a:extLst>
              <a:ext uri="{FF2B5EF4-FFF2-40B4-BE49-F238E27FC236}">
                <a16:creationId xmlns:a16="http://schemas.microsoft.com/office/drawing/2014/main" id="{CC72296A-D30D-CC21-782A-B1C61192E30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38882" y="6406107"/>
            <a:ext cx="2160083" cy="2444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Quies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2E1A47"/>
                </a:solidFill>
              </a:defRPr>
            </a:lvl1pPr>
          </a:lstStyle>
          <a:p>
            <a:r>
              <a:rPr lang="en-US"/>
              <a:t>Click to edit Master title style</a:t>
            </a:r>
          </a:p>
        </p:txBody>
      </p:sp>
      <p:sp>
        <p:nvSpPr>
          <p:cNvPr id="3" name="Content Placeholder 2"/>
          <p:cNvSpPr>
            <a:spLocks noGrp="1"/>
          </p:cNvSpPr>
          <p:nvPr>
            <p:ph idx="1"/>
          </p:nvPr>
        </p:nvSpPr>
        <p:spPr/>
        <p:txBody>
          <a:bodyPr lIns="731520" tIns="457200" rIns="182880" bIns="0"/>
          <a:lstStyle>
            <a:lvl1pPr>
              <a:defRPr sz="2800">
                <a:solidFill>
                  <a:srgbClr val="2E1A47"/>
                </a:solidFill>
              </a:defRPr>
            </a:lvl1pPr>
            <a:lvl2pPr>
              <a:defRPr sz="2800">
                <a:solidFill>
                  <a:srgbClr val="2E1A47"/>
                </a:solidFill>
              </a:defRPr>
            </a:lvl2pPr>
            <a:lvl3pPr>
              <a:defRPr sz="2800">
                <a:solidFill>
                  <a:srgbClr val="2E1A47"/>
                </a:solidFill>
              </a:defRPr>
            </a:lvl3pPr>
            <a:lvl4pPr>
              <a:defRPr sz="2800">
                <a:solidFill>
                  <a:srgbClr val="2E1A47"/>
                </a:solidFill>
              </a:defRPr>
            </a:lvl4pPr>
            <a:lvl5pPr>
              <a:defRPr sz="2800">
                <a:solidFill>
                  <a:srgbClr val="2E1A47"/>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2">
            <a:extLst>
              <a:ext uri="{FF2B5EF4-FFF2-40B4-BE49-F238E27FC236}">
                <a16:creationId xmlns:a16="http://schemas.microsoft.com/office/drawing/2014/main" id="{68B0B9FD-1FBF-0E7A-3113-5174F126983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le 12">
            <a:hlinkClick r:id="rId3" action="ppaction://hlinksldjump"/>
            <a:extLst>
              <a:ext uri="{FF2B5EF4-FFF2-40B4-BE49-F238E27FC236}">
                <a16:creationId xmlns:a16="http://schemas.microsoft.com/office/drawing/2014/main" id="{F98F2480-F999-1B9D-89DF-429428EC193A}"/>
              </a:ext>
            </a:extLst>
          </p:cNvPr>
          <p:cNvSpPr/>
          <p:nvPr userDrawn="1"/>
        </p:nvSpPr>
        <p:spPr>
          <a:xfrm>
            <a:off x="8686800" y="5867400"/>
            <a:ext cx="1524000" cy="457200"/>
          </a:xfrm>
          <a:prstGeom prst="roundRect">
            <a:avLst>
              <a:gd name="adj" fmla="val 50000"/>
            </a:avLst>
          </a:prstGeom>
          <a:solidFill>
            <a:srgbClr val="2E1A47"/>
          </a:solid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577C9D0-CC38-B45A-94F8-90CE183BCC0B}"/>
              </a:ext>
            </a:extLst>
          </p:cNvPr>
          <p:cNvSpPr txBox="1"/>
          <p:nvPr userDrawn="1"/>
        </p:nvSpPr>
        <p:spPr>
          <a:xfrm>
            <a:off x="8747125" y="5942111"/>
            <a:ext cx="980017" cy="307777"/>
          </a:xfrm>
          <a:prstGeom prst="rect">
            <a:avLst/>
          </a:prstGeom>
          <a:noFill/>
        </p:spPr>
        <p:txBody>
          <a:bodyPr wrap="square" lIns="0" rtlCol="0" anchor="ctr">
            <a:spAutoFit/>
          </a:bodyPr>
          <a:lstStyle/>
          <a:p>
            <a:pPr algn="ctr"/>
            <a:r>
              <a:rPr lang="en-US" sz="1400">
                <a:solidFill>
                  <a:schemeClr val="bg1"/>
                </a:solidFill>
              </a:rPr>
              <a:t>Answer</a:t>
            </a:r>
          </a:p>
        </p:txBody>
      </p:sp>
      <p:sp>
        <p:nvSpPr>
          <p:cNvPr id="15" name="Triangle 14">
            <a:extLst>
              <a:ext uri="{FF2B5EF4-FFF2-40B4-BE49-F238E27FC236}">
                <a16:creationId xmlns:a16="http://schemas.microsoft.com/office/drawing/2014/main" id="{9080AF6C-9764-AF8D-9D71-3660724225C3}"/>
              </a:ext>
            </a:extLst>
          </p:cNvPr>
          <p:cNvSpPr/>
          <p:nvPr userDrawn="1"/>
        </p:nvSpPr>
        <p:spPr>
          <a:xfrm rot="5400000">
            <a:off x="9647767" y="5990167"/>
            <a:ext cx="152400" cy="211666"/>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Answ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l">
              <a:defRPr sz="3200">
                <a:solidFill>
                  <a:srgbClr val="2E1A47"/>
                </a:solidFill>
              </a:defRPr>
            </a:lvl1pPr>
          </a:lstStyle>
          <a:p>
            <a:r>
              <a:rPr lang="en-US"/>
              <a:t>Answer</a:t>
            </a:r>
          </a:p>
        </p:txBody>
      </p:sp>
      <p:sp>
        <p:nvSpPr>
          <p:cNvPr id="3" name="Content Placeholder 2"/>
          <p:cNvSpPr>
            <a:spLocks noGrp="1"/>
          </p:cNvSpPr>
          <p:nvPr>
            <p:ph sz="half" idx="1"/>
          </p:nvPr>
        </p:nvSpPr>
        <p:spPr>
          <a:xfrm>
            <a:off x="609599" y="1600199"/>
            <a:ext cx="10972800" cy="4572001"/>
          </a:xfrm>
        </p:spPr>
        <p:txBody>
          <a:bodyPr lIns="457200" tIns="1828800">
            <a:noAutofit/>
          </a:bodyPr>
          <a:lstStyle>
            <a:lvl1pPr>
              <a:defRPr sz="2400">
                <a:solidFill>
                  <a:srgbClr val="2E1A47"/>
                </a:solidFill>
              </a:defRPr>
            </a:lvl1pPr>
            <a:lvl2pPr>
              <a:defRPr sz="2000">
                <a:solidFill>
                  <a:srgbClr val="2E1A47"/>
                </a:solidFill>
              </a:defRPr>
            </a:lvl2pPr>
            <a:lvl3pPr>
              <a:defRPr sz="1800">
                <a:solidFill>
                  <a:srgbClr val="2E1A47"/>
                </a:solidFill>
              </a:defRPr>
            </a:lvl3pPr>
            <a:lvl4pPr>
              <a:defRPr sz="1600">
                <a:solidFill>
                  <a:srgbClr val="2E1A47"/>
                </a:solidFill>
              </a:defRPr>
            </a:lvl4pPr>
            <a:lvl5pPr>
              <a:defRPr sz="1600">
                <a:solidFill>
                  <a:srgbClr val="2E1A47"/>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6" name="Picture 2">
            <a:extLst>
              <a:ext uri="{FF2B5EF4-FFF2-40B4-BE49-F238E27FC236}">
                <a16:creationId xmlns:a16="http://schemas.microsoft.com/office/drawing/2014/main" id="{B5AEC002-CA9E-5410-CF01-5ADFF01E76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599" y="6375468"/>
            <a:ext cx="2112205" cy="23899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a:hlinkClick r:id="rId3" action="ppaction://hlinksldjump"/>
            <a:extLst>
              <a:ext uri="{FF2B5EF4-FFF2-40B4-BE49-F238E27FC236}">
                <a16:creationId xmlns:a16="http://schemas.microsoft.com/office/drawing/2014/main" id="{95AFEC8D-F6F3-337B-527F-469E645FF602}"/>
              </a:ext>
            </a:extLst>
          </p:cNvPr>
          <p:cNvSpPr/>
          <p:nvPr userDrawn="1"/>
        </p:nvSpPr>
        <p:spPr>
          <a:xfrm>
            <a:off x="8686800" y="5867400"/>
            <a:ext cx="1524000" cy="457200"/>
          </a:xfrm>
          <a:prstGeom prst="roundRect">
            <a:avLst>
              <a:gd name="adj" fmla="val 50000"/>
            </a:avLst>
          </a:prstGeom>
          <a:solidFill>
            <a:srgbClr val="2E1A47"/>
          </a:solid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5" name="Picture 2">
            <a:extLst>
              <a:ext uri="{FF2B5EF4-FFF2-40B4-BE49-F238E27FC236}">
                <a16:creationId xmlns:a16="http://schemas.microsoft.com/office/drawing/2014/main" id="{949C6EDD-2CE2-14E4-C7D6-725C0942FC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6308727"/>
            <a:ext cx="1828800" cy="4183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52C8247-1766-82BB-9A94-064EC5477E0A}"/>
              </a:ext>
            </a:extLst>
          </p:cNvPr>
          <p:cNvSpPr txBox="1"/>
          <p:nvPr userDrawn="1"/>
        </p:nvSpPr>
        <p:spPr>
          <a:xfrm>
            <a:off x="8904817" y="5940623"/>
            <a:ext cx="762000" cy="307777"/>
          </a:xfrm>
          <a:prstGeom prst="rect">
            <a:avLst/>
          </a:prstGeom>
          <a:noFill/>
        </p:spPr>
        <p:txBody>
          <a:bodyPr wrap="square" rtlCol="0" anchor="ctr">
            <a:spAutoFit/>
          </a:bodyPr>
          <a:lstStyle/>
          <a:p>
            <a:pPr algn="ctr"/>
            <a:r>
              <a:rPr lang="en-US" sz="1400">
                <a:solidFill>
                  <a:schemeClr val="bg1"/>
                </a:solidFill>
              </a:rPr>
              <a:t>Board</a:t>
            </a:r>
          </a:p>
        </p:txBody>
      </p:sp>
      <p:sp>
        <p:nvSpPr>
          <p:cNvPr id="7" name="Triangle 6">
            <a:extLst>
              <a:ext uri="{FF2B5EF4-FFF2-40B4-BE49-F238E27FC236}">
                <a16:creationId xmlns:a16="http://schemas.microsoft.com/office/drawing/2014/main" id="{C65F981B-9DE9-33D0-364D-329EBE80D443}"/>
              </a:ext>
            </a:extLst>
          </p:cNvPr>
          <p:cNvSpPr/>
          <p:nvPr userDrawn="1"/>
        </p:nvSpPr>
        <p:spPr>
          <a:xfrm rot="5400000">
            <a:off x="9647767" y="5990167"/>
            <a:ext cx="152400" cy="211666"/>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3029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7.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E1A4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Gill Sans"/>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Gill Sans"/>
              </a:defRPr>
            </a:lvl1pPr>
          </a:lstStyle>
          <a:p>
            <a:pPr defTabSz="457200"/>
            <a:fld id="{B5F6ABC4-514A-B747-B427-C5D408A8336E}" type="slidenum">
              <a:rPr lang="en-US" smtClean="0">
                <a:solidFill>
                  <a:prstClr val="black">
                    <a:tint val="75000"/>
                  </a:prstClr>
                </a:solidFill>
              </a:rPr>
              <a:pPr defTabSz="457200"/>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688" r:id="rId3"/>
    <p:sldLayoutId id="2147483689" r:id="rId4"/>
    <p:sldLayoutId id="2147483690" r:id="rId5"/>
    <p:sldLayoutId id="2147483691" r:id="rId6"/>
    <p:sldLayoutId id="2147483692" r:id="rId7"/>
  </p:sldLayoutIdLst>
  <p:txStyles>
    <p:titleStyle>
      <a:lvl1pPr algn="ctr" defTabSz="457200" rtl="0" eaLnBrk="1" latinLnBrk="0" hangingPunct="1">
        <a:spcBef>
          <a:spcPct val="0"/>
        </a:spcBef>
        <a:buNone/>
        <a:defRPr sz="4400" kern="1200">
          <a:solidFill>
            <a:schemeClr val="bg1"/>
          </a:solidFill>
          <a:latin typeface="Gill San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Gill Sans"/>
              </a:defRPr>
            </a:lvl1pPr>
          </a:lstStyle>
          <a:p>
            <a:pPr defTabSz="457200"/>
            <a:fld id="{C2CBBA9B-F96B-A64B-8B35-8653207FE425}" type="datetimeFigureOut">
              <a:rPr lang="en-US" smtClean="0">
                <a:solidFill>
                  <a:prstClr val="black">
                    <a:tint val="75000"/>
                  </a:prstClr>
                </a:solidFill>
              </a:rPr>
              <a:pPr defTabSz="457200"/>
              <a:t>9/22/2022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Gill Sans"/>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Gill Sans"/>
              </a:defRPr>
            </a:lvl1pPr>
          </a:lstStyle>
          <a:p>
            <a:pPr defTabSz="457200"/>
            <a:fld id="{B5F6ABC4-514A-B747-B427-C5D408A8336E}" type="slidenum">
              <a:rPr lang="en-US" smtClean="0">
                <a:solidFill>
                  <a:prstClr val="black">
                    <a:tint val="75000"/>
                  </a:prstClr>
                </a:solidFill>
              </a:rPr>
              <a:pPr defTabSz="457200"/>
              <a:t>‹#›</a:t>
            </a:fld>
            <a:endParaRPr lang="en-US">
              <a:solidFill>
                <a:prstClr val="black">
                  <a:tint val="75000"/>
                </a:prstClr>
              </a:solidFill>
            </a:endParaRPr>
          </a:p>
        </p:txBody>
      </p:sp>
      <p:sp>
        <p:nvSpPr>
          <p:cNvPr id="7" name="Rounded Rectangle 6">
            <a:extLst>
              <a:ext uri="{FF2B5EF4-FFF2-40B4-BE49-F238E27FC236}">
                <a16:creationId xmlns:a16="http://schemas.microsoft.com/office/drawing/2014/main" id="{3397831B-5EBA-CFF6-0E0C-588948593AAE}"/>
              </a:ext>
            </a:extLst>
          </p:cNvPr>
          <p:cNvSpPr/>
          <p:nvPr userDrawn="1"/>
        </p:nvSpPr>
        <p:spPr>
          <a:xfrm>
            <a:off x="609600" y="1600201"/>
            <a:ext cx="10972800" cy="4525963"/>
          </a:xfrm>
          <a:prstGeom prst="roundRect">
            <a:avLst/>
          </a:prstGeom>
          <a:solidFill>
            <a:srgbClr val="AFABC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4" r:id="rId1"/>
    <p:sldLayoutId id="2147483701" r:id="rId2"/>
  </p:sldLayoutIdLst>
  <p:txStyles>
    <p:titleStyle>
      <a:lvl1pPr algn="ctr" defTabSz="457200" rtl="0" eaLnBrk="1" latinLnBrk="0" hangingPunct="1">
        <a:spcBef>
          <a:spcPct val="0"/>
        </a:spcBef>
        <a:buNone/>
        <a:defRPr sz="2800" b="1" kern="1200" cap="all">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2E1A4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Gill Sans"/>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Gill Sans"/>
              </a:defRPr>
            </a:lvl1pPr>
          </a:lstStyle>
          <a:p>
            <a:pPr defTabSz="457200"/>
            <a:fld id="{B5F6ABC4-514A-B747-B427-C5D408A8336E}"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5718278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Lst>
  <p:txStyles>
    <p:titleStyle>
      <a:lvl1pPr algn="ctr" defTabSz="457200" rtl="0" eaLnBrk="1" latinLnBrk="0" hangingPunct="1">
        <a:spcBef>
          <a:spcPct val="0"/>
        </a:spcBef>
        <a:buNone/>
        <a:defRPr sz="4400" kern="1200">
          <a:solidFill>
            <a:schemeClr val="bg1"/>
          </a:solidFill>
          <a:latin typeface="Gill San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Gill Sans"/>
              </a:defRPr>
            </a:lvl1pPr>
          </a:lstStyle>
          <a:p>
            <a:pPr defTabSz="457200"/>
            <a:fld id="{C2CBBA9B-F96B-A64B-8B35-8653207FE425}" type="datetimeFigureOut">
              <a:rPr lang="en-US" smtClean="0">
                <a:solidFill>
                  <a:prstClr val="black">
                    <a:tint val="75000"/>
                  </a:prstClr>
                </a:solidFill>
              </a:rPr>
              <a:pPr defTabSz="457200"/>
              <a:t>9/22/2022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Gill Sans"/>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Gill Sans"/>
              </a:defRPr>
            </a:lvl1pPr>
          </a:lstStyle>
          <a:p>
            <a:pPr defTabSz="457200"/>
            <a:fld id="{B5F6ABC4-514A-B747-B427-C5D408A8336E}" type="slidenum">
              <a:rPr lang="en-US" smtClean="0">
                <a:solidFill>
                  <a:prstClr val="black">
                    <a:tint val="75000"/>
                  </a:prstClr>
                </a:solidFill>
              </a:rPr>
              <a:pPr defTabSz="457200"/>
              <a:t>‹#›</a:t>
            </a:fld>
            <a:endParaRPr lang="en-US">
              <a:solidFill>
                <a:prstClr val="black">
                  <a:tint val="75000"/>
                </a:prstClr>
              </a:solidFill>
            </a:endParaRPr>
          </a:p>
        </p:txBody>
      </p:sp>
      <p:sp>
        <p:nvSpPr>
          <p:cNvPr id="7" name="Rounded Rectangle 6">
            <a:extLst>
              <a:ext uri="{FF2B5EF4-FFF2-40B4-BE49-F238E27FC236}">
                <a16:creationId xmlns:a16="http://schemas.microsoft.com/office/drawing/2014/main" id="{3397831B-5EBA-CFF6-0E0C-588948593AAE}"/>
              </a:ext>
            </a:extLst>
          </p:cNvPr>
          <p:cNvSpPr/>
          <p:nvPr/>
        </p:nvSpPr>
        <p:spPr>
          <a:xfrm>
            <a:off x="609600" y="1600201"/>
            <a:ext cx="10972800" cy="4525963"/>
          </a:xfrm>
          <a:prstGeom prst="roundRect">
            <a:avLst/>
          </a:prstGeom>
          <a:solidFill>
            <a:srgbClr val="AFABC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209023"/>
      </p:ext>
    </p:extLst>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ctr" defTabSz="457200" rtl="0" eaLnBrk="1" latinLnBrk="0" hangingPunct="1">
        <a:spcBef>
          <a:spcPct val="0"/>
        </a:spcBef>
        <a:buNone/>
        <a:defRPr sz="2800" b="1" kern="1200" cap="all">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2E1A4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Gill Sans"/>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Gill Sans"/>
              </a:defRPr>
            </a:lvl1pPr>
          </a:lstStyle>
          <a:p>
            <a:pPr defTabSz="457200"/>
            <a:fld id="{B5F6ABC4-514A-B747-B427-C5D408A8336E}"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25021014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Lst>
  <p:txStyles>
    <p:titleStyle>
      <a:lvl1pPr algn="ctr" defTabSz="457200" rtl="0" eaLnBrk="1" latinLnBrk="0" hangingPunct="1">
        <a:spcBef>
          <a:spcPct val="0"/>
        </a:spcBef>
        <a:buNone/>
        <a:defRPr sz="4400" kern="1200">
          <a:solidFill>
            <a:schemeClr val="bg1"/>
          </a:solidFill>
          <a:latin typeface="Gill San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Gill Sans"/>
              </a:defRPr>
            </a:lvl1pPr>
          </a:lstStyle>
          <a:p>
            <a:pPr defTabSz="457200"/>
            <a:fld id="{C2CBBA9B-F96B-A64B-8B35-8653207FE425}" type="datetimeFigureOut">
              <a:rPr lang="en-US" smtClean="0">
                <a:solidFill>
                  <a:prstClr val="black">
                    <a:tint val="75000"/>
                  </a:prstClr>
                </a:solidFill>
              </a:rPr>
              <a:pPr defTabSz="457200"/>
              <a:t>9/22/2022</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Gill Sans"/>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Gill Sans"/>
              </a:defRPr>
            </a:lvl1pPr>
          </a:lstStyle>
          <a:p>
            <a:pPr defTabSz="457200"/>
            <a:fld id="{B5F6ABC4-514A-B747-B427-C5D408A8336E}" type="slidenum">
              <a:rPr lang="en-US" smtClean="0">
                <a:solidFill>
                  <a:prstClr val="black">
                    <a:tint val="75000"/>
                  </a:prstClr>
                </a:solidFill>
              </a:rPr>
              <a:pPr defTabSz="457200"/>
              <a:t>‹#›</a:t>
            </a:fld>
            <a:endParaRPr lang="en-US" dirty="0">
              <a:solidFill>
                <a:prstClr val="black">
                  <a:tint val="75000"/>
                </a:prstClr>
              </a:solidFill>
            </a:endParaRPr>
          </a:p>
        </p:txBody>
      </p:sp>
      <p:sp>
        <p:nvSpPr>
          <p:cNvPr id="7" name="Rounded Rectangle 6">
            <a:extLst>
              <a:ext uri="{FF2B5EF4-FFF2-40B4-BE49-F238E27FC236}">
                <a16:creationId xmlns:a16="http://schemas.microsoft.com/office/drawing/2014/main" id="{3397831B-5EBA-CFF6-0E0C-588948593AAE}"/>
              </a:ext>
            </a:extLst>
          </p:cNvPr>
          <p:cNvSpPr/>
          <p:nvPr/>
        </p:nvSpPr>
        <p:spPr>
          <a:xfrm>
            <a:off x="609600" y="1600201"/>
            <a:ext cx="10972800" cy="4525963"/>
          </a:xfrm>
          <a:prstGeom prst="roundRect">
            <a:avLst/>
          </a:prstGeom>
          <a:solidFill>
            <a:srgbClr val="AFABC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5608347"/>
      </p:ext>
    </p:extLst>
  </p:cSld>
  <p:clrMap bg1="lt1" tx1="dk1" bg2="lt2" tx2="dk2" accent1="accent1" accent2="accent2" accent3="accent3" accent4="accent4" accent5="accent5" accent6="accent6" hlink="hlink" folHlink="folHlink"/>
  <p:sldLayoutIdLst>
    <p:sldLayoutId id="2147483722" r:id="rId1"/>
    <p:sldLayoutId id="2147483723" r:id="rId2"/>
  </p:sldLayoutIdLst>
  <p:txStyles>
    <p:titleStyle>
      <a:lvl1pPr algn="ctr" defTabSz="457200" rtl="0" eaLnBrk="1" latinLnBrk="0" hangingPunct="1">
        <a:spcBef>
          <a:spcPct val="0"/>
        </a:spcBef>
        <a:buNone/>
        <a:defRPr sz="2800" b="1" kern="1200" cap="all">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3" Type="http://schemas.openxmlformats.org/officeDocument/2006/relationships/slide" Target="slide26.xml"/><Relationship Id="rId18" Type="http://schemas.openxmlformats.org/officeDocument/2006/relationships/slide" Target="slide18.xml"/><Relationship Id="rId26" Type="http://schemas.openxmlformats.org/officeDocument/2006/relationships/slide" Target="slide13.xml"/><Relationship Id="rId3" Type="http://schemas.openxmlformats.org/officeDocument/2006/relationships/slide" Target="slide4.xml"/><Relationship Id="rId21" Type="http://schemas.openxmlformats.org/officeDocument/2006/relationships/slide" Target="slide32.xml"/><Relationship Id="rId7" Type="http://schemas.openxmlformats.org/officeDocument/2006/relationships/slide" Target="slide16.xml"/><Relationship Id="rId12" Type="http://schemas.openxmlformats.org/officeDocument/2006/relationships/slide" Target="slide20.xml"/><Relationship Id="rId17" Type="http://schemas.openxmlformats.org/officeDocument/2006/relationships/slide" Target="slide8.xml"/><Relationship Id="rId25" Type="http://schemas.openxmlformats.org/officeDocument/2006/relationships/slide" Target="slide30.xml"/><Relationship Id="rId33" Type="http://schemas.openxmlformats.org/officeDocument/2006/relationships/slide" Target="slide52.xml"/><Relationship Id="rId2" Type="http://schemas.openxmlformats.org/officeDocument/2006/relationships/notesSlide" Target="../notesSlides/notesSlide3.xml"/><Relationship Id="rId16" Type="http://schemas.openxmlformats.org/officeDocument/2006/relationships/slide" Target="slide46.xml"/><Relationship Id="rId20" Type="http://schemas.openxmlformats.org/officeDocument/2006/relationships/slide" Target="slide38.xml"/><Relationship Id="rId29" Type="http://schemas.openxmlformats.org/officeDocument/2006/relationships/slide" Target="slide50.xml"/><Relationship Id="rId1" Type="http://schemas.openxmlformats.org/officeDocument/2006/relationships/slideLayout" Target="../slideLayouts/slideLayout15.xml"/><Relationship Id="rId6" Type="http://schemas.openxmlformats.org/officeDocument/2006/relationships/slide" Target="slide24.xml"/><Relationship Id="rId11" Type="http://schemas.openxmlformats.org/officeDocument/2006/relationships/slide" Target="slide6.xml"/><Relationship Id="rId24" Type="http://schemas.openxmlformats.org/officeDocument/2006/relationships/slide" Target="slide23.xml"/><Relationship Id="rId32" Type="http://schemas.openxmlformats.org/officeDocument/2006/relationships/slide" Target="slide42.xml"/><Relationship Id="rId5" Type="http://schemas.openxmlformats.org/officeDocument/2006/relationships/slide" Target="slide21.xml"/><Relationship Id="rId15" Type="http://schemas.openxmlformats.org/officeDocument/2006/relationships/slide" Target="slide33.xml"/><Relationship Id="rId23" Type="http://schemas.openxmlformats.org/officeDocument/2006/relationships/slide" Target="slide10.xml"/><Relationship Id="rId28" Type="http://schemas.openxmlformats.org/officeDocument/2006/relationships/slide" Target="slide31.xml"/><Relationship Id="rId10" Type="http://schemas.openxmlformats.org/officeDocument/2006/relationships/slide" Target="slide44.xml"/><Relationship Id="rId19" Type="http://schemas.openxmlformats.org/officeDocument/2006/relationships/slide" Target="slide28.xml"/><Relationship Id="rId31" Type="http://schemas.openxmlformats.org/officeDocument/2006/relationships/slide" Target="slide22.xml"/><Relationship Id="rId4" Type="http://schemas.openxmlformats.org/officeDocument/2006/relationships/slide" Target="slide14.xml"/><Relationship Id="rId9" Type="http://schemas.openxmlformats.org/officeDocument/2006/relationships/slide" Target="slide11.xml"/><Relationship Id="rId14" Type="http://schemas.openxmlformats.org/officeDocument/2006/relationships/slide" Target="slide36.xml"/><Relationship Id="rId22" Type="http://schemas.openxmlformats.org/officeDocument/2006/relationships/slide" Target="slide48.xml"/><Relationship Id="rId27" Type="http://schemas.openxmlformats.org/officeDocument/2006/relationships/slide" Target="slide40.xml"/><Relationship Id="rId30" Type="http://schemas.openxmlformats.org/officeDocument/2006/relationships/slide" Target="slide12.xml"/><Relationship Id="rId8" Type="http://schemas.openxmlformats.org/officeDocument/2006/relationships/slide" Target="slide34.xml"/></Relationships>
</file>

<file path=ppt/slides/_rels/slide30.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hyperlink" Target="http://www.myfico.com/crediteducation/whatsinyourscore.aspx" TargetMode="External"/><Relationship Id="rId2" Type="http://schemas.openxmlformats.org/officeDocument/2006/relationships/slide" Target="slide33.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EDD0E30-B992-FB38-FA9F-CB11A8E081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4207565"/>
            <a:ext cx="1905482" cy="265043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A picture containing toy, doll, vector graphics&#10;&#10;Description automatically generated">
            <a:extLst>
              <a:ext uri="{FF2B5EF4-FFF2-40B4-BE49-F238E27FC236}">
                <a16:creationId xmlns:a16="http://schemas.microsoft.com/office/drawing/2014/main" id="{AA2143CE-8E4E-3182-4060-B7F3DC1EC5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0" y="4724401"/>
            <a:ext cx="1765452" cy="22097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A person posing for a picture&#10;&#10;Description automatically generated with medium confidence">
            <a:extLst>
              <a:ext uri="{FF2B5EF4-FFF2-40B4-BE49-F238E27FC236}">
                <a16:creationId xmlns:a16="http://schemas.microsoft.com/office/drawing/2014/main" id="{0DC83BA6-2E3D-1A8A-6BB3-5CA3B4D95A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10299852" y="4634300"/>
            <a:ext cx="1587348" cy="39013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a:extLst>
              <a:ext uri="{FF2B5EF4-FFF2-40B4-BE49-F238E27FC236}">
                <a16:creationId xmlns:a16="http://schemas.microsoft.com/office/drawing/2014/main" id="{531E53CB-D9F9-835B-63B1-4AB5EDA62DA0}"/>
              </a:ext>
            </a:extLst>
          </p:cNvPr>
          <p:cNvSpPr>
            <a:spLocks noGrp="1"/>
          </p:cNvSpPr>
          <p:nvPr>
            <p:ph type="title"/>
          </p:nvPr>
        </p:nvSpPr>
        <p:spPr>
          <a:xfrm>
            <a:off x="1143000" y="2037108"/>
            <a:ext cx="10363200" cy="1362075"/>
          </a:xfrm>
        </p:spPr>
        <p:txBody>
          <a:bodyPr>
            <a:noAutofit/>
          </a:bodyPr>
          <a:lstStyle/>
          <a:p>
            <a:pPr algn="ctr"/>
            <a:r>
              <a:rPr lang="en-US" dirty="0" err="1">
                <a:latin typeface="+mn-lt"/>
              </a:rPr>
              <a:t>Truist</a:t>
            </a:r>
            <a:r>
              <a:rPr lang="en-US" dirty="0">
                <a:latin typeface="+mn-lt"/>
              </a:rPr>
              <a:t> Financial Foundation </a:t>
            </a:r>
            <a:br>
              <a:rPr lang="en-US" dirty="0">
                <a:latin typeface="+mn-lt"/>
              </a:rPr>
            </a:br>
            <a:r>
              <a:rPr lang="en-US" dirty="0">
                <a:latin typeface="+mn-lt"/>
              </a:rPr>
              <a:t>Trivia Game </a:t>
            </a:r>
            <a:br>
              <a:rPr lang="en-US" dirty="0">
                <a:latin typeface="+mn-lt"/>
              </a:rPr>
            </a:br>
            <a:endParaRPr lang="en-US">
              <a:latin typeface="+mn-lt"/>
            </a:endParaRPr>
          </a:p>
        </p:txBody>
      </p:sp>
      <p:pic>
        <p:nvPicPr>
          <p:cNvPr id="13" name="Picture 2">
            <a:extLst>
              <a:ext uri="{FF2B5EF4-FFF2-40B4-BE49-F238E27FC236}">
                <a16:creationId xmlns:a16="http://schemas.microsoft.com/office/drawing/2014/main" id="{83B8120C-807E-7260-E752-72EDA33BD2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6400800"/>
            <a:ext cx="2895600" cy="327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863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1600200"/>
            <a:ext cx="10972800" cy="4495800"/>
          </a:xfrm>
        </p:spPr>
        <p:txBody>
          <a:bodyPr>
            <a:normAutofit/>
          </a:bodyPr>
          <a:lstStyle/>
          <a:p>
            <a:pPr marL="0" indent="0">
              <a:buNone/>
            </a:pPr>
            <a:r>
              <a:rPr lang="en-US"/>
              <a:t>What is a mutual fund?</a:t>
            </a:r>
          </a:p>
          <a:p>
            <a:pPr marL="0" indent="0">
              <a:buNone/>
            </a:pPr>
            <a:endParaRPr lang="en-US"/>
          </a:p>
          <a:p>
            <a:pPr marL="514350" indent="-514350">
              <a:buFont typeface="+mj-lt"/>
              <a:buAutoNum type="alphaUcPeriod"/>
            </a:pPr>
            <a:r>
              <a:rPr lang="en-US"/>
              <a:t>A loan an investor makes to a company or government that pays interest in time</a:t>
            </a:r>
          </a:p>
          <a:p>
            <a:pPr marL="514350" indent="-514350">
              <a:buFont typeface="+mj-lt"/>
              <a:buAutoNum type="alphaUcPeriod"/>
            </a:pPr>
            <a:r>
              <a:rPr lang="en-US"/>
              <a:t>A share of ownership in a local government</a:t>
            </a:r>
          </a:p>
          <a:p>
            <a:pPr marL="514350" indent="-514350">
              <a:buFont typeface="+mj-lt"/>
              <a:buAutoNum type="alphaUcPeriod"/>
            </a:pPr>
            <a:r>
              <a:rPr lang="en-US"/>
              <a:t>A collection of investments sold as a package </a:t>
            </a:r>
          </a:p>
        </p:txBody>
      </p:sp>
      <p:sp>
        <p:nvSpPr>
          <p:cNvPr id="6" name="Title 5">
            <a:extLst>
              <a:ext uri="{FF2B5EF4-FFF2-40B4-BE49-F238E27FC236}">
                <a16:creationId xmlns:a16="http://schemas.microsoft.com/office/drawing/2014/main" id="{39A76591-B21F-897B-9007-5E36FBBE6074}"/>
              </a:ext>
            </a:extLst>
          </p:cNvPr>
          <p:cNvSpPr>
            <a:spLocks noGrp="1"/>
          </p:cNvSpPr>
          <p:nvPr>
            <p:ph type="title"/>
          </p:nvPr>
        </p:nvSpPr>
        <p:spPr/>
        <p:txBody>
          <a:bodyPr/>
          <a:lstStyle/>
          <a:p>
            <a:r>
              <a:rPr lang="en-US"/>
              <a:t>Saving and Investing – 400</a:t>
            </a:r>
          </a:p>
        </p:txBody>
      </p:sp>
    </p:spTree>
    <p:extLst>
      <p:ext uri="{BB962C8B-B14F-4D97-AF65-F5344CB8AC3E}">
        <p14:creationId xmlns:p14="http://schemas.microsoft.com/office/powerpoint/2010/main" val="373023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C.  A collection of investments sold as a package </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CF240543-C417-EF49-F3F4-C4EFD0F27771}"/>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2407798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896600" cy="4495800"/>
          </a:xfrm>
        </p:spPr>
        <p:txBody>
          <a:bodyPr>
            <a:normAutofit/>
          </a:bodyPr>
          <a:lstStyle/>
          <a:p>
            <a:pPr marL="0" indent="0">
              <a:buNone/>
            </a:pPr>
            <a:r>
              <a:rPr lang="en-US"/>
              <a:t>Diversification is important in investing because… </a:t>
            </a:r>
          </a:p>
          <a:p>
            <a:pPr marL="0" indent="0">
              <a:buNone/>
            </a:pPr>
            <a:endParaRPr lang="en-US"/>
          </a:p>
          <a:p>
            <a:pPr marL="514350" indent="-514350">
              <a:buFont typeface="+mj-lt"/>
              <a:buAutoNum type="alphaUcPeriod"/>
            </a:pPr>
            <a:r>
              <a:rPr lang="en-US"/>
              <a:t>It helps you to balance your risk across different types of investments. </a:t>
            </a:r>
          </a:p>
          <a:p>
            <a:pPr marL="514350" indent="-514350">
              <a:buFont typeface="+mj-lt"/>
              <a:buAutoNum type="alphaUcPeriod"/>
            </a:pPr>
            <a:r>
              <a:rPr lang="en-US"/>
              <a:t>It increases your overall risk, which could make you more money. </a:t>
            </a:r>
          </a:p>
          <a:p>
            <a:pPr marL="514350" indent="-514350">
              <a:buFont typeface="+mj-lt"/>
              <a:buAutoNum type="alphaUcPeriod"/>
            </a:pPr>
            <a:r>
              <a:rPr lang="en-US"/>
              <a:t>It ensures you only make low-risk investments.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C9FBE937-CB20-17FF-EAB4-D8C5281A72CC}"/>
              </a:ext>
            </a:extLst>
          </p:cNvPr>
          <p:cNvSpPr txBox="1">
            <a:spLocks/>
          </p:cNvSpPr>
          <p:nvPr/>
        </p:nvSpPr>
        <p:spPr>
          <a:xfrm>
            <a:off x="609600" y="274638"/>
            <a:ext cx="109728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800" b="1" kern="1200" cap="all">
                <a:solidFill>
                  <a:schemeClr val="bg1"/>
                </a:solidFill>
                <a:latin typeface="Arial"/>
                <a:ea typeface="+mj-ea"/>
                <a:cs typeface="Arial"/>
              </a:defRPr>
            </a:lvl1pPr>
          </a:lstStyle>
          <a:p>
            <a:pPr algn="l"/>
            <a:r>
              <a:rPr lang="en-US">
                <a:solidFill>
                  <a:schemeClr val="tx1">
                    <a:lumMod val="75000"/>
                    <a:lumOff val="25000"/>
                  </a:schemeClr>
                </a:solidFill>
              </a:rPr>
              <a:t>Saving and Investing – 500</a:t>
            </a:r>
          </a:p>
        </p:txBody>
      </p:sp>
    </p:spTree>
    <p:extLst>
      <p:ext uri="{BB962C8B-B14F-4D97-AF65-F5344CB8AC3E}">
        <p14:creationId xmlns:p14="http://schemas.microsoft.com/office/powerpoint/2010/main" val="1928703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It helps you to balance your risk across different types of investments. </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DB2ABA47-C99E-2649-C525-EF8AB9B2D856}"/>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289643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972800" cy="4495800"/>
          </a:xfrm>
        </p:spPr>
        <p:txBody>
          <a:bodyPr/>
          <a:lstStyle/>
          <a:p>
            <a:pPr marL="0" indent="0">
              <a:buNone/>
            </a:pPr>
            <a:r>
              <a:rPr lang="en-US"/>
              <a:t>The U.S. banking system, called the Federal Reserve, includes the Reserve Banks, the Federal Open Market Committee, and _________.</a:t>
            </a:r>
          </a:p>
          <a:p>
            <a:pPr marL="0" indent="0">
              <a:buNone/>
            </a:pPr>
            <a:endParaRPr lang="en-US"/>
          </a:p>
          <a:p>
            <a:pPr marL="514350" indent="-514350">
              <a:buFont typeface="+mj-lt"/>
              <a:buAutoNum type="alphaUcPeriod"/>
            </a:pPr>
            <a:r>
              <a:rPr lang="en-US"/>
              <a:t>The Board of Governors </a:t>
            </a:r>
          </a:p>
          <a:p>
            <a:pPr marL="514350" indent="-514350">
              <a:buFont typeface="+mj-lt"/>
              <a:buAutoNum type="alphaUcPeriod"/>
            </a:pPr>
            <a:r>
              <a:rPr lang="en-US"/>
              <a:t>Congress</a:t>
            </a:r>
          </a:p>
          <a:p>
            <a:pPr marL="514350" indent="-514350">
              <a:buFont typeface="+mj-lt"/>
              <a:buAutoNum type="alphaUcPeriod"/>
            </a:pPr>
            <a:r>
              <a:rPr lang="en-US"/>
              <a:t>The U.S. Mint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DF00D8F-A058-C7B7-1A50-86A2E3530B83}"/>
              </a:ext>
            </a:extLst>
          </p:cNvPr>
          <p:cNvSpPr>
            <a:spLocks noGrp="1"/>
          </p:cNvSpPr>
          <p:nvPr>
            <p:ph type="title"/>
          </p:nvPr>
        </p:nvSpPr>
        <p:spPr/>
        <p:txBody>
          <a:bodyPr/>
          <a:lstStyle/>
          <a:p>
            <a:r>
              <a:rPr lang="en-US"/>
              <a:t>Banking and Consumer Fraud – 100</a:t>
            </a:r>
          </a:p>
        </p:txBody>
      </p:sp>
    </p:spTree>
    <p:extLst>
      <p:ext uri="{BB962C8B-B14F-4D97-AF65-F5344CB8AC3E}">
        <p14:creationId xmlns:p14="http://schemas.microsoft.com/office/powerpoint/2010/main" val="3576348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The Board of Governors </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BA27CE48-6A39-F05C-BA94-09953D644483}"/>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700166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What type of bank account offers the most flexible access to your money with the fewest restrictions?</a:t>
            </a:r>
          </a:p>
          <a:p>
            <a:pPr lvl="0"/>
            <a:endParaRPr lang="en-US"/>
          </a:p>
          <a:p>
            <a:pPr marL="514350" indent="-514350">
              <a:buFont typeface="+mj-lt"/>
              <a:buAutoNum type="alphaUcPeriod"/>
            </a:pPr>
            <a:r>
              <a:rPr lang="en-US"/>
              <a:t>Certificate of Deposits</a:t>
            </a:r>
          </a:p>
          <a:p>
            <a:pPr marL="514350" indent="-514350">
              <a:buFont typeface="+mj-lt"/>
              <a:buAutoNum type="alphaUcPeriod"/>
            </a:pPr>
            <a:r>
              <a:rPr lang="en-US"/>
              <a:t>Savings</a:t>
            </a:r>
          </a:p>
          <a:p>
            <a:pPr marL="514350" indent="-514350">
              <a:buFont typeface="+mj-lt"/>
              <a:buAutoNum type="alphaUcPeriod"/>
            </a:pPr>
            <a:r>
              <a:rPr lang="en-US"/>
              <a:t>Checking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34A943A1-151E-96C6-8F04-1EC2315990BA}"/>
              </a:ext>
            </a:extLst>
          </p:cNvPr>
          <p:cNvSpPr>
            <a:spLocks noGrp="1"/>
          </p:cNvSpPr>
          <p:nvPr>
            <p:ph type="title"/>
          </p:nvPr>
        </p:nvSpPr>
        <p:spPr/>
        <p:txBody>
          <a:bodyPr/>
          <a:lstStyle/>
          <a:p>
            <a:r>
              <a:rPr lang="en-US"/>
              <a:t>Banking and Consumer Fraud – 200</a:t>
            </a:r>
          </a:p>
        </p:txBody>
      </p:sp>
    </p:spTree>
    <p:extLst>
      <p:ext uri="{BB962C8B-B14F-4D97-AF65-F5344CB8AC3E}">
        <p14:creationId xmlns:p14="http://schemas.microsoft.com/office/powerpoint/2010/main" val="2890871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C.  Checking </a:t>
            </a:r>
          </a:p>
          <a:p>
            <a:pPr marL="0" indent="0">
              <a:buNone/>
            </a:pPr>
            <a:endParaRPr lang="en-US"/>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624642-7A52-432A-41EB-0459A9674927}"/>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406310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The numbers listed at the bottom of a check are the ________ number and the ________ number.</a:t>
            </a:r>
          </a:p>
          <a:p>
            <a:pPr lvl="0"/>
            <a:endParaRPr lang="en-US"/>
          </a:p>
          <a:p>
            <a:pPr marL="514350" indent="-514350">
              <a:buFont typeface="+mj-lt"/>
              <a:buAutoNum type="alphaUcPeriod"/>
            </a:pPr>
            <a:r>
              <a:rPr lang="en-US"/>
              <a:t>Routing, account</a:t>
            </a:r>
          </a:p>
          <a:p>
            <a:pPr marL="514350" indent="-514350">
              <a:buFont typeface="+mj-lt"/>
              <a:buAutoNum type="alphaUcPeriod"/>
            </a:pPr>
            <a:r>
              <a:rPr lang="en-US"/>
              <a:t>Check, PIN </a:t>
            </a:r>
          </a:p>
          <a:p>
            <a:pPr marL="514350" indent="-514350">
              <a:buFont typeface="+mj-lt"/>
              <a:buAutoNum type="alphaUcPeriod"/>
            </a:pPr>
            <a:r>
              <a:rPr lang="en-US"/>
              <a:t>Routing , legal tender </a:t>
            </a:r>
          </a:p>
        </p:txBody>
      </p:sp>
      <p:sp>
        <p:nvSpPr>
          <p:cNvPr id="5" name="Rounded Rectangle 4">
            <a:hlinkClick r:id="rId2" action="ppaction://hlinksldjump"/>
          </p:cNvPr>
          <p:cNvSpPr/>
          <p:nvPr/>
        </p:nvSpPr>
        <p:spPr>
          <a:xfrm>
            <a:off x="8686800" y="5851527"/>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2C698856-A8C0-BD73-31EF-8B03C6CC5EBA}"/>
              </a:ext>
            </a:extLst>
          </p:cNvPr>
          <p:cNvSpPr>
            <a:spLocks noGrp="1"/>
          </p:cNvSpPr>
          <p:nvPr>
            <p:ph type="title"/>
          </p:nvPr>
        </p:nvSpPr>
        <p:spPr/>
        <p:txBody>
          <a:bodyPr/>
          <a:lstStyle/>
          <a:p>
            <a:r>
              <a:rPr lang="en-US"/>
              <a:t>Banking and Consumer Fraud – 300</a:t>
            </a:r>
          </a:p>
        </p:txBody>
      </p:sp>
    </p:spTree>
    <p:extLst>
      <p:ext uri="{BB962C8B-B14F-4D97-AF65-F5344CB8AC3E}">
        <p14:creationId xmlns:p14="http://schemas.microsoft.com/office/powerpoint/2010/main" val="1461882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Routing, account</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ED0511A1-C665-1A3A-5A72-3DF7DD69F428}"/>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609158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0BAE378-89BF-5D2D-E1D0-5026054A4B1F}"/>
              </a:ext>
            </a:extLst>
          </p:cNvPr>
          <p:cNvSpPr>
            <a:spLocks noGrp="1"/>
          </p:cNvSpPr>
          <p:nvPr>
            <p:ph type="title"/>
          </p:nvPr>
        </p:nvSpPr>
        <p:spPr>
          <a:xfrm>
            <a:off x="607793" y="1188074"/>
            <a:ext cx="4876800" cy="1600200"/>
          </a:xfrm>
        </p:spPr>
        <p:txBody>
          <a:bodyPr anchor="ctr">
            <a:normAutofit fontScale="90000"/>
          </a:bodyPr>
          <a:lstStyle/>
          <a:p>
            <a:pPr algn="ctr"/>
            <a:r>
              <a:rPr lang="en-US" sz="5400" b="0" dirty="0">
                <a:latin typeface="+mn-lt"/>
              </a:rPr>
              <a:t>Directions for Trivia Game</a:t>
            </a:r>
          </a:p>
        </p:txBody>
      </p:sp>
      <p:sp>
        <p:nvSpPr>
          <p:cNvPr id="7" name="Text Placeholder 6">
            <a:extLst>
              <a:ext uri="{FF2B5EF4-FFF2-40B4-BE49-F238E27FC236}">
                <a16:creationId xmlns:a16="http://schemas.microsoft.com/office/drawing/2014/main" id="{8E8FAD34-AB6B-3F40-ED3F-1F27DD1A7872}"/>
              </a:ext>
            </a:extLst>
          </p:cNvPr>
          <p:cNvSpPr>
            <a:spLocks noGrp="1"/>
          </p:cNvSpPr>
          <p:nvPr>
            <p:ph type="body" sz="half" idx="2"/>
          </p:nvPr>
        </p:nvSpPr>
        <p:spPr>
          <a:xfrm>
            <a:off x="6615545" y="1292061"/>
            <a:ext cx="4876799" cy="5059364"/>
          </a:xfrm>
        </p:spPr>
        <p:txBody>
          <a:bodyPr>
            <a:normAutofit/>
          </a:bodyPr>
          <a:lstStyle/>
          <a:p>
            <a:pPr marL="285750" indent="-285750">
              <a:buFont typeface="Arial" panose="020B0604020202020204" pitchFamily="34" charset="0"/>
              <a:buChar char="•"/>
            </a:pPr>
            <a:r>
              <a:rPr lang="en-US" sz="2000">
                <a:solidFill>
                  <a:schemeClr val="bg1"/>
                </a:solidFill>
              </a:rPr>
              <a:t>Break into four to six equal groups.</a:t>
            </a:r>
          </a:p>
          <a:p>
            <a:pPr marL="285750" indent="-285750">
              <a:buFont typeface="Arial" panose="020B0604020202020204" pitchFamily="34" charset="0"/>
              <a:buChar char="•"/>
            </a:pPr>
            <a:r>
              <a:rPr lang="en-US" sz="2000">
                <a:solidFill>
                  <a:schemeClr val="bg1"/>
                </a:solidFill>
              </a:rPr>
              <a:t>Decide who in your group will keep your team’s score.</a:t>
            </a:r>
          </a:p>
          <a:p>
            <a:pPr marL="285750" indent="-285750">
              <a:buFont typeface="Arial" panose="020B0604020202020204" pitchFamily="34" charset="0"/>
              <a:buChar char="•"/>
            </a:pPr>
            <a:r>
              <a:rPr lang="en-US" sz="2000">
                <a:solidFill>
                  <a:schemeClr val="bg1"/>
                </a:solidFill>
              </a:rPr>
              <a:t>Write “A”, “B”, “C” on separate notecards.</a:t>
            </a:r>
          </a:p>
          <a:p>
            <a:pPr marL="285750" indent="-285750">
              <a:buFont typeface="Arial" panose="020B0604020202020204" pitchFamily="34" charset="0"/>
              <a:buChar char="•"/>
            </a:pPr>
            <a:r>
              <a:rPr lang="en-US" sz="2000">
                <a:solidFill>
                  <a:schemeClr val="bg1"/>
                </a:solidFill>
              </a:rPr>
              <a:t>Each group will take turns selecting a category and amount.</a:t>
            </a:r>
          </a:p>
          <a:p>
            <a:pPr marL="285750" indent="-285750">
              <a:buFont typeface="Arial" panose="020B0604020202020204" pitchFamily="34" charset="0"/>
              <a:buChar char="•"/>
            </a:pPr>
            <a:r>
              <a:rPr lang="en-US" sz="2000">
                <a:solidFill>
                  <a:schemeClr val="bg1"/>
                </a:solidFill>
              </a:rPr>
              <a:t>Each group will have 20 seconds to decide on an answer. </a:t>
            </a:r>
          </a:p>
          <a:p>
            <a:pPr marL="285750" indent="-285750">
              <a:buFont typeface="Arial" panose="020B0604020202020204" pitchFamily="34" charset="0"/>
              <a:buChar char="•"/>
            </a:pPr>
            <a:r>
              <a:rPr lang="en-US" sz="2000">
                <a:solidFill>
                  <a:schemeClr val="bg1"/>
                </a:solidFill>
              </a:rPr>
              <a:t>All groups will hold their answers at the same time.</a:t>
            </a:r>
          </a:p>
          <a:p>
            <a:pPr marL="285750" indent="-285750">
              <a:buFont typeface="Arial" panose="020B0604020202020204" pitchFamily="34" charset="0"/>
              <a:buChar char="•"/>
            </a:pPr>
            <a:r>
              <a:rPr lang="en-US" sz="2000">
                <a:solidFill>
                  <a:schemeClr val="bg1"/>
                </a:solidFill>
              </a:rPr>
              <a:t>For every correct answer, your group will earn the number of points for that question.</a:t>
            </a:r>
          </a:p>
          <a:p>
            <a:pPr marL="285750" indent="-285750">
              <a:buFont typeface="Arial" panose="020B0604020202020204" pitchFamily="34" charset="0"/>
              <a:buChar char="•"/>
            </a:pPr>
            <a:endParaRPr lang="en-US" sz="2000">
              <a:solidFill>
                <a:schemeClr val="bg1"/>
              </a:solidFill>
            </a:endParaRPr>
          </a:p>
        </p:txBody>
      </p:sp>
      <p:pic>
        <p:nvPicPr>
          <p:cNvPr id="4098" name="Picture 2">
            <a:extLst>
              <a:ext uri="{FF2B5EF4-FFF2-40B4-BE49-F238E27FC236}">
                <a16:creationId xmlns:a16="http://schemas.microsoft.com/office/drawing/2014/main" id="{9CA7BC04-46C3-24A5-8A05-863C2045BE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318" y="4207564"/>
            <a:ext cx="1546894" cy="265043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A picture containing toy, doll, vector graphics&#10;&#10;Description automatically generated">
            <a:extLst>
              <a:ext uri="{FF2B5EF4-FFF2-40B4-BE49-F238E27FC236}">
                <a16:creationId xmlns:a16="http://schemas.microsoft.com/office/drawing/2014/main" id="{7DCF36F4-882E-FF4C-0416-A677356864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374" y="4724400"/>
            <a:ext cx="1432478" cy="220979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A person posing for a picture&#10;&#10;Description automatically generated with medium confidence">
            <a:extLst>
              <a:ext uri="{FF2B5EF4-FFF2-40B4-BE49-F238E27FC236}">
                <a16:creationId xmlns:a16="http://schemas.microsoft.com/office/drawing/2014/main" id="{5C1C18A6-6069-41F3-8CE8-98561157AF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084182" y="4634299"/>
            <a:ext cx="1587348" cy="390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910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What U.S. government agency protects consumers against false advertising and unfair business practices? </a:t>
            </a:r>
          </a:p>
          <a:p>
            <a:pPr marL="0" indent="0">
              <a:buNone/>
            </a:pPr>
            <a:endParaRPr lang="en-US"/>
          </a:p>
          <a:p>
            <a:pPr marL="514350" indent="-514350">
              <a:buFont typeface="+mj-lt"/>
              <a:buAutoNum type="alphaUcPeriod"/>
            </a:pPr>
            <a:r>
              <a:rPr lang="en-US"/>
              <a:t>Federal Trade Commission</a:t>
            </a:r>
          </a:p>
          <a:p>
            <a:pPr marL="514350" indent="-514350">
              <a:buFont typeface="+mj-lt"/>
              <a:buAutoNum type="alphaUcPeriod"/>
            </a:pPr>
            <a:r>
              <a:rPr lang="en-US"/>
              <a:t>Central Intelligence Agency</a:t>
            </a:r>
          </a:p>
          <a:p>
            <a:pPr marL="514350" indent="-514350">
              <a:buFont typeface="+mj-lt"/>
              <a:buAutoNum type="alphaUcPeriod"/>
            </a:pPr>
            <a:r>
              <a:rPr lang="en-US"/>
              <a:t>Department of Homeland Security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1C9173CF-8161-DC0A-C7E2-632CC5D5D889}"/>
              </a:ext>
            </a:extLst>
          </p:cNvPr>
          <p:cNvSpPr>
            <a:spLocks noGrp="1"/>
          </p:cNvSpPr>
          <p:nvPr>
            <p:ph type="title"/>
          </p:nvPr>
        </p:nvSpPr>
        <p:spPr/>
        <p:txBody>
          <a:bodyPr/>
          <a:lstStyle/>
          <a:p>
            <a:r>
              <a:rPr lang="en-US"/>
              <a:t>Banking and Consumer Fraud – 400</a:t>
            </a:r>
          </a:p>
        </p:txBody>
      </p:sp>
    </p:spTree>
    <p:extLst>
      <p:ext uri="{BB962C8B-B14F-4D97-AF65-F5344CB8AC3E}">
        <p14:creationId xmlns:p14="http://schemas.microsoft.com/office/powerpoint/2010/main" val="3981966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Federal Trade Commission</a:t>
            </a:r>
          </a:p>
          <a:p>
            <a:pPr marL="0" indent="0">
              <a:buNone/>
            </a:pPr>
            <a:endParaRPr lang="en-US"/>
          </a:p>
        </p:txBody>
      </p:sp>
      <p:sp>
        <p:nvSpPr>
          <p:cNvPr id="4" name="Rounded Rectangle 3">
            <a:hlinkClick r:id="rId2" action="ppaction://hlinksldjump"/>
          </p:cNvPr>
          <p:cNvSpPr/>
          <p:nvPr/>
        </p:nvSpPr>
        <p:spPr>
          <a:xfrm>
            <a:off x="8686800" y="5761039"/>
            <a:ext cx="1524000" cy="563561"/>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97F1613-21D4-DF28-D676-549A501CA790}"/>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3125020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On what type of account can you earn interest while still being able to write checks from it?</a:t>
            </a:r>
          </a:p>
          <a:p>
            <a:pPr marL="0" indent="0">
              <a:buNone/>
            </a:pPr>
            <a:endParaRPr lang="en-US"/>
          </a:p>
          <a:p>
            <a:pPr marL="514350" indent="-514350">
              <a:buFont typeface="+mj-lt"/>
              <a:buAutoNum type="alphaUcPeriod"/>
            </a:pPr>
            <a:r>
              <a:rPr lang="en-US"/>
              <a:t>Money Market</a:t>
            </a:r>
            <a:endParaRPr lang="en-US" sz="2400"/>
          </a:p>
          <a:p>
            <a:pPr marL="514350" indent="-514350">
              <a:buFont typeface="+mj-lt"/>
              <a:buAutoNum type="alphaUcPeriod"/>
            </a:pPr>
            <a:r>
              <a:rPr lang="en-US"/>
              <a:t>Mutual Fund</a:t>
            </a:r>
          </a:p>
          <a:p>
            <a:pPr marL="514350" indent="-514350">
              <a:buFont typeface="+mj-lt"/>
              <a:buAutoNum type="alphaUcPeriod"/>
            </a:pPr>
            <a:r>
              <a:rPr lang="en-US"/>
              <a:t>Line of credit from a commercial bank</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96D3390-5877-1252-7C0D-337953D63B02}"/>
              </a:ext>
            </a:extLst>
          </p:cNvPr>
          <p:cNvSpPr>
            <a:spLocks noGrp="1"/>
          </p:cNvSpPr>
          <p:nvPr>
            <p:ph type="title"/>
          </p:nvPr>
        </p:nvSpPr>
        <p:spPr/>
        <p:txBody>
          <a:bodyPr/>
          <a:lstStyle/>
          <a:p>
            <a:r>
              <a:rPr lang="en-US"/>
              <a:t>Banking and Consumer Fraud – 500</a:t>
            </a:r>
          </a:p>
        </p:txBody>
      </p:sp>
    </p:spTree>
    <p:extLst>
      <p:ext uri="{BB962C8B-B14F-4D97-AF65-F5344CB8AC3E}">
        <p14:creationId xmlns:p14="http://schemas.microsoft.com/office/powerpoint/2010/main" val="1710869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Money Market</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D0C628AA-C67B-D6FD-36E2-5DC8144912F7}"/>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2627328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Credit card minimum payments are usually around ___ of the total balance.</a:t>
            </a:r>
          </a:p>
          <a:p>
            <a:pPr marL="0" indent="0">
              <a:buNone/>
            </a:pPr>
            <a:endParaRPr lang="en-US"/>
          </a:p>
          <a:p>
            <a:pPr marL="514350" indent="-514350">
              <a:buFont typeface="+mj-lt"/>
              <a:buAutoNum type="alphaUcPeriod"/>
            </a:pPr>
            <a:r>
              <a:rPr lang="en-US"/>
              <a:t>20-30 percent </a:t>
            </a:r>
          </a:p>
          <a:p>
            <a:pPr marL="514350" indent="-514350">
              <a:buFont typeface="+mj-lt"/>
              <a:buAutoNum type="alphaUcPeriod"/>
            </a:pPr>
            <a:r>
              <a:rPr lang="en-US"/>
              <a:t>2-3 percent </a:t>
            </a:r>
          </a:p>
          <a:p>
            <a:pPr marL="514350" indent="-514350">
              <a:buFont typeface="+mj-lt"/>
              <a:buAutoNum type="alphaUcPeriod"/>
            </a:pPr>
            <a:r>
              <a:rPr lang="en-US"/>
              <a:t>100-150 percent</a:t>
            </a:r>
          </a:p>
        </p:txBody>
      </p:sp>
      <p:sp>
        <p:nvSpPr>
          <p:cNvPr id="5" name="Rounded Rectangle 4">
            <a:hlinkClick r:id="rId2" action="ppaction://hlinksldjump"/>
          </p:cNvPr>
          <p:cNvSpPr/>
          <p:nvPr/>
        </p:nvSpPr>
        <p:spPr>
          <a:xfrm>
            <a:off x="8686800" y="588091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9852DF0-EFD6-D20E-9E39-457BA720D2A4}"/>
              </a:ext>
            </a:extLst>
          </p:cNvPr>
          <p:cNvSpPr>
            <a:spLocks noGrp="1"/>
          </p:cNvSpPr>
          <p:nvPr>
            <p:ph type="title"/>
          </p:nvPr>
        </p:nvSpPr>
        <p:spPr/>
        <p:txBody>
          <a:bodyPr/>
          <a:lstStyle/>
          <a:p>
            <a:r>
              <a:rPr lang="en-US"/>
              <a:t>Credit Cards and Credit Score – 100</a:t>
            </a:r>
          </a:p>
        </p:txBody>
      </p:sp>
    </p:spTree>
    <p:extLst>
      <p:ext uri="{BB962C8B-B14F-4D97-AF65-F5344CB8AC3E}">
        <p14:creationId xmlns:p14="http://schemas.microsoft.com/office/powerpoint/2010/main" val="9735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B.  2-3 percent</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F785AA77-6016-2BA5-919F-3C4BA4774724}"/>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179074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The annual percentage rate on a credit card determines _______.</a:t>
            </a:r>
          </a:p>
          <a:p>
            <a:pPr marL="0" indent="0">
              <a:buNone/>
            </a:pPr>
            <a:endParaRPr lang="en-US"/>
          </a:p>
          <a:p>
            <a:pPr marL="514350" indent="-514350">
              <a:buFont typeface="+mj-lt"/>
              <a:buAutoNum type="alphaUcPeriod"/>
            </a:pPr>
            <a:r>
              <a:rPr lang="en-US"/>
              <a:t>The amount of interest you are charged on credit card purchases </a:t>
            </a:r>
          </a:p>
          <a:p>
            <a:pPr marL="514350" indent="-514350">
              <a:buFont typeface="+mj-lt"/>
              <a:buAutoNum type="alphaUcPeriod"/>
            </a:pPr>
            <a:r>
              <a:rPr lang="en-US"/>
              <a:t>The amount your credit limit can go up within a year</a:t>
            </a:r>
          </a:p>
          <a:p>
            <a:pPr marL="514350" indent="-514350">
              <a:buFont typeface="+mj-lt"/>
              <a:buAutoNum type="alphaUcPeriod"/>
            </a:pPr>
            <a:r>
              <a:rPr lang="en-US"/>
              <a:t>How many credit cards you can own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E428264-20E1-CC5A-24E6-DA1FC68465EA}"/>
              </a:ext>
            </a:extLst>
          </p:cNvPr>
          <p:cNvSpPr>
            <a:spLocks noGrp="1"/>
          </p:cNvSpPr>
          <p:nvPr>
            <p:ph type="title"/>
          </p:nvPr>
        </p:nvSpPr>
        <p:spPr/>
        <p:txBody>
          <a:bodyPr/>
          <a:lstStyle/>
          <a:p>
            <a:r>
              <a:rPr lang="en-US"/>
              <a:t>Credit Cards and Credit Score – 200</a:t>
            </a:r>
          </a:p>
        </p:txBody>
      </p:sp>
    </p:spTree>
    <p:extLst>
      <p:ext uri="{BB962C8B-B14F-4D97-AF65-F5344CB8AC3E}">
        <p14:creationId xmlns:p14="http://schemas.microsoft.com/office/powerpoint/2010/main" val="1630093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The amount of interest you are charged on credit card purchases </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6B89FDCD-FD8C-F2AA-0F92-A5AE52E4729F}"/>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127416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How many free credit reports are you legally entitled to per year from each credit bureau?</a:t>
            </a:r>
          </a:p>
          <a:p>
            <a:pPr marL="0" indent="0">
              <a:buNone/>
            </a:pPr>
            <a:endParaRPr lang="en-US"/>
          </a:p>
          <a:p>
            <a:pPr marL="514350" indent="-514350">
              <a:buFont typeface="+mj-lt"/>
              <a:buAutoNum type="alphaUcPeriod"/>
            </a:pPr>
            <a:r>
              <a:rPr lang="en-US"/>
              <a:t>One credit report from each credit bureau</a:t>
            </a:r>
          </a:p>
          <a:p>
            <a:pPr marL="514350" indent="-514350">
              <a:buFont typeface="+mj-lt"/>
              <a:buAutoNum type="alphaUcPeriod"/>
            </a:pPr>
            <a:r>
              <a:rPr lang="en-US"/>
              <a:t>Two credit reports from each credit bureau</a:t>
            </a:r>
          </a:p>
          <a:p>
            <a:pPr marL="514350" indent="-514350">
              <a:buFont typeface="+mj-lt"/>
              <a:buAutoNum type="alphaUcPeriod"/>
            </a:pPr>
            <a:r>
              <a:rPr lang="en-US"/>
              <a:t>Unlimited amount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3FF9E81-E103-A1F9-203F-681B6B2625F6}"/>
              </a:ext>
            </a:extLst>
          </p:cNvPr>
          <p:cNvSpPr>
            <a:spLocks noGrp="1"/>
          </p:cNvSpPr>
          <p:nvPr>
            <p:ph type="title"/>
          </p:nvPr>
        </p:nvSpPr>
        <p:spPr/>
        <p:txBody>
          <a:bodyPr/>
          <a:lstStyle/>
          <a:p>
            <a:r>
              <a:rPr lang="en-US"/>
              <a:t>Credit Cards and Credit Score – 300</a:t>
            </a:r>
          </a:p>
        </p:txBody>
      </p:sp>
    </p:spTree>
    <p:extLst>
      <p:ext uri="{BB962C8B-B14F-4D97-AF65-F5344CB8AC3E}">
        <p14:creationId xmlns:p14="http://schemas.microsoft.com/office/powerpoint/2010/main" val="742508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One credit report from each credit bureau</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75FF090-79B6-1F95-4564-4C48C807CB2A}"/>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392598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5105401"/>
            <a:ext cx="2514600" cy="646331"/>
          </a:xfrm>
          <a:prstGeom prst="rect">
            <a:avLst/>
          </a:prstGeom>
          <a:noFill/>
        </p:spPr>
        <p:txBody>
          <a:bodyPr wrap="square" rtlCol="0">
            <a:spAutoFit/>
          </a:bodyPr>
          <a:lstStyle/>
          <a:p>
            <a:endParaRPr lang="en-US"/>
          </a:p>
          <a:p>
            <a:endParaRPr lang="en-US"/>
          </a:p>
        </p:txBody>
      </p:sp>
      <p:sp>
        <p:nvSpPr>
          <p:cNvPr id="4" name="Rounded Rectangle 3">
            <a:extLst>
              <a:ext uri="{FF2B5EF4-FFF2-40B4-BE49-F238E27FC236}">
                <a16:creationId xmlns:a16="http://schemas.microsoft.com/office/drawing/2014/main" id="{80697F45-EEEA-9139-2837-0F1852329B1A}"/>
              </a:ext>
            </a:extLst>
          </p:cNvPr>
          <p:cNvSpPr/>
          <p:nvPr/>
        </p:nvSpPr>
        <p:spPr>
          <a:xfrm>
            <a:off x="545306" y="531424"/>
            <a:ext cx="11101387" cy="5638801"/>
          </a:xfrm>
          <a:prstGeom prst="roundRect">
            <a:avLst>
              <a:gd name="adj" fmla="val 12562"/>
            </a:avLst>
          </a:prstGeom>
          <a:solidFill>
            <a:srgbClr val="2E1A47"/>
          </a:solidFill>
          <a:ln>
            <a:noFill/>
          </a:ln>
          <a:effectLst>
            <a:glow rad="101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229591447"/>
              </p:ext>
            </p:extLst>
          </p:nvPr>
        </p:nvGraphicFramePr>
        <p:xfrm>
          <a:off x="1428750" y="801317"/>
          <a:ext cx="9239250" cy="5099016"/>
        </p:xfrm>
        <a:graphic>
          <a:graphicData uri="http://schemas.openxmlformats.org/drawingml/2006/table">
            <a:tbl>
              <a:tblPr firstRow="1" bandRow="1">
                <a:tableStyleId>{F2DE63D5-997A-4646-A377-4702673A728D}</a:tableStyleId>
              </a:tblPr>
              <a:tblGrid>
                <a:gridCol w="1847850">
                  <a:extLst>
                    <a:ext uri="{9D8B030D-6E8A-4147-A177-3AD203B41FA5}">
                      <a16:colId xmlns:a16="http://schemas.microsoft.com/office/drawing/2014/main" val="20000"/>
                    </a:ext>
                  </a:extLst>
                </a:gridCol>
                <a:gridCol w="1847850">
                  <a:extLst>
                    <a:ext uri="{9D8B030D-6E8A-4147-A177-3AD203B41FA5}">
                      <a16:colId xmlns:a16="http://schemas.microsoft.com/office/drawing/2014/main" val="20001"/>
                    </a:ext>
                  </a:extLst>
                </a:gridCol>
                <a:gridCol w="1847850">
                  <a:extLst>
                    <a:ext uri="{9D8B030D-6E8A-4147-A177-3AD203B41FA5}">
                      <a16:colId xmlns:a16="http://schemas.microsoft.com/office/drawing/2014/main" val="20002"/>
                    </a:ext>
                  </a:extLst>
                </a:gridCol>
                <a:gridCol w="1847850">
                  <a:extLst>
                    <a:ext uri="{9D8B030D-6E8A-4147-A177-3AD203B41FA5}">
                      <a16:colId xmlns:a16="http://schemas.microsoft.com/office/drawing/2014/main" val="20003"/>
                    </a:ext>
                  </a:extLst>
                </a:gridCol>
                <a:gridCol w="1847850">
                  <a:extLst>
                    <a:ext uri="{9D8B030D-6E8A-4147-A177-3AD203B41FA5}">
                      <a16:colId xmlns:a16="http://schemas.microsoft.com/office/drawing/2014/main" val="20004"/>
                    </a:ext>
                  </a:extLst>
                </a:gridCol>
              </a:tblGrid>
              <a:tr h="983808">
                <a:tc>
                  <a:txBody>
                    <a:bodyPr/>
                    <a:lstStyle/>
                    <a:p>
                      <a:pPr algn="ctr"/>
                      <a:r>
                        <a:rPr lang="en-US" sz="1500" dirty="0"/>
                        <a:t>Saving &amp; Investing</a:t>
                      </a:r>
                    </a:p>
                  </a:txBody>
                  <a:tcPr anchor="ctr">
                    <a:lnL w="3175" cap="flat" cmpd="sng" algn="ctr">
                      <a:solidFill>
                        <a:srgbClr val="2E1A47"/>
                      </a:solidFill>
                      <a:prstDash val="solid"/>
                      <a:round/>
                      <a:headEnd type="none" w="med" len="med"/>
                      <a:tailEnd type="none" w="med" len="med"/>
                    </a:lnL>
                    <a:lnR w="28575" cap="flat" cmpd="sng" algn="ctr">
                      <a:solidFill>
                        <a:srgbClr val="2E1A47"/>
                      </a:solidFill>
                      <a:prstDash val="solid"/>
                      <a:round/>
                      <a:headEnd type="none" w="med" len="med"/>
                      <a:tailEnd type="none" w="med" len="med"/>
                    </a:lnR>
                    <a:lnT w="3175" cap="flat" cmpd="sng" algn="ctr">
                      <a:solidFill>
                        <a:srgbClr val="2E1A47"/>
                      </a:solidFill>
                      <a:prstDash val="solid"/>
                      <a:round/>
                      <a:headEnd type="none" w="med" len="med"/>
                      <a:tailEnd type="none" w="med" len="med"/>
                    </a:lnT>
                    <a:lnB w="28575" cap="flat" cmpd="sng" algn="ctr">
                      <a:solidFill>
                        <a:srgbClr val="2E1A47"/>
                      </a:solidFill>
                      <a:prstDash val="solid"/>
                      <a:round/>
                      <a:headEnd type="none" w="med" len="med"/>
                      <a:tailEnd type="none" w="med" len="med"/>
                    </a:lnB>
                    <a:solidFill>
                      <a:srgbClr val="2E1A47"/>
                    </a:solidFill>
                  </a:tcPr>
                </a:tc>
                <a:tc>
                  <a:txBody>
                    <a:bodyPr/>
                    <a:lstStyle/>
                    <a:p>
                      <a:pPr algn="ctr"/>
                      <a:r>
                        <a:rPr lang="en-US" sz="1500" dirty="0"/>
                        <a:t>Banking</a:t>
                      </a:r>
                      <a:r>
                        <a:rPr lang="en-US" sz="1500" baseline="0" dirty="0"/>
                        <a:t> &amp; Consumer Fraud</a:t>
                      </a:r>
                      <a:endParaRPr lang="en-US" sz="1500" dirty="0"/>
                    </a:p>
                  </a:txBody>
                  <a:tcPr anchor="ctr">
                    <a:lnL w="28575" cap="flat" cmpd="sng" algn="ctr">
                      <a:solidFill>
                        <a:srgbClr val="2E1A47"/>
                      </a:solidFill>
                      <a:prstDash val="solid"/>
                      <a:round/>
                      <a:headEnd type="none" w="med" len="med"/>
                      <a:tailEnd type="none" w="med" len="med"/>
                    </a:lnL>
                    <a:lnR w="28575" cap="flat" cmpd="sng" algn="ctr">
                      <a:solidFill>
                        <a:srgbClr val="2E1A47"/>
                      </a:solidFill>
                      <a:prstDash val="solid"/>
                      <a:round/>
                      <a:headEnd type="none" w="med" len="med"/>
                      <a:tailEnd type="none" w="med" len="med"/>
                    </a:lnR>
                    <a:lnT w="3175" cap="flat" cmpd="sng" algn="ctr">
                      <a:solidFill>
                        <a:srgbClr val="2E1A47"/>
                      </a:solidFill>
                      <a:prstDash val="solid"/>
                      <a:round/>
                      <a:headEnd type="none" w="med" len="med"/>
                      <a:tailEnd type="none" w="med" len="med"/>
                    </a:lnT>
                    <a:lnB w="28575" cap="flat" cmpd="sng" algn="ctr">
                      <a:solidFill>
                        <a:srgbClr val="2E1A47"/>
                      </a:solidFill>
                      <a:prstDash val="solid"/>
                      <a:round/>
                      <a:headEnd type="none" w="med" len="med"/>
                      <a:tailEnd type="none" w="med" len="med"/>
                    </a:lnB>
                    <a:solidFill>
                      <a:srgbClr val="2E1A47"/>
                    </a:solidFill>
                  </a:tcPr>
                </a:tc>
                <a:tc>
                  <a:txBody>
                    <a:bodyPr/>
                    <a:lstStyle/>
                    <a:p>
                      <a:pPr algn="ctr"/>
                      <a:r>
                        <a:rPr lang="en-US" sz="1500" dirty="0"/>
                        <a:t>Credit Cards</a:t>
                      </a:r>
                      <a:r>
                        <a:rPr lang="en-US" sz="1500" baseline="0" dirty="0"/>
                        <a:t> &amp; </a:t>
                      </a:r>
                      <a:r>
                        <a:rPr lang="en-US" sz="1500" dirty="0"/>
                        <a:t>Credit Score</a:t>
                      </a:r>
                    </a:p>
                  </a:txBody>
                  <a:tcPr anchor="ctr">
                    <a:lnL w="28575" cap="flat" cmpd="sng" algn="ctr">
                      <a:solidFill>
                        <a:srgbClr val="2E1A47"/>
                      </a:solidFill>
                      <a:prstDash val="solid"/>
                      <a:round/>
                      <a:headEnd type="none" w="med" len="med"/>
                      <a:tailEnd type="none" w="med" len="med"/>
                    </a:lnL>
                    <a:lnR w="28575" cap="flat" cmpd="sng" algn="ctr">
                      <a:solidFill>
                        <a:srgbClr val="2E1A47"/>
                      </a:solidFill>
                      <a:prstDash val="solid"/>
                      <a:round/>
                      <a:headEnd type="none" w="med" len="med"/>
                      <a:tailEnd type="none" w="med" len="med"/>
                    </a:lnR>
                    <a:lnT w="3175" cap="flat" cmpd="sng" algn="ctr">
                      <a:solidFill>
                        <a:srgbClr val="2E1A47"/>
                      </a:solidFill>
                      <a:prstDash val="solid"/>
                      <a:round/>
                      <a:headEnd type="none" w="med" len="med"/>
                      <a:tailEnd type="none" w="med" len="med"/>
                    </a:lnT>
                    <a:lnB w="28575" cap="flat" cmpd="sng" algn="ctr">
                      <a:solidFill>
                        <a:srgbClr val="2E1A47"/>
                      </a:solidFill>
                      <a:prstDash val="solid"/>
                      <a:round/>
                      <a:headEnd type="none" w="med" len="med"/>
                      <a:tailEnd type="none" w="med" len="med"/>
                    </a:lnB>
                    <a:solidFill>
                      <a:srgbClr val="2E1A47"/>
                    </a:solidFill>
                  </a:tcPr>
                </a:tc>
                <a:tc>
                  <a:txBody>
                    <a:bodyPr/>
                    <a:lstStyle/>
                    <a:p>
                      <a:pPr algn="ctr"/>
                      <a:r>
                        <a:rPr lang="en-US" sz="1500" dirty="0"/>
                        <a:t>Financing Higher</a:t>
                      </a:r>
                      <a:r>
                        <a:rPr lang="en-US" sz="1500" baseline="0" dirty="0"/>
                        <a:t> Education</a:t>
                      </a:r>
                      <a:endParaRPr lang="en-US" sz="1500" dirty="0"/>
                    </a:p>
                  </a:txBody>
                  <a:tcPr anchor="ctr">
                    <a:lnL w="28575" cap="flat" cmpd="sng" algn="ctr">
                      <a:solidFill>
                        <a:srgbClr val="2E1A47"/>
                      </a:solidFill>
                      <a:prstDash val="solid"/>
                      <a:round/>
                      <a:headEnd type="none" w="med" len="med"/>
                      <a:tailEnd type="none" w="med" len="med"/>
                    </a:lnL>
                    <a:lnR w="28575" cap="flat" cmpd="sng" algn="ctr">
                      <a:solidFill>
                        <a:srgbClr val="2E1A47"/>
                      </a:solidFill>
                      <a:prstDash val="solid"/>
                      <a:round/>
                      <a:headEnd type="none" w="med" len="med"/>
                      <a:tailEnd type="none" w="med" len="med"/>
                    </a:lnR>
                    <a:lnT w="3175" cap="flat" cmpd="sng" algn="ctr">
                      <a:solidFill>
                        <a:srgbClr val="2E1A47"/>
                      </a:solidFill>
                      <a:prstDash val="solid"/>
                      <a:round/>
                      <a:headEnd type="none" w="med" len="med"/>
                      <a:tailEnd type="none" w="med" len="med"/>
                    </a:lnT>
                    <a:lnB w="28575" cap="flat" cmpd="sng" algn="ctr">
                      <a:solidFill>
                        <a:srgbClr val="2E1A47"/>
                      </a:solidFill>
                      <a:prstDash val="solid"/>
                      <a:round/>
                      <a:headEnd type="none" w="med" len="med"/>
                      <a:tailEnd type="none" w="med" len="med"/>
                    </a:lnB>
                    <a:solidFill>
                      <a:srgbClr val="2E1A47"/>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800" u="none" kern="1200" dirty="0">
                        <a:effectLst/>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500" u="none" kern="1200" dirty="0">
                          <a:effectLst/>
                        </a:rPr>
                        <a:t>Taxes, Insurance</a:t>
                      </a:r>
                      <a:r>
                        <a:rPr lang="en-US" sz="1500" u="none" kern="1200" baseline="0" dirty="0">
                          <a:effectLst/>
                        </a:rPr>
                        <a:t> &amp; </a:t>
                      </a:r>
                      <a:r>
                        <a:rPr lang="en-US" sz="1500" u="none" kern="1200" dirty="0">
                          <a:effectLst/>
                        </a:rPr>
                        <a:t>Buying a Home</a:t>
                      </a:r>
                    </a:p>
                    <a:p>
                      <a:pPr algn="ctr"/>
                      <a:endParaRPr lang="en-US" sz="800" u="none" dirty="0"/>
                    </a:p>
                  </a:txBody>
                  <a:tcPr anchor="ctr">
                    <a:lnL w="28575" cap="flat" cmpd="sng" algn="ctr">
                      <a:solidFill>
                        <a:srgbClr val="2E1A47"/>
                      </a:solidFill>
                      <a:prstDash val="solid"/>
                      <a:round/>
                      <a:headEnd type="none" w="med" len="med"/>
                      <a:tailEnd type="none" w="med" len="med"/>
                    </a:lnL>
                    <a:lnR w="3175" cap="flat" cmpd="sng" algn="ctr">
                      <a:solidFill>
                        <a:srgbClr val="2E1A47"/>
                      </a:solidFill>
                      <a:prstDash val="solid"/>
                      <a:round/>
                      <a:headEnd type="none" w="med" len="med"/>
                      <a:tailEnd type="none" w="med" len="med"/>
                    </a:lnR>
                    <a:lnT w="3175" cap="flat" cmpd="sng" algn="ctr">
                      <a:solidFill>
                        <a:srgbClr val="2E1A47"/>
                      </a:solidFill>
                      <a:prstDash val="solid"/>
                      <a:round/>
                      <a:headEnd type="none" w="med" len="med"/>
                      <a:tailEnd type="none" w="med" len="med"/>
                    </a:lnT>
                    <a:lnB w="28575" cap="flat" cmpd="sng" algn="ctr">
                      <a:solidFill>
                        <a:srgbClr val="2E1A47"/>
                      </a:solidFill>
                      <a:prstDash val="solid"/>
                      <a:round/>
                      <a:headEnd type="none" w="med" len="med"/>
                      <a:tailEnd type="none" w="med" len="med"/>
                    </a:lnB>
                    <a:solidFill>
                      <a:srgbClr val="2E1A47"/>
                    </a:solidFill>
                  </a:tcPr>
                </a:tc>
                <a:extLst>
                  <a:ext uri="{0D108BD9-81ED-4DB2-BD59-A6C34878D82A}">
                    <a16:rowId xmlns:a16="http://schemas.microsoft.com/office/drawing/2014/main" val="10000"/>
                  </a:ext>
                </a:extLst>
              </a:tr>
              <a:tr h="881466">
                <a:tc>
                  <a:txBody>
                    <a:bodyPr/>
                    <a:lstStyle/>
                    <a:p>
                      <a:pPr algn="ctr"/>
                      <a:r>
                        <a:rPr lang="en-US" sz="1600" b="1" dirty="0">
                          <a:solidFill>
                            <a:srgbClr val="2E1A47"/>
                          </a:solidFill>
                          <a:hlinkClick r:id="rId3" action="ppaction://hlinksldjump">
                            <a:extLst>
                              <a:ext uri="{A12FA001-AC4F-418D-AE19-62706E023703}">
                                <ahyp:hlinkClr xmlns:ahyp="http://schemas.microsoft.com/office/drawing/2018/hyperlinkcolor" val="tx"/>
                              </a:ext>
                            </a:extLst>
                          </a:hlinkClick>
                        </a:rPr>
                        <a:t>100</a:t>
                      </a:r>
                      <a:endParaRPr lang="en-US" sz="1600" b="1" dirty="0">
                        <a:solidFill>
                          <a:srgbClr val="2E1A47"/>
                        </a:solidFill>
                      </a:endParaRPr>
                    </a:p>
                  </a:txBody>
                  <a:tcPr anchor="ctr">
                    <a:lnL w="3175"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28575"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endParaRPr>
                    </a:p>
                    <a:p>
                      <a:pPr algn="ctr"/>
                      <a:r>
                        <a:rPr lang="en-US" b="1" dirty="0">
                          <a:solidFill>
                            <a:srgbClr val="2E1A47"/>
                          </a:solidFill>
                          <a:hlinkClick r:id="rId4" action="ppaction://hlinksldjump">
                            <a:extLst>
                              <a:ext uri="{A12FA001-AC4F-418D-AE19-62706E023703}">
                                <ahyp:hlinkClr xmlns:ahyp="http://schemas.microsoft.com/office/drawing/2018/hyperlinkcolor" val="tx"/>
                              </a:ext>
                            </a:extLst>
                          </a:hlinkClick>
                        </a:rPr>
                        <a:t>100</a:t>
                      </a:r>
                      <a:endParaRPr lang="en-US" b="1" dirty="0">
                        <a:solidFill>
                          <a:srgbClr val="2E1A47"/>
                        </a:solidFill>
                      </a:endParaRPr>
                    </a:p>
                    <a:p>
                      <a:pPr algn="ct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28575"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5"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6" action="ppaction://hlinksldjump">
                            <a:extLst>
                              <a:ext uri="{A12FA001-AC4F-418D-AE19-62706E023703}">
                                <ahyp:hlinkClr xmlns:ahyp="http://schemas.microsoft.com/office/drawing/2018/hyperlinkcolor" val="tx"/>
                              </a:ext>
                            </a:extLst>
                          </a:hlinkClick>
                        </a:rPr>
                        <a:t>100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28575"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7"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8" action="ppaction://hlinksldjump">
                            <a:extLst>
                              <a:ext uri="{A12FA001-AC4F-418D-AE19-62706E023703}">
                                <ahyp:hlinkClr xmlns:ahyp="http://schemas.microsoft.com/office/drawing/2018/hyperlinkcolor" val="tx"/>
                              </a:ext>
                            </a:extLst>
                          </a:hlinkClick>
                        </a:rPr>
                        <a:t>100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28575"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9"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10" action="ppaction://hlinksldjump">
                            <a:extLst>
                              <a:ext uri="{A12FA001-AC4F-418D-AE19-62706E023703}">
                                <ahyp:hlinkClr xmlns:ahyp="http://schemas.microsoft.com/office/drawing/2018/hyperlinkcolor" val="tx"/>
                              </a:ext>
                            </a:extLst>
                          </a:hlinkClick>
                        </a:rPr>
                        <a:t>100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3175" cap="flat" cmpd="sng" algn="ctr">
                      <a:solidFill>
                        <a:srgbClr val="2E1A47"/>
                      </a:solidFill>
                      <a:prstDash val="solid"/>
                      <a:round/>
                      <a:headEnd type="none" w="med" len="med"/>
                      <a:tailEnd type="none" w="med" len="med"/>
                    </a:lnR>
                    <a:lnT w="28575"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00202">
                <a:tc>
                  <a:txBody>
                    <a:bodyPr/>
                    <a:lstStyle/>
                    <a:p>
                      <a:pPr algn="ctr"/>
                      <a:endParaRPr lang="en-US" b="1" dirty="0">
                        <a:solidFill>
                          <a:srgbClr val="2E1A47"/>
                        </a:solidFill>
                      </a:endParaRPr>
                    </a:p>
                    <a:p>
                      <a:pPr algn="ctr"/>
                      <a:r>
                        <a:rPr lang="en-US" b="1" dirty="0">
                          <a:solidFill>
                            <a:srgbClr val="2E1A47"/>
                          </a:solidFill>
                          <a:hlinkClick r:id="rId11" action="ppaction://hlinksldjump">
                            <a:extLst>
                              <a:ext uri="{A12FA001-AC4F-418D-AE19-62706E023703}">
                                <ahyp:hlinkClr xmlns:ahyp="http://schemas.microsoft.com/office/drawing/2018/hyperlinkcolor" val="tx"/>
                              </a:ext>
                            </a:extLst>
                          </a:hlinkClick>
                        </a:rPr>
                        <a:t>200</a:t>
                      </a:r>
                      <a:endParaRPr lang="en-US" b="1" dirty="0">
                        <a:solidFill>
                          <a:srgbClr val="2E1A47"/>
                        </a:solidFill>
                      </a:endParaRPr>
                    </a:p>
                  </a:txBody>
                  <a:tcPr>
                    <a:lnL w="3175"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endParaRPr>
                    </a:p>
                    <a:p>
                      <a:pPr algn="ctr"/>
                      <a:r>
                        <a:rPr lang="en-US" b="1" dirty="0">
                          <a:solidFill>
                            <a:srgbClr val="2E1A47"/>
                          </a:solidFill>
                          <a:hlinkClick r:id="rId7" action="ppaction://hlinksldjump">
                            <a:extLst>
                              <a:ext uri="{A12FA001-AC4F-418D-AE19-62706E023703}">
                                <ahyp:hlinkClr xmlns:ahyp="http://schemas.microsoft.com/office/drawing/2018/hyperlinkcolor" val="tx"/>
                              </a:ext>
                            </a:extLst>
                          </a:hlinkClick>
                        </a:rPr>
                        <a:t>200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12"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13" action="ppaction://hlinksldjump">
                            <a:extLst>
                              <a:ext uri="{A12FA001-AC4F-418D-AE19-62706E023703}">
                                <ahyp:hlinkClr xmlns:ahyp="http://schemas.microsoft.com/office/drawing/2018/hyperlinkcolor" val="tx"/>
                              </a:ext>
                            </a:extLst>
                          </a:hlinkClick>
                        </a:rPr>
                        <a:t>200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endParaRPr>
                    </a:p>
                    <a:p>
                      <a:pPr algn="ctr"/>
                      <a:r>
                        <a:rPr lang="en-US" b="1" dirty="0">
                          <a:solidFill>
                            <a:srgbClr val="2E1A47"/>
                          </a:solidFill>
                          <a:hlinkClick r:id="rId14" action="ppaction://hlinksldjump">
                            <a:extLst>
                              <a:ext uri="{A12FA001-AC4F-418D-AE19-62706E023703}">
                                <ahyp:hlinkClr xmlns:ahyp="http://schemas.microsoft.com/office/drawing/2018/hyperlinkcolor" val="tx"/>
                              </a:ext>
                            </a:extLst>
                          </a:hlinkClick>
                        </a:rPr>
                        <a:t>200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15"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16" action="ppaction://hlinksldjump">
                            <a:extLst>
                              <a:ext uri="{A12FA001-AC4F-418D-AE19-62706E023703}">
                                <ahyp:hlinkClr xmlns:ahyp="http://schemas.microsoft.com/office/drawing/2018/hyperlinkcolor" val="tx"/>
                              </a:ext>
                            </a:extLst>
                          </a:hlinkClick>
                        </a:rPr>
                        <a:t>200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3175"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00202">
                <a:tc>
                  <a:txBody>
                    <a:bodyPr/>
                    <a:lstStyle/>
                    <a:p>
                      <a:pPr algn="ctr"/>
                      <a:endParaRPr lang="en-US" b="1" dirty="0">
                        <a:solidFill>
                          <a:srgbClr val="2E1A47"/>
                        </a:solidFill>
                      </a:endParaRPr>
                    </a:p>
                    <a:p>
                      <a:pPr algn="ctr"/>
                      <a:r>
                        <a:rPr lang="en-US" b="1" dirty="0">
                          <a:solidFill>
                            <a:srgbClr val="2E1A47"/>
                          </a:solidFill>
                          <a:hlinkClick r:id="rId17" action="ppaction://hlinksldjump">
                            <a:extLst>
                              <a:ext uri="{A12FA001-AC4F-418D-AE19-62706E023703}">
                                <ahyp:hlinkClr xmlns:ahyp="http://schemas.microsoft.com/office/drawing/2018/hyperlinkcolor" val="tx"/>
                              </a:ext>
                            </a:extLst>
                          </a:hlinkClick>
                        </a:rPr>
                        <a:t>300</a:t>
                      </a:r>
                      <a:endParaRPr lang="en-US" b="1" dirty="0">
                        <a:solidFill>
                          <a:srgbClr val="2E1A47"/>
                        </a:solidFill>
                      </a:endParaRPr>
                    </a:p>
                  </a:txBody>
                  <a:tcPr>
                    <a:lnL w="3175"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6"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18" action="ppaction://hlinksldjump">
                            <a:extLst>
                              <a:ext uri="{A12FA001-AC4F-418D-AE19-62706E023703}">
                                <ahyp:hlinkClr xmlns:ahyp="http://schemas.microsoft.com/office/drawing/2018/hyperlinkcolor" val="tx"/>
                              </a:ext>
                            </a:extLst>
                          </a:hlinkClick>
                        </a:rPr>
                        <a:t>300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6"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19" action="ppaction://hlinksldjump">
                            <a:extLst>
                              <a:ext uri="{A12FA001-AC4F-418D-AE19-62706E023703}">
                                <ahyp:hlinkClr xmlns:ahyp="http://schemas.microsoft.com/office/drawing/2018/hyperlinkcolor" val="tx"/>
                              </a:ext>
                            </a:extLst>
                          </a:hlinkClick>
                        </a:rPr>
                        <a:t>300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4"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20" action="ppaction://hlinksldjump">
                            <a:extLst>
                              <a:ext uri="{A12FA001-AC4F-418D-AE19-62706E023703}">
                                <ahyp:hlinkClr xmlns:ahyp="http://schemas.microsoft.com/office/drawing/2018/hyperlinkcolor" val="tx"/>
                              </a:ext>
                            </a:extLst>
                          </a:hlinkClick>
                        </a:rPr>
                        <a:t>300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21"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22" action="ppaction://hlinksldjump">
                            <a:extLst>
                              <a:ext uri="{A12FA001-AC4F-418D-AE19-62706E023703}">
                                <ahyp:hlinkClr xmlns:ahyp="http://schemas.microsoft.com/office/drawing/2018/hyperlinkcolor" val="tx"/>
                              </a:ext>
                            </a:extLst>
                          </a:hlinkClick>
                        </a:rPr>
                        <a:t>300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3175"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00202">
                <a:tc>
                  <a:txBody>
                    <a:bodyPr/>
                    <a:lstStyle/>
                    <a:p>
                      <a:pPr algn="ctr"/>
                      <a:endParaRPr lang="en-US" b="1" dirty="0">
                        <a:solidFill>
                          <a:srgbClr val="2E1A47"/>
                        </a:solidFill>
                      </a:endParaRPr>
                    </a:p>
                    <a:p>
                      <a:pPr algn="ctr"/>
                      <a:r>
                        <a:rPr lang="en-US" b="1" dirty="0">
                          <a:solidFill>
                            <a:srgbClr val="2E1A47"/>
                          </a:solidFill>
                          <a:hlinkClick r:id="rId23" action="ppaction://hlinksldjump">
                            <a:extLst>
                              <a:ext uri="{A12FA001-AC4F-418D-AE19-62706E023703}">
                                <ahyp:hlinkClr xmlns:ahyp="http://schemas.microsoft.com/office/drawing/2018/hyperlinkcolor" val="tx"/>
                              </a:ext>
                            </a:extLst>
                          </a:hlinkClick>
                        </a:rPr>
                        <a:t>400</a:t>
                      </a:r>
                      <a:endParaRPr lang="en-US" b="1" dirty="0">
                        <a:solidFill>
                          <a:srgbClr val="2E1A47"/>
                        </a:solidFill>
                      </a:endParaRPr>
                    </a:p>
                  </a:txBody>
                  <a:tcPr>
                    <a:lnL w="3175"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endParaRPr>
                    </a:p>
                    <a:p>
                      <a:pPr algn="ctr"/>
                      <a:r>
                        <a:rPr lang="en-US" b="1" dirty="0">
                          <a:solidFill>
                            <a:srgbClr val="2E1A47"/>
                          </a:solidFill>
                          <a:hlinkClick r:id="rId12" action="ppaction://hlinksldjump">
                            <a:extLst>
                              <a:ext uri="{A12FA001-AC4F-418D-AE19-62706E023703}">
                                <ahyp:hlinkClr xmlns:ahyp="http://schemas.microsoft.com/office/drawing/2018/hyperlinkcolor" val="tx"/>
                              </a:ext>
                            </a:extLst>
                          </a:hlinkClick>
                        </a:rPr>
                        <a:t>400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24"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25" action="ppaction://hlinksldjump">
                            <a:extLst>
                              <a:ext uri="{A12FA001-AC4F-418D-AE19-62706E023703}">
                                <ahyp:hlinkClr xmlns:ahyp="http://schemas.microsoft.com/office/drawing/2018/hyperlinkcolor" val="tx"/>
                              </a:ext>
                            </a:extLst>
                          </a:hlinkClick>
                        </a:rPr>
                        <a:t>400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26"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27" action="ppaction://hlinksldjump">
                            <a:extLst>
                              <a:ext uri="{A12FA001-AC4F-418D-AE19-62706E023703}">
                                <ahyp:hlinkClr xmlns:ahyp="http://schemas.microsoft.com/office/drawing/2018/hyperlinkcolor" val="tx"/>
                              </a:ext>
                            </a:extLst>
                          </a:hlinkClick>
                        </a:rPr>
                        <a:t>400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28"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29" action="ppaction://hlinksldjump">
                            <a:extLst>
                              <a:ext uri="{A12FA001-AC4F-418D-AE19-62706E023703}">
                                <ahyp:hlinkClr xmlns:ahyp="http://schemas.microsoft.com/office/drawing/2018/hyperlinkcolor" val="tx"/>
                              </a:ext>
                            </a:extLst>
                          </a:hlinkClick>
                        </a:rPr>
                        <a:t>400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3175"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76200" cap="flat" cmpd="sng" algn="ctr">
                      <a:solidFill>
                        <a:srgbClr val="2E1A47"/>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00202">
                <a:tc>
                  <a:txBody>
                    <a:bodyPr/>
                    <a:lstStyle/>
                    <a:p>
                      <a:pPr algn="ctr"/>
                      <a:endParaRPr lang="en-US" b="1" dirty="0">
                        <a:solidFill>
                          <a:srgbClr val="2E1A47"/>
                        </a:solidFill>
                      </a:endParaRPr>
                    </a:p>
                    <a:p>
                      <a:pPr algn="ctr"/>
                      <a:r>
                        <a:rPr lang="en-US" b="1" dirty="0">
                          <a:solidFill>
                            <a:srgbClr val="2E1A47"/>
                          </a:solidFill>
                          <a:hlinkClick r:id="rId30" action="ppaction://hlinksldjump">
                            <a:extLst>
                              <a:ext uri="{A12FA001-AC4F-418D-AE19-62706E023703}">
                                <ahyp:hlinkClr xmlns:ahyp="http://schemas.microsoft.com/office/drawing/2018/hyperlinkcolor" val="tx"/>
                              </a:ext>
                            </a:extLst>
                          </a:hlinkClick>
                        </a:rPr>
                        <a:t>500</a:t>
                      </a:r>
                      <a:endParaRPr lang="en-US" b="1" dirty="0">
                        <a:solidFill>
                          <a:srgbClr val="2E1A47"/>
                        </a:solidFill>
                      </a:endParaRPr>
                    </a:p>
                  </a:txBody>
                  <a:tcPr>
                    <a:lnL w="3175"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3175"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800040"/>
                        </a:solidFill>
                        <a:hlinkClick r:id="rId31"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31" action="ppaction://hlinksldjump">
                            <a:extLst>
                              <a:ext uri="{A12FA001-AC4F-418D-AE19-62706E023703}">
                                <ahyp:hlinkClr xmlns:ahyp="http://schemas.microsoft.com/office/drawing/2018/hyperlinkcolor" val="tx"/>
                              </a:ext>
                            </a:extLst>
                          </a:hlinkClick>
                        </a:rPr>
                        <a:t>500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3175"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31"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21" action="ppaction://hlinksldjump">
                            <a:extLst>
                              <a:ext uri="{A12FA001-AC4F-418D-AE19-62706E023703}">
                                <ahyp:hlinkClr xmlns:ahyp="http://schemas.microsoft.com/office/drawing/2018/hyperlinkcolor" val="tx"/>
                              </a:ext>
                            </a:extLst>
                          </a:hlinkClick>
                        </a:rPr>
                        <a:t>500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3175"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30"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32" action="ppaction://hlinksldjump">
                            <a:extLst>
                              <a:ext uri="{A12FA001-AC4F-418D-AE19-62706E023703}">
                                <ahyp:hlinkClr xmlns:ahyp="http://schemas.microsoft.com/office/drawing/2018/hyperlinkcolor" val="tx"/>
                              </a:ext>
                            </a:extLst>
                          </a:hlinkClick>
                        </a:rPr>
                        <a:t>500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76200"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3175" cap="flat" cmpd="sng" algn="ctr">
                      <a:solidFill>
                        <a:srgbClr val="2E1A47"/>
                      </a:solidFill>
                      <a:prstDash val="solid"/>
                      <a:round/>
                      <a:headEnd type="none" w="med" len="med"/>
                      <a:tailEnd type="none" w="med" len="med"/>
                    </a:lnB>
                    <a:solidFill>
                      <a:schemeClr val="bg1"/>
                    </a:solidFill>
                  </a:tcPr>
                </a:tc>
                <a:tc>
                  <a:txBody>
                    <a:bodyPr/>
                    <a:lstStyle/>
                    <a:p>
                      <a:pPr algn="ctr"/>
                      <a:endParaRPr lang="en-US" b="1" dirty="0">
                        <a:solidFill>
                          <a:srgbClr val="2E1A47"/>
                        </a:solidFill>
                        <a:hlinkClick r:id="rId25" action="ppaction://hlinksldjump">
                          <a:extLst>
                            <a:ext uri="{A12FA001-AC4F-418D-AE19-62706E023703}">
                              <ahyp:hlinkClr xmlns:ahyp="http://schemas.microsoft.com/office/drawing/2018/hyperlinkcolor" val="tx"/>
                            </a:ext>
                          </a:extLst>
                        </a:hlinkClick>
                      </a:endParaRPr>
                    </a:p>
                    <a:p>
                      <a:pPr algn="ctr"/>
                      <a:r>
                        <a:rPr lang="en-US" b="1" dirty="0">
                          <a:solidFill>
                            <a:srgbClr val="2E1A47"/>
                          </a:solidFill>
                          <a:hlinkClick r:id="rId33" action="ppaction://hlinksldjump">
                            <a:extLst>
                              <a:ext uri="{A12FA001-AC4F-418D-AE19-62706E023703}">
                                <ahyp:hlinkClr xmlns:ahyp="http://schemas.microsoft.com/office/drawing/2018/hyperlinkcolor" val="tx"/>
                              </a:ext>
                            </a:extLst>
                          </a:hlinkClick>
                        </a:rPr>
                        <a:t>500</a:t>
                      </a:r>
                      <a:endParaRPr lang="en-US" b="1" dirty="0">
                        <a:solidFill>
                          <a:srgbClr val="2E1A47"/>
                        </a:solidFill>
                      </a:endParaRPr>
                    </a:p>
                  </a:txBody>
                  <a:tcPr>
                    <a:lnL w="76200" cap="flat" cmpd="sng" algn="ctr">
                      <a:solidFill>
                        <a:srgbClr val="2E1A47"/>
                      </a:solidFill>
                      <a:prstDash val="solid"/>
                      <a:round/>
                      <a:headEnd type="none" w="med" len="med"/>
                      <a:tailEnd type="none" w="med" len="med"/>
                    </a:lnL>
                    <a:lnR w="3175" cap="flat" cmpd="sng" algn="ctr">
                      <a:solidFill>
                        <a:srgbClr val="2E1A47"/>
                      </a:solidFill>
                      <a:prstDash val="solid"/>
                      <a:round/>
                      <a:headEnd type="none" w="med" len="med"/>
                      <a:tailEnd type="none" w="med" len="med"/>
                    </a:lnR>
                    <a:lnT w="76200" cap="flat" cmpd="sng" algn="ctr">
                      <a:solidFill>
                        <a:srgbClr val="2E1A47"/>
                      </a:solidFill>
                      <a:prstDash val="solid"/>
                      <a:round/>
                      <a:headEnd type="none" w="med" len="med"/>
                      <a:tailEnd type="none" w="med" len="med"/>
                    </a:lnT>
                    <a:lnB w="3175" cap="flat" cmpd="sng" algn="ctr">
                      <a:solidFill>
                        <a:srgbClr val="2E1A47"/>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What is the numerical range for credit scores from the three major reporting agencies?</a:t>
            </a:r>
          </a:p>
          <a:p>
            <a:pPr marL="0" indent="0">
              <a:buNone/>
            </a:pPr>
            <a:endParaRPr lang="en-US"/>
          </a:p>
          <a:p>
            <a:pPr marL="514350" indent="-514350">
              <a:buFont typeface="+mj-lt"/>
              <a:buAutoNum type="alphaUcPeriod"/>
            </a:pPr>
            <a:r>
              <a:rPr lang="en-US"/>
              <a:t>From one to 10</a:t>
            </a:r>
          </a:p>
          <a:p>
            <a:pPr marL="514350" indent="-514350">
              <a:buFont typeface="+mj-lt"/>
              <a:buAutoNum type="alphaUcPeriod"/>
            </a:pPr>
            <a:r>
              <a:rPr lang="en-US"/>
              <a:t>From 500 to 1,000</a:t>
            </a:r>
          </a:p>
          <a:p>
            <a:pPr marL="514350" indent="-514350">
              <a:buFont typeface="+mj-lt"/>
              <a:buAutoNum type="alphaUcPeriod"/>
            </a:pPr>
            <a:r>
              <a:rPr lang="en-US"/>
              <a:t>From 300 to 850</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D83A379-F9CC-8F32-8264-08D794C14C94}"/>
              </a:ext>
            </a:extLst>
          </p:cNvPr>
          <p:cNvSpPr>
            <a:spLocks noGrp="1"/>
          </p:cNvSpPr>
          <p:nvPr>
            <p:ph type="title"/>
          </p:nvPr>
        </p:nvSpPr>
        <p:spPr/>
        <p:txBody>
          <a:bodyPr/>
          <a:lstStyle/>
          <a:p>
            <a:r>
              <a:rPr lang="en-US"/>
              <a:t>Credit Cards and Credit Score – 400</a:t>
            </a:r>
          </a:p>
        </p:txBody>
      </p:sp>
    </p:spTree>
    <p:extLst>
      <p:ext uri="{BB962C8B-B14F-4D97-AF65-F5344CB8AC3E}">
        <p14:creationId xmlns:p14="http://schemas.microsoft.com/office/powerpoint/2010/main" val="2862863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C.  From 300 to 850</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7FF26DA-2D1F-393F-0C6F-9456132CCD98}"/>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995452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What are the two biggest influences on your credit score?</a:t>
            </a:r>
          </a:p>
          <a:p>
            <a:pPr marL="0" indent="0">
              <a:buNone/>
            </a:pPr>
            <a:endParaRPr lang="en-US" sz="2000"/>
          </a:p>
          <a:p>
            <a:pPr marL="514350" indent="-514350">
              <a:buFont typeface="+mj-lt"/>
              <a:buAutoNum type="alphaUcPeriod"/>
            </a:pPr>
            <a:r>
              <a:rPr lang="en-US"/>
              <a:t>Your SAT score and your grade point average</a:t>
            </a:r>
          </a:p>
          <a:p>
            <a:pPr marL="514350" indent="-514350">
              <a:buFont typeface="+mj-lt"/>
              <a:buAutoNum type="alphaUcPeriod"/>
            </a:pPr>
            <a:r>
              <a:rPr lang="en-US"/>
              <a:t>The number of credit cards and number of bank accounts you have</a:t>
            </a:r>
          </a:p>
          <a:p>
            <a:pPr marL="514350" indent="-514350">
              <a:buFont typeface="+mj-lt"/>
              <a:buAutoNum type="alphaUcPeriod"/>
            </a:pPr>
            <a:r>
              <a:rPr lang="en-US"/>
              <a:t>Payment history and amount of debt</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TextBox 3"/>
          <p:cNvSpPr txBox="1"/>
          <p:nvPr/>
        </p:nvSpPr>
        <p:spPr>
          <a:xfrm>
            <a:off x="3200400" y="6567101"/>
            <a:ext cx="5181600" cy="276999"/>
          </a:xfrm>
          <a:prstGeom prst="rect">
            <a:avLst/>
          </a:prstGeom>
          <a:noFill/>
        </p:spPr>
        <p:txBody>
          <a:bodyPr wrap="square" rtlCol="0">
            <a:spAutoFit/>
          </a:bodyPr>
          <a:lstStyle/>
          <a:p>
            <a:r>
              <a:rPr lang="en-US" sz="1200"/>
              <a:t>source: </a:t>
            </a:r>
            <a:r>
              <a:rPr lang="en-US" sz="1200" u="sng">
                <a:hlinkClick r:id="rId3"/>
              </a:rPr>
              <a:t>http://www.myfico.com/crediteducation/whatsinyourscore.aspx</a:t>
            </a:r>
            <a:endParaRPr lang="en-US" sz="1200"/>
          </a:p>
        </p:txBody>
      </p:sp>
      <p:sp>
        <p:nvSpPr>
          <p:cNvPr id="7" name="Title 6">
            <a:extLst>
              <a:ext uri="{FF2B5EF4-FFF2-40B4-BE49-F238E27FC236}">
                <a16:creationId xmlns:a16="http://schemas.microsoft.com/office/drawing/2014/main" id="{06AECF45-F807-DDC1-435D-DBCC5B150809}"/>
              </a:ext>
            </a:extLst>
          </p:cNvPr>
          <p:cNvSpPr>
            <a:spLocks noGrp="1"/>
          </p:cNvSpPr>
          <p:nvPr>
            <p:ph type="title"/>
          </p:nvPr>
        </p:nvSpPr>
        <p:spPr/>
        <p:txBody>
          <a:bodyPr/>
          <a:lstStyle/>
          <a:p>
            <a:r>
              <a:rPr lang="en-US"/>
              <a:t>Credit Cards and Credit Score – 500</a:t>
            </a:r>
          </a:p>
        </p:txBody>
      </p:sp>
    </p:spTree>
    <p:extLst>
      <p:ext uri="{BB962C8B-B14F-4D97-AF65-F5344CB8AC3E}">
        <p14:creationId xmlns:p14="http://schemas.microsoft.com/office/powerpoint/2010/main" val="364356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C.  Payment history and amount of debt</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E3B3647-9D11-240B-6AA3-62BD01809FA4}"/>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2714877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Which of the following is likely to have the lowest interest rate?</a:t>
            </a:r>
          </a:p>
          <a:p>
            <a:pPr marL="0" indent="0">
              <a:buNone/>
            </a:pPr>
            <a:endParaRPr lang="en-US"/>
          </a:p>
          <a:p>
            <a:pPr marL="514350" indent="-514350">
              <a:buFont typeface="+mj-lt"/>
              <a:buAutoNum type="alphaUcPeriod"/>
            </a:pPr>
            <a:r>
              <a:rPr lang="en-US"/>
              <a:t>Payday Loan</a:t>
            </a:r>
          </a:p>
          <a:p>
            <a:pPr marL="514350" indent="-514350">
              <a:buFont typeface="+mj-lt"/>
              <a:buAutoNum type="alphaUcPeriod"/>
            </a:pPr>
            <a:r>
              <a:rPr lang="en-US"/>
              <a:t>Perkins Loan </a:t>
            </a:r>
          </a:p>
          <a:p>
            <a:pPr marL="514350" indent="-514350">
              <a:buFont typeface="+mj-lt"/>
              <a:buAutoNum type="alphaUcPeriod"/>
            </a:pPr>
            <a:r>
              <a:rPr lang="en-US"/>
              <a:t>Private Loan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8963776F-082D-D468-C6E8-05897AC7B91F}"/>
              </a:ext>
            </a:extLst>
          </p:cNvPr>
          <p:cNvSpPr>
            <a:spLocks noGrp="1"/>
          </p:cNvSpPr>
          <p:nvPr>
            <p:ph type="title"/>
          </p:nvPr>
        </p:nvSpPr>
        <p:spPr/>
        <p:txBody>
          <a:bodyPr/>
          <a:lstStyle/>
          <a:p>
            <a:r>
              <a:rPr lang="en-US"/>
              <a:t>Financing Higher Education – 100</a:t>
            </a:r>
          </a:p>
        </p:txBody>
      </p:sp>
    </p:spTree>
    <p:extLst>
      <p:ext uri="{BB962C8B-B14F-4D97-AF65-F5344CB8AC3E}">
        <p14:creationId xmlns:p14="http://schemas.microsoft.com/office/powerpoint/2010/main" val="1450547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B.  Perkins Loan  </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DAAEBEDA-5B0C-1112-EFE0-8977E60D19E6}"/>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472084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The application for federal student financial aid is called…</a:t>
            </a:r>
          </a:p>
          <a:p>
            <a:pPr marL="0" indent="0">
              <a:buNone/>
            </a:pPr>
            <a:endParaRPr lang="en-US"/>
          </a:p>
          <a:p>
            <a:pPr marL="514350" indent="-514350">
              <a:buFont typeface="+mj-lt"/>
              <a:buAutoNum type="alphaUcPeriod"/>
            </a:pPr>
            <a:r>
              <a:rPr lang="en-US"/>
              <a:t>National Borrowing and Loan Packet</a:t>
            </a:r>
          </a:p>
          <a:p>
            <a:pPr marL="514350" indent="-514350">
              <a:buFont typeface="+mj-lt"/>
              <a:buAutoNum type="alphaUcPeriod"/>
            </a:pPr>
            <a:r>
              <a:rPr lang="en-US"/>
              <a:t>American Lending Document</a:t>
            </a:r>
          </a:p>
          <a:p>
            <a:pPr marL="514350" indent="-514350">
              <a:buFont typeface="+mj-lt"/>
              <a:buAutoNum type="alphaUcPeriod"/>
            </a:pPr>
            <a:r>
              <a:rPr lang="en-US"/>
              <a:t>Free Application for Federal Student Aid</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33C70C73-89CC-B086-76A2-CF90756FB11F}"/>
              </a:ext>
            </a:extLst>
          </p:cNvPr>
          <p:cNvSpPr>
            <a:spLocks noGrp="1"/>
          </p:cNvSpPr>
          <p:nvPr>
            <p:ph type="title"/>
          </p:nvPr>
        </p:nvSpPr>
        <p:spPr/>
        <p:txBody>
          <a:bodyPr/>
          <a:lstStyle/>
          <a:p>
            <a:r>
              <a:rPr lang="en-US"/>
              <a:t>Financing Higher Education – 200</a:t>
            </a:r>
          </a:p>
        </p:txBody>
      </p:sp>
    </p:spTree>
    <p:extLst>
      <p:ext uri="{BB962C8B-B14F-4D97-AF65-F5344CB8AC3E}">
        <p14:creationId xmlns:p14="http://schemas.microsoft.com/office/powerpoint/2010/main" val="2725541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C.  Free Application for Federal Student Aid</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3BAED8DE-A7AD-DD0D-5371-E15AD1D0644A}"/>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7459183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When referring to student loans, what is a grace period?</a:t>
            </a:r>
          </a:p>
          <a:p>
            <a:pPr marL="0" indent="0">
              <a:buNone/>
            </a:pPr>
            <a:endParaRPr lang="en-US"/>
          </a:p>
          <a:p>
            <a:pPr marL="514350" indent="-514350">
              <a:buFont typeface="+mj-lt"/>
              <a:buAutoNum type="alphaUcPeriod"/>
            </a:pPr>
            <a:r>
              <a:rPr lang="en-US"/>
              <a:t>The time period that your library late fees affect your credit score</a:t>
            </a:r>
            <a:endParaRPr lang="en-US" sz="2400"/>
          </a:p>
          <a:p>
            <a:pPr marL="514350" indent="-514350">
              <a:buFont typeface="+mj-lt"/>
              <a:buAutoNum type="alphaUcPeriod"/>
            </a:pPr>
            <a:r>
              <a:rPr lang="en-US"/>
              <a:t>The time period after graduating high school and before starting college</a:t>
            </a:r>
            <a:endParaRPr lang="en-US" sz="2400"/>
          </a:p>
          <a:p>
            <a:pPr marL="514350" indent="-514350">
              <a:buFont typeface="+mj-lt"/>
              <a:buAutoNum type="alphaUcPeriod"/>
            </a:pPr>
            <a:r>
              <a:rPr lang="en-US"/>
              <a:t>The period after graduating or leaving school before you much begin paying back student loans</a:t>
            </a:r>
            <a:endParaRPr lang="en-US" sz="2400"/>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671CD50A-1F19-DB25-2206-69F3E3228501}"/>
              </a:ext>
            </a:extLst>
          </p:cNvPr>
          <p:cNvSpPr>
            <a:spLocks noGrp="1"/>
          </p:cNvSpPr>
          <p:nvPr>
            <p:ph type="title"/>
          </p:nvPr>
        </p:nvSpPr>
        <p:spPr/>
        <p:txBody>
          <a:bodyPr/>
          <a:lstStyle/>
          <a:p>
            <a:r>
              <a:rPr lang="en-US"/>
              <a:t>Financing Higher Education – 300</a:t>
            </a:r>
          </a:p>
        </p:txBody>
      </p:sp>
    </p:spTree>
    <p:extLst>
      <p:ext uri="{BB962C8B-B14F-4D97-AF65-F5344CB8AC3E}">
        <p14:creationId xmlns:p14="http://schemas.microsoft.com/office/powerpoint/2010/main" val="1258197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C.  The period after graduating or leaving school before you much begin paying back student loans</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E757E602-EDFD-8C1E-6D73-06461E092CDC}"/>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2383369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a:solidFill>
                  <a:srgbClr val="2E1A47"/>
                </a:solidFill>
              </a:rPr>
              <a:t>Compound interest is…</a:t>
            </a:r>
          </a:p>
          <a:p>
            <a:pPr marL="0" indent="0">
              <a:buNone/>
            </a:pPr>
            <a:endParaRPr lang="en-US" sz="2800">
              <a:solidFill>
                <a:srgbClr val="2E1A47"/>
              </a:solidFill>
            </a:endParaRPr>
          </a:p>
          <a:p>
            <a:pPr marL="514350" indent="-514350">
              <a:buFont typeface="+mj-lt"/>
              <a:buAutoNum type="alphaUcPeriod"/>
            </a:pPr>
            <a:r>
              <a:rPr lang="en-US" sz="2800">
                <a:solidFill>
                  <a:srgbClr val="2E1A47"/>
                </a:solidFill>
              </a:rPr>
              <a:t>The amount earned or owed on principal amount.</a:t>
            </a:r>
          </a:p>
          <a:p>
            <a:pPr marL="514350" indent="-514350">
              <a:buFont typeface="+mj-lt"/>
              <a:buAutoNum type="alphaUcPeriod"/>
            </a:pPr>
            <a:r>
              <a:rPr lang="en-US" sz="2800">
                <a:solidFill>
                  <a:srgbClr val="2E1A47"/>
                </a:solidFill>
              </a:rPr>
              <a:t>When interest is added to the principal amount so that the interest earns interest.</a:t>
            </a:r>
          </a:p>
          <a:p>
            <a:pPr marL="514350" indent="-514350">
              <a:buFont typeface="+mj-lt"/>
              <a:buAutoNum type="alphaUcPeriod"/>
            </a:pPr>
            <a:r>
              <a:rPr lang="en-US" sz="2800">
                <a:solidFill>
                  <a:srgbClr val="2E1A47"/>
                </a:solidFill>
              </a:rPr>
              <a:t>Multiple late fees.</a:t>
            </a:r>
          </a:p>
        </p:txBody>
      </p:sp>
      <p:sp>
        <p:nvSpPr>
          <p:cNvPr id="4" name="Rounded Rectangle 3">
            <a:hlinkClick r:id="rId2" action="ppaction://hlinksldjump"/>
          </p:cNvPr>
          <p:cNvSpPr/>
          <p:nvPr/>
        </p:nvSpPr>
        <p:spPr>
          <a:xfrm>
            <a:off x="8686800" y="5851527"/>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EE6871FA-283E-7E4A-F7BD-92D886050542}"/>
              </a:ext>
            </a:extLst>
          </p:cNvPr>
          <p:cNvSpPr>
            <a:spLocks noGrp="1"/>
          </p:cNvSpPr>
          <p:nvPr>
            <p:ph type="title"/>
          </p:nvPr>
        </p:nvSpPr>
        <p:spPr/>
        <p:txBody>
          <a:bodyPr/>
          <a:lstStyle/>
          <a:p>
            <a:r>
              <a:rPr lang="en-US">
                <a:solidFill>
                  <a:srgbClr val="2E1A47"/>
                </a:solidFill>
              </a:rPr>
              <a:t>Saving and Investing – 100</a:t>
            </a:r>
          </a:p>
        </p:txBody>
      </p:sp>
    </p:spTree>
    <p:extLst>
      <p:ext uri="{BB962C8B-B14F-4D97-AF65-F5344CB8AC3E}">
        <p14:creationId xmlns:p14="http://schemas.microsoft.com/office/powerpoint/2010/main" val="21911898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Which of the following does not have to be paid back?</a:t>
            </a:r>
          </a:p>
          <a:p>
            <a:pPr marL="0" indent="0">
              <a:buNone/>
            </a:pPr>
            <a:endParaRPr lang="en-US"/>
          </a:p>
          <a:p>
            <a:pPr marL="514350" indent="-514350">
              <a:buFont typeface="+mj-lt"/>
              <a:buAutoNum type="alphaUcPeriod"/>
            </a:pPr>
            <a:r>
              <a:rPr lang="en-US"/>
              <a:t>Federal Stafford Loan</a:t>
            </a:r>
          </a:p>
          <a:p>
            <a:pPr marL="514350" indent="-514350">
              <a:buFont typeface="+mj-lt"/>
              <a:buAutoNum type="alphaUcPeriod"/>
            </a:pPr>
            <a:r>
              <a:rPr lang="en-US"/>
              <a:t>Federal Pell Grant</a:t>
            </a:r>
          </a:p>
          <a:p>
            <a:pPr marL="514350" indent="-514350">
              <a:buFont typeface="+mj-lt"/>
              <a:buAutoNum type="alphaUcPeriod"/>
            </a:pPr>
            <a:r>
              <a:rPr lang="en-US"/>
              <a:t>Federal Perkins Loan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B3667743-21B1-6093-92D5-7799307F5540}"/>
              </a:ext>
            </a:extLst>
          </p:cNvPr>
          <p:cNvSpPr>
            <a:spLocks noGrp="1"/>
          </p:cNvSpPr>
          <p:nvPr>
            <p:ph type="title"/>
          </p:nvPr>
        </p:nvSpPr>
        <p:spPr/>
        <p:txBody>
          <a:bodyPr/>
          <a:lstStyle/>
          <a:p>
            <a:r>
              <a:rPr lang="en-US"/>
              <a:t>Financing Higher Education – 400</a:t>
            </a:r>
          </a:p>
        </p:txBody>
      </p:sp>
    </p:spTree>
    <p:extLst>
      <p:ext uri="{BB962C8B-B14F-4D97-AF65-F5344CB8AC3E}">
        <p14:creationId xmlns:p14="http://schemas.microsoft.com/office/powerpoint/2010/main" val="86540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B.  Federal Pell Grant</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209DB645-7211-6639-6ABD-9C83E14AA646}"/>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10802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One of the effects of consolidating your student loans is</a:t>
            </a:r>
            <a:endParaRPr lang="en-US" sz="2800"/>
          </a:p>
          <a:p>
            <a:pPr marL="0" indent="0">
              <a:buNone/>
            </a:pPr>
            <a:endParaRPr lang="en-US" sz="2800"/>
          </a:p>
          <a:p>
            <a:pPr marL="514350" indent="-514350">
              <a:buFont typeface="+mj-lt"/>
              <a:buAutoNum type="alphaUcPeriod"/>
            </a:pPr>
            <a:r>
              <a:rPr lang="en-US"/>
              <a:t>It ends any grace period that might still apply to the loan </a:t>
            </a:r>
          </a:p>
          <a:p>
            <a:pPr marL="514350" indent="-514350">
              <a:buFont typeface="+mj-lt"/>
              <a:buAutoNum type="alphaUcPeriod"/>
            </a:pPr>
            <a:r>
              <a:rPr lang="en-US"/>
              <a:t>It increases the amount of money you’ll owe each month</a:t>
            </a:r>
            <a:endParaRPr lang="en-US" sz="2400"/>
          </a:p>
          <a:p>
            <a:pPr marL="514350" indent="-514350">
              <a:buFont typeface="+mj-lt"/>
              <a:buAutoNum type="alphaUcPeriod"/>
            </a:pPr>
            <a:r>
              <a:rPr lang="en-US"/>
              <a:t>It decreases the amount of money you’ll owe overall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2F2AC1F-06BD-C846-03C9-9FFD7956D172}"/>
              </a:ext>
            </a:extLst>
          </p:cNvPr>
          <p:cNvSpPr>
            <a:spLocks noGrp="1"/>
          </p:cNvSpPr>
          <p:nvPr>
            <p:ph type="title"/>
          </p:nvPr>
        </p:nvSpPr>
        <p:spPr/>
        <p:txBody>
          <a:bodyPr/>
          <a:lstStyle/>
          <a:p>
            <a:r>
              <a:rPr lang="en-US"/>
              <a:t>Financing Higher Education – 500</a:t>
            </a:r>
          </a:p>
        </p:txBody>
      </p:sp>
    </p:spTree>
    <p:extLst>
      <p:ext uri="{BB962C8B-B14F-4D97-AF65-F5344CB8AC3E}">
        <p14:creationId xmlns:p14="http://schemas.microsoft.com/office/powerpoint/2010/main" val="921879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It ends any grace period that might still apply to the loan </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DBAA1090-ED22-6284-735C-F4BE05052997}"/>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10663456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Insurance allows you to transfer your financial ____________ onto someone else.</a:t>
            </a:r>
            <a:endParaRPr lang="en-US" sz="2800"/>
          </a:p>
          <a:p>
            <a:pPr marL="0" indent="0">
              <a:buNone/>
            </a:pPr>
            <a:endParaRPr lang="en-US" sz="2800"/>
          </a:p>
          <a:p>
            <a:pPr marL="514350" indent="-514350">
              <a:buFont typeface="+mj-lt"/>
              <a:buAutoNum type="alphaUcPeriod"/>
            </a:pPr>
            <a:r>
              <a:rPr lang="en-US"/>
              <a:t>Stocks</a:t>
            </a:r>
            <a:endParaRPr lang="en-US" sz="2400"/>
          </a:p>
          <a:p>
            <a:pPr marL="514350" indent="-514350">
              <a:buFont typeface="+mj-lt"/>
              <a:buAutoNum type="alphaUcPeriod"/>
            </a:pPr>
            <a:r>
              <a:rPr lang="en-US"/>
              <a:t>Debt</a:t>
            </a:r>
            <a:endParaRPr lang="en-US" sz="2400"/>
          </a:p>
          <a:p>
            <a:pPr marL="514350" indent="-514350">
              <a:buFont typeface="+mj-lt"/>
              <a:buAutoNum type="alphaUcPeriod"/>
            </a:pPr>
            <a:r>
              <a:rPr lang="en-US"/>
              <a:t>Risk</a:t>
            </a:r>
            <a:endParaRPr lang="en-US" sz="2400"/>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D68D6DF3-D08A-33D6-BAF4-2EE8EED9D3D0}"/>
              </a:ext>
            </a:extLst>
          </p:cNvPr>
          <p:cNvSpPr>
            <a:spLocks noGrp="1"/>
          </p:cNvSpPr>
          <p:nvPr>
            <p:ph type="title"/>
          </p:nvPr>
        </p:nvSpPr>
        <p:spPr/>
        <p:txBody>
          <a:bodyPr/>
          <a:lstStyle/>
          <a:p>
            <a:r>
              <a:rPr lang="en-US"/>
              <a:t>Taxes, Insurance, and Buying a Home – 100 </a:t>
            </a:r>
          </a:p>
        </p:txBody>
      </p:sp>
    </p:spTree>
    <p:extLst>
      <p:ext uri="{BB962C8B-B14F-4D97-AF65-F5344CB8AC3E}">
        <p14:creationId xmlns:p14="http://schemas.microsoft.com/office/powerpoint/2010/main" val="42791121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C.  Risk</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1DC2E6B4-F11F-F6D3-1DCF-B321786FD6DD}"/>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3484560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What is a mortgage?</a:t>
            </a:r>
          </a:p>
          <a:p>
            <a:pPr marL="0" indent="0">
              <a:buNone/>
            </a:pPr>
            <a:endParaRPr lang="en-US"/>
          </a:p>
          <a:p>
            <a:pPr marL="514350" indent="-514350">
              <a:buFont typeface="+mj-lt"/>
              <a:buAutoNum type="alphaUcPeriod"/>
            </a:pPr>
            <a:r>
              <a:rPr lang="en-US"/>
              <a:t>A type of rent used to pay for housing</a:t>
            </a:r>
          </a:p>
          <a:p>
            <a:pPr marL="514350" indent="-514350">
              <a:buFont typeface="+mj-lt"/>
              <a:buAutoNum type="alphaUcPeriod"/>
            </a:pPr>
            <a:r>
              <a:rPr lang="en-US"/>
              <a:t>A type of loan used to buy property</a:t>
            </a:r>
          </a:p>
          <a:p>
            <a:pPr marL="514350" indent="-514350">
              <a:buFont typeface="+mj-lt"/>
              <a:buAutoNum type="alphaUcPeriod"/>
            </a:pPr>
            <a:r>
              <a:rPr lang="en-US"/>
              <a:t>A type of financial statistic</a:t>
            </a:r>
            <a:endParaRPr lang="en-US" sz="2400"/>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CD6685E1-98F3-56BD-0D0A-7AFCEAE949A3}"/>
              </a:ext>
            </a:extLst>
          </p:cNvPr>
          <p:cNvSpPr>
            <a:spLocks noGrp="1"/>
          </p:cNvSpPr>
          <p:nvPr>
            <p:ph type="title"/>
          </p:nvPr>
        </p:nvSpPr>
        <p:spPr/>
        <p:txBody>
          <a:bodyPr/>
          <a:lstStyle/>
          <a:p>
            <a:r>
              <a:rPr lang="en-US"/>
              <a:t>Taxes, Insurance, and Buying a Home – 200 </a:t>
            </a:r>
          </a:p>
        </p:txBody>
      </p:sp>
    </p:spTree>
    <p:extLst>
      <p:ext uri="{BB962C8B-B14F-4D97-AF65-F5344CB8AC3E}">
        <p14:creationId xmlns:p14="http://schemas.microsoft.com/office/powerpoint/2010/main" val="1728154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B.  A type of loan used to buy property </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C6A2C7E9-C3D2-7F1A-5F09-1FF04BCCF7C3}"/>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25209653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What is a down payment?</a:t>
            </a:r>
          </a:p>
          <a:p>
            <a:pPr marL="0" indent="0">
              <a:buNone/>
            </a:pPr>
            <a:endParaRPr lang="en-US"/>
          </a:p>
          <a:p>
            <a:pPr marL="514350" indent="-514350">
              <a:buFont typeface="+mj-lt"/>
              <a:buAutoNum type="alphaUcPeriod"/>
            </a:pPr>
            <a:r>
              <a:rPr lang="en-US"/>
              <a:t>A large sum of money you pay towards a property upfront</a:t>
            </a:r>
          </a:p>
          <a:p>
            <a:pPr marL="514350" indent="-514350">
              <a:buFont typeface="+mj-lt"/>
              <a:buAutoNum type="alphaUcPeriod"/>
            </a:pPr>
            <a:r>
              <a:rPr lang="en-US"/>
              <a:t>A payment that depreciates</a:t>
            </a:r>
          </a:p>
          <a:p>
            <a:pPr marL="514350" indent="-514350">
              <a:buFont typeface="+mj-lt"/>
              <a:buAutoNum type="alphaUcPeriod"/>
            </a:pPr>
            <a:r>
              <a:rPr lang="en-US"/>
              <a:t>A payment that gains value in time according to an economic index</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01D6214-8639-3654-394C-1AD994DA1DD4}"/>
              </a:ext>
            </a:extLst>
          </p:cNvPr>
          <p:cNvSpPr>
            <a:spLocks noGrp="1"/>
          </p:cNvSpPr>
          <p:nvPr>
            <p:ph type="title"/>
          </p:nvPr>
        </p:nvSpPr>
        <p:spPr/>
        <p:txBody>
          <a:bodyPr/>
          <a:lstStyle/>
          <a:p>
            <a:r>
              <a:rPr lang="en-US"/>
              <a:t>Taxes, Insurance, and Buying a Home – 300 </a:t>
            </a:r>
          </a:p>
        </p:txBody>
      </p:sp>
    </p:spTree>
    <p:extLst>
      <p:ext uri="{BB962C8B-B14F-4D97-AF65-F5344CB8AC3E}">
        <p14:creationId xmlns:p14="http://schemas.microsoft.com/office/powerpoint/2010/main" val="1785047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A large sum of money you pay towards a property upfront</a:t>
            </a:r>
          </a:p>
          <a:p>
            <a:pPr marL="0" indent="0">
              <a:buNone/>
            </a:pPr>
            <a:endParaRPr lang="en-US"/>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BFE8A081-07E5-84EF-04ED-08E51A5F0D7A}"/>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299403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lIns="731520" bIns="0"/>
          <a:lstStyle/>
          <a:p>
            <a:pPr marL="0" indent="0">
              <a:buNone/>
            </a:pPr>
            <a:r>
              <a:rPr lang="en-US">
                <a:solidFill>
                  <a:srgbClr val="2E1A47"/>
                </a:solidFill>
              </a:rPr>
              <a:t>B.  When interest is added to the principal amount so that the interest earns interest.</a:t>
            </a:r>
          </a:p>
        </p:txBody>
      </p:sp>
      <p:sp>
        <p:nvSpPr>
          <p:cNvPr id="4" name="Rounded Rectangle 3">
            <a:hlinkClick r:id="rId2" action="ppaction://hlinksldjump"/>
          </p:cNvPr>
          <p:cNvSpPr/>
          <p:nvPr/>
        </p:nvSpPr>
        <p:spPr>
          <a:xfrm>
            <a:off x="8686800" y="5854156"/>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F3E52CD1-238F-6484-1298-7BB4EEA2C9F5}"/>
              </a:ext>
            </a:extLst>
          </p:cNvPr>
          <p:cNvSpPr>
            <a:spLocks noGrp="1"/>
          </p:cNvSpPr>
          <p:nvPr>
            <p:ph type="title"/>
          </p:nvPr>
        </p:nvSpPr>
        <p:spPr/>
        <p:txBody>
          <a:bodyPr/>
          <a:lstStyle/>
          <a:p>
            <a:r>
              <a:rPr lang="en-US">
                <a:solidFill>
                  <a:srgbClr val="2E1A47"/>
                </a:solidFill>
              </a:rPr>
              <a:t>Answer</a:t>
            </a:r>
          </a:p>
        </p:txBody>
      </p:sp>
    </p:spTree>
    <p:extLst>
      <p:ext uri="{BB962C8B-B14F-4D97-AF65-F5344CB8AC3E}">
        <p14:creationId xmlns:p14="http://schemas.microsoft.com/office/powerpoint/2010/main" val="1294824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Which of the following is NOT a federal tax form?</a:t>
            </a:r>
          </a:p>
          <a:p>
            <a:pPr marL="0" indent="0">
              <a:buNone/>
            </a:pPr>
            <a:endParaRPr lang="en-US"/>
          </a:p>
          <a:p>
            <a:pPr marL="514350" indent="-514350">
              <a:buFont typeface="+mj-lt"/>
              <a:buAutoNum type="alphaUcPeriod"/>
            </a:pPr>
            <a:r>
              <a:rPr lang="en-US"/>
              <a:t>W-4</a:t>
            </a:r>
          </a:p>
          <a:p>
            <a:pPr marL="514350" indent="-514350">
              <a:buFont typeface="+mj-lt"/>
              <a:buAutoNum type="alphaUcPeriod"/>
            </a:pPr>
            <a:r>
              <a:rPr lang="en-US"/>
              <a:t>B-52</a:t>
            </a:r>
          </a:p>
          <a:p>
            <a:pPr marL="514350" indent="-514350">
              <a:buFont typeface="+mj-lt"/>
              <a:buAutoNum type="alphaUcPeriod"/>
            </a:pPr>
            <a:r>
              <a:rPr lang="en-US"/>
              <a:t>1040</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1E2E2890-D359-3D5F-74F6-7F14A3CC0C39}"/>
              </a:ext>
            </a:extLst>
          </p:cNvPr>
          <p:cNvSpPr>
            <a:spLocks noGrp="1"/>
          </p:cNvSpPr>
          <p:nvPr>
            <p:ph type="title"/>
          </p:nvPr>
        </p:nvSpPr>
        <p:spPr/>
        <p:txBody>
          <a:bodyPr/>
          <a:lstStyle/>
          <a:p>
            <a:r>
              <a:rPr lang="en-US"/>
              <a:t>Taxes, Insurance, and Buying a Home – 400 </a:t>
            </a:r>
          </a:p>
        </p:txBody>
      </p:sp>
    </p:spTree>
    <p:extLst>
      <p:ext uri="{BB962C8B-B14F-4D97-AF65-F5344CB8AC3E}">
        <p14:creationId xmlns:p14="http://schemas.microsoft.com/office/powerpoint/2010/main" val="20753500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B.  B-52</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DE9FB66E-B9EF-C571-52CF-77E0E1FBC20C}"/>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37600543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Which tax type does NOT require you to complete forms to determine the amount you owe or are owed at the end of the year?</a:t>
            </a:r>
          </a:p>
          <a:p>
            <a:pPr marL="0" indent="0">
              <a:buNone/>
            </a:pPr>
            <a:endParaRPr lang="en-US"/>
          </a:p>
          <a:p>
            <a:pPr marL="514350" indent="-514350">
              <a:buFont typeface="+mj-lt"/>
              <a:buAutoNum type="alphaUcPeriod"/>
            </a:pPr>
            <a:r>
              <a:rPr lang="en-US"/>
              <a:t>Sales </a:t>
            </a:r>
          </a:p>
          <a:p>
            <a:pPr marL="514350" indent="-514350">
              <a:buFont typeface="+mj-lt"/>
              <a:buAutoNum type="alphaUcPeriod"/>
            </a:pPr>
            <a:r>
              <a:rPr lang="en-US"/>
              <a:t>Federal Income </a:t>
            </a:r>
          </a:p>
          <a:p>
            <a:pPr marL="514350" indent="-514350">
              <a:buFont typeface="+mj-lt"/>
              <a:buAutoNum type="alphaUcPeriod"/>
            </a:pPr>
            <a:r>
              <a:rPr lang="en-US"/>
              <a:t>State Income </a:t>
            </a:r>
            <a:endParaRPr lang="en-US" sz="2400"/>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26FDD0C9-2823-0D6F-0D5F-C5B8C2FDB706}"/>
              </a:ext>
            </a:extLst>
          </p:cNvPr>
          <p:cNvSpPr>
            <a:spLocks noGrp="1"/>
          </p:cNvSpPr>
          <p:nvPr>
            <p:ph type="title"/>
          </p:nvPr>
        </p:nvSpPr>
        <p:spPr/>
        <p:txBody>
          <a:bodyPr/>
          <a:lstStyle/>
          <a:p>
            <a:r>
              <a:rPr lang="en-US"/>
              <a:t>Taxes, Insurance, and Buying a Home – 500 </a:t>
            </a:r>
          </a:p>
        </p:txBody>
      </p:sp>
    </p:spTree>
    <p:extLst>
      <p:ext uri="{BB962C8B-B14F-4D97-AF65-F5344CB8AC3E}">
        <p14:creationId xmlns:p14="http://schemas.microsoft.com/office/powerpoint/2010/main" val="20977214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a:t>A.  Sales</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83A70844-3475-B649-078F-5E20A8786284}"/>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95532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a:solidFill>
                  <a:srgbClr val="2E1A47"/>
                </a:solidFill>
              </a:rPr>
              <a:t>Examples of savings vehicles include…</a:t>
            </a:r>
          </a:p>
          <a:p>
            <a:pPr marL="0" indent="0">
              <a:buNone/>
            </a:pPr>
            <a:endParaRPr lang="en-US" sz="2800">
              <a:solidFill>
                <a:srgbClr val="2E1A47"/>
              </a:solidFill>
            </a:endParaRPr>
          </a:p>
          <a:p>
            <a:pPr marL="514350" indent="-514350">
              <a:buFont typeface="+mj-lt"/>
              <a:buAutoNum type="alphaUcPeriod"/>
            </a:pPr>
            <a:r>
              <a:rPr lang="en-US" sz="2800">
                <a:solidFill>
                  <a:srgbClr val="2E1A47"/>
                </a:solidFill>
              </a:rPr>
              <a:t>Simple savings accounts and CDs </a:t>
            </a:r>
          </a:p>
          <a:p>
            <a:pPr marL="514350" indent="-514350">
              <a:buFont typeface="+mj-lt"/>
              <a:buAutoNum type="alphaUcPeriod"/>
            </a:pPr>
            <a:r>
              <a:rPr lang="en-US" sz="2800">
                <a:solidFill>
                  <a:srgbClr val="2E1A47"/>
                </a:solidFill>
              </a:rPr>
              <a:t>Credit reports and stocks</a:t>
            </a:r>
          </a:p>
          <a:p>
            <a:pPr marL="514350" indent="-514350">
              <a:buFont typeface="+mj-lt"/>
              <a:buAutoNum type="alphaUcPeriod"/>
            </a:pPr>
            <a:r>
              <a:rPr lang="en-US" sz="2800">
                <a:solidFill>
                  <a:srgbClr val="2E1A47"/>
                </a:solidFill>
              </a:rPr>
              <a:t>Simple savings accounts and car loans </a:t>
            </a:r>
          </a:p>
        </p:txBody>
      </p:sp>
      <p:sp>
        <p:nvSpPr>
          <p:cNvPr id="5" name="Rounded Rectangle 4">
            <a:hlinkClick r:id="rId2" action="ppaction://hlinksldjump"/>
          </p:cNvPr>
          <p:cNvSpPr/>
          <p:nvPr/>
        </p:nvSpPr>
        <p:spPr>
          <a:xfrm>
            <a:off x="8686800" y="5867399"/>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B802E2DD-F93A-52A2-41B8-80DE592B66D7}"/>
              </a:ext>
            </a:extLst>
          </p:cNvPr>
          <p:cNvSpPr>
            <a:spLocks noGrp="1"/>
          </p:cNvSpPr>
          <p:nvPr>
            <p:ph type="title"/>
          </p:nvPr>
        </p:nvSpPr>
        <p:spPr/>
        <p:txBody>
          <a:bodyPr/>
          <a:lstStyle/>
          <a:p>
            <a:r>
              <a:rPr lang="en-US">
                <a:solidFill>
                  <a:srgbClr val="2E1A47"/>
                </a:solidFill>
              </a:rPr>
              <a:t>Saving and Investing – 200</a:t>
            </a:r>
          </a:p>
        </p:txBody>
      </p:sp>
    </p:spTree>
    <p:extLst>
      <p:ext uri="{BB962C8B-B14F-4D97-AF65-F5344CB8AC3E}">
        <p14:creationId xmlns:p14="http://schemas.microsoft.com/office/powerpoint/2010/main" val="340151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lIns="731520"/>
          <a:lstStyle/>
          <a:p>
            <a:pPr marL="0" indent="0">
              <a:buNone/>
            </a:pPr>
            <a:r>
              <a:rPr lang="en-US">
                <a:solidFill>
                  <a:srgbClr val="2E1A47"/>
                </a:solidFill>
              </a:rPr>
              <a:t>A.  Simple savings accounts and CDs </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CE9850CC-585D-08F6-F8EC-6C54AA17323F}"/>
              </a:ext>
            </a:extLst>
          </p:cNvPr>
          <p:cNvSpPr>
            <a:spLocks noGrp="1"/>
          </p:cNvSpPr>
          <p:nvPr>
            <p:ph type="title"/>
          </p:nvPr>
        </p:nvSpPr>
        <p:spPr/>
        <p:txBody>
          <a:bodyPr/>
          <a:lstStyle/>
          <a:p>
            <a:r>
              <a:rPr lang="en-US">
                <a:solidFill>
                  <a:srgbClr val="2E1A47"/>
                </a:solidFill>
              </a:rPr>
              <a:t>Answer</a:t>
            </a:r>
          </a:p>
        </p:txBody>
      </p:sp>
    </p:spTree>
    <p:extLst>
      <p:ext uri="{BB962C8B-B14F-4D97-AF65-F5344CB8AC3E}">
        <p14:creationId xmlns:p14="http://schemas.microsoft.com/office/powerpoint/2010/main" val="99559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What do IRAs, Roth IRAs, 401(k)s and 403(b)s all have in common?</a:t>
            </a:r>
          </a:p>
          <a:p>
            <a:pPr marL="0" indent="0">
              <a:buNone/>
            </a:pPr>
            <a:endParaRPr lang="en-US"/>
          </a:p>
          <a:p>
            <a:pPr marL="514350" indent="-514350">
              <a:buFont typeface="+mj-lt"/>
              <a:buAutoNum type="alphaUcPeriod"/>
            </a:pPr>
            <a:r>
              <a:rPr lang="en-US"/>
              <a:t>All are combination codes on bank vaults</a:t>
            </a:r>
          </a:p>
          <a:p>
            <a:pPr marL="514350" indent="-514350">
              <a:buFont typeface="+mj-lt"/>
              <a:buAutoNum type="alphaUcPeriod"/>
            </a:pPr>
            <a:r>
              <a:rPr lang="en-US"/>
              <a:t>All are long-term savings plans for retirement</a:t>
            </a:r>
          </a:p>
          <a:p>
            <a:pPr marL="514350" indent="-514350">
              <a:buFont typeface="+mj-lt"/>
              <a:buAutoNum type="alphaUcPeriod"/>
            </a:pPr>
            <a:r>
              <a:rPr lang="en-US"/>
              <a:t>All are checking accounts you sign up for at a local bank </a:t>
            </a:r>
          </a:p>
        </p:txBody>
      </p:sp>
      <p:sp>
        <p:nvSpPr>
          <p:cNvPr id="5" name="Rounded Rectangle 4">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E111A53B-EB4F-4AE5-7502-43157654473E}"/>
              </a:ext>
            </a:extLst>
          </p:cNvPr>
          <p:cNvSpPr>
            <a:spLocks noGrp="1"/>
          </p:cNvSpPr>
          <p:nvPr>
            <p:ph type="title"/>
          </p:nvPr>
        </p:nvSpPr>
        <p:spPr/>
        <p:txBody>
          <a:bodyPr/>
          <a:lstStyle/>
          <a:p>
            <a:r>
              <a:rPr lang="en-US"/>
              <a:t>Saving and Investing – 300</a:t>
            </a:r>
          </a:p>
        </p:txBody>
      </p:sp>
    </p:spTree>
    <p:extLst>
      <p:ext uri="{BB962C8B-B14F-4D97-AF65-F5344CB8AC3E}">
        <p14:creationId xmlns:p14="http://schemas.microsoft.com/office/powerpoint/2010/main" val="211002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lIns="731520"/>
          <a:lstStyle/>
          <a:p>
            <a:pPr marL="0" indent="0">
              <a:buNone/>
            </a:pPr>
            <a:r>
              <a:rPr lang="en-US"/>
              <a:t>B.  All are long-term savings plans for retirement </a:t>
            </a:r>
          </a:p>
        </p:txBody>
      </p:sp>
      <p:sp>
        <p:nvSpPr>
          <p:cNvPr id="4" name="Rounded Rectangle 3">
            <a:hlinkClick r:id="rId2" action="ppaction://hlinksldjump"/>
          </p:cNvPr>
          <p:cNvSpPr/>
          <p:nvPr/>
        </p:nvSpPr>
        <p:spPr>
          <a:xfrm>
            <a:off x="8686800" y="5867400"/>
            <a:ext cx="1524000" cy="457200"/>
          </a:xfrm>
          <a:prstGeom prst="roundRect">
            <a:avLst>
              <a:gd name="adj" fmla="val 50000"/>
            </a:avLst>
          </a:prstGeom>
          <a:noFill/>
          <a:ln>
            <a:solidFill>
              <a:srgbClr val="AFABC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DB1AD7F7-EF0F-CDB3-B1ED-1A807A350894}"/>
              </a:ext>
            </a:extLst>
          </p:cNvPr>
          <p:cNvSpPr>
            <a:spLocks noGrp="1"/>
          </p:cNvSpPr>
          <p:nvPr>
            <p:ph type="title"/>
          </p:nvPr>
        </p:nvSpPr>
        <p:spPr/>
        <p:txBody>
          <a:bodyPr/>
          <a:lstStyle/>
          <a:p>
            <a:r>
              <a:rPr lang="en-US"/>
              <a:t>Answer</a:t>
            </a:r>
          </a:p>
        </p:txBody>
      </p:sp>
    </p:spTree>
    <p:extLst>
      <p:ext uri="{BB962C8B-B14F-4D97-AF65-F5344CB8AC3E}">
        <p14:creationId xmlns:p14="http://schemas.microsoft.com/office/powerpoint/2010/main" val="2177670536"/>
      </p:ext>
    </p:extLst>
  </p:cSld>
  <p:clrMapOvr>
    <a:masterClrMapping/>
  </p:clrMapOvr>
</p:sld>
</file>

<file path=ppt/theme/theme1.xml><?xml version="1.0" encoding="utf-8"?>
<a:theme xmlns:a="http://schemas.openxmlformats.org/drawingml/2006/main" name="1_Office Theme">
  <a:themeElements>
    <a:clrScheme name="Custom 3">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2E1946"/>
      </a:hlink>
      <a:folHlink>
        <a:srgbClr val="AEABC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Custom 11">
      <a:dk1>
        <a:sysClr val="windowText" lastClr="000000"/>
      </a:dk1>
      <a:lt1>
        <a:sysClr val="window" lastClr="FFFFFF"/>
      </a:lt1>
      <a:dk2>
        <a:srgbClr val="000000"/>
      </a:dk2>
      <a:lt2>
        <a:srgbClr val="F8F8F8"/>
      </a:lt2>
      <a:accent1>
        <a:srgbClr val="D2D3D1"/>
      </a:accent1>
      <a:accent2>
        <a:srgbClr val="61605A"/>
      </a:accent2>
      <a:accent3>
        <a:srgbClr val="82D0D5"/>
      </a:accent3>
      <a:accent4>
        <a:srgbClr val="D9531E"/>
      </a:accent4>
      <a:accent5>
        <a:srgbClr val="5F5F5F"/>
      </a:accent5>
      <a:accent6>
        <a:srgbClr val="4D4D4D"/>
      </a:accent6>
      <a:hlink>
        <a:srgbClr val="800040"/>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eme1">
  <a:themeElements>
    <a:clrScheme name="Test">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2E1946"/>
      </a:hlink>
      <a:folHlink>
        <a:srgbClr val="2E194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0ED008A9-0843-8040-A00E-67E046088704}" vid="{55481173-827E-C14F-ACDE-CAD871648771}"/>
    </a:ext>
  </a:extLst>
</a:theme>
</file>

<file path=ppt/theme/theme4.xml><?xml version="1.0" encoding="utf-8"?>
<a:theme xmlns:a="http://schemas.openxmlformats.org/drawingml/2006/main" name="2_Office Theme">
  <a:themeElements>
    <a:clrScheme name="Custom 11">
      <a:dk1>
        <a:sysClr val="windowText" lastClr="000000"/>
      </a:dk1>
      <a:lt1>
        <a:sysClr val="window" lastClr="FFFFFF"/>
      </a:lt1>
      <a:dk2>
        <a:srgbClr val="000000"/>
      </a:dk2>
      <a:lt2>
        <a:srgbClr val="F8F8F8"/>
      </a:lt2>
      <a:accent1>
        <a:srgbClr val="D2D3D1"/>
      </a:accent1>
      <a:accent2>
        <a:srgbClr val="61605A"/>
      </a:accent2>
      <a:accent3>
        <a:srgbClr val="82D0D5"/>
      </a:accent3>
      <a:accent4>
        <a:srgbClr val="D9531E"/>
      </a:accent4>
      <a:accent5>
        <a:srgbClr val="5F5F5F"/>
      </a:accent5>
      <a:accent6>
        <a:srgbClr val="4D4D4D"/>
      </a:accent6>
      <a:hlink>
        <a:srgbClr val="800040"/>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Theme1">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2E1946"/>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0ED008A9-0843-8040-A00E-67E046088704}" vid="{55481173-827E-C14F-ACDE-CAD871648771}"/>
    </a:ext>
  </a:extLst>
</a:theme>
</file>

<file path=ppt/theme/theme6.xml><?xml version="1.0" encoding="utf-8"?>
<a:theme xmlns:a="http://schemas.openxmlformats.org/drawingml/2006/main" name="3_Office Theme">
  <a:themeElements>
    <a:clrScheme name="Custom 11">
      <a:dk1>
        <a:sysClr val="windowText" lastClr="000000"/>
      </a:dk1>
      <a:lt1>
        <a:sysClr val="window" lastClr="FFFFFF"/>
      </a:lt1>
      <a:dk2>
        <a:srgbClr val="000000"/>
      </a:dk2>
      <a:lt2>
        <a:srgbClr val="F8F8F8"/>
      </a:lt2>
      <a:accent1>
        <a:srgbClr val="D2D3D1"/>
      </a:accent1>
      <a:accent2>
        <a:srgbClr val="61605A"/>
      </a:accent2>
      <a:accent3>
        <a:srgbClr val="82D0D5"/>
      </a:accent3>
      <a:accent4>
        <a:srgbClr val="D9531E"/>
      </a:accent4>
      <a:accent5>
        <a:srgbClr val="5F5F5F"/>
      </a:accent5>
      <a:accent6>
        <a:srgbClr val="4D4D4D"/>
      </a:accent6>
      <a:hlink>
        <a:srgbClr val="800040"/>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018c214-86a6-4050-8877-e9db612ccb77" xsi:nil="true"/>
    <lcf76f155ced4ddcb4097134ff3c332f xmlns="de2aa985-91c6-40fd-816c-cfad93621ce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8E8CDA5734AF4697F6812FD6CB50B1" ma:contentTypeVersion="9" ma:contentTypeDescription="Create a new document." ma:contentTypeScope="" ma:versionID="0dbbe595fe462c27f6979caa9217cc59">
  <xsd:schema xmlns:xsd="http://www.w3.org/2001/XMLSchema" xmlns:xs="http://www.w3.org/2001/XMLSchema" xmlns:p="http://schemas.microsoft.com/office/2006/metadata/properties" xmlns:ns2="de2aa985-91c6-40fd-816c-cfad93621ce1" xmlns:ns3="6018c214-86a6-4050-8877-e9db612ccb77" targetNamespace="http://schemas.microsoft.com/office/2006/metadata/properties" ma:root="true" ma:fieldsID="c855f21450acd97c55702490fde31830" ns2:_="" ns3:_="">
    <xsd:import namespace="de2aa985-91c6-40fd-816c-cfad93621ce1"/>
    <xsd:import namespace="6018c214-86a6-4050-8877-e9db612ccb7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2aa985-91c6-40fd-816c-cfad93621c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61b4c75-b81e-43f4-b0d1-33d9836e2fb1"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18c214-86a6-4050-8877-e9db612ccb7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7da1c2-91e8-486d-aa6c-6fa99610b13d}" ma:internalName="TaxCatchAll" ma:showField="CatchAllData" ma:web="6018c214-86a6-4050-8877-e9db612ccb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8DA546-4310-48D4-9AC7-0C5CF2D4CC7D}">
  <ds:schemaRefs>
    <ds:schemaRef ds:uri="http://schemas.microsoft.com/sharepoint/v3/contenttype/forms"/>
  </ds:schemaRefs>
</ds:datastoreItem>
</file>

<file path=customXml/itemProps2.xml><?xml version="1.0" encoding="utf-8"?>
<ds:datastoreItem xmlns:ds="http://schemas.openxmlformats.org/officeDocument/2006/customXml" ds:itemID="{8B47267C-39F3-42F5-A245-0CCC02CF5829}">
  <ds:schemaRefs>
    <ds:schemaRef ds:uri="http://schemas.microsoft.com/office/infopath/2007/PartnerControls"/>
    <ds:schemaRef ds:uri="http://schemas.microsoft.com/office/2006/documentManagement/types"/>
    <ds:schemaRef ds:uri="de2aa985-91c6-40fd-816c-cfad93621ce1"/>
    <ds:schemaRef ds:uri="http://schemas.microsoft.com/office/2006/metadata/properties"/>
    <ds:schemaRef ds:uri="http://purl.org/dc/elements/1.1/"/>
    <ds:schemaRef ds:uri="http://purl.org/dc/dcmitype/"/>
    <ds:schemaRef ds:uri="http://schemas.openxmlformats.org/package/2006/metadata/core-properties"/>
    <ds:schemaRef ds:uri="6018c214-86a6-4050-8877-e9db612ccb77"/>
    <ds:schemaRef ds:uri="http://www.w3.org/XML/1998/namespace"/>
    <ds:schemaRef ds:uri="http://purl.org/dc/terms/"/>
  </ds:schemaRefs>
</ds:datastoreItem>
</file>

<file path=customXml/itemProps3.xml><?xml version="1.0" encoding="utf-8"?>
<ds:datastoreItem xmlns:ds="http://schemas.openxmlformats.org/officeDocument/2006/customXml" ds:itemID="{D90B5BC1-FF54-4DAC-8740-D12C00ACD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2aa985-91c6-40fd-816c-cfad93621ce1"/>
    <ds:schemaRef ds:uri="6018c214-86a6-4050-8877-e9db612ccb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1507</Words>
  <Application>Microsoft Office PowerPoint</Application>
  <PresentationFormat>Widescreen</PresentationFormat>
  <Paragraphs>283</Paragraphs>
  <Slides>53</Slides>
  <Notes>3</Notes>
  <HiddenSlides>0</HiddenSlides>
  <MMClips>0</MMClips>
  <ScaleCrop>false</ScaleCrop>
  <HeadingPairs>
    <vt:vector size="4" baseType="variant">
      <vt:variant>
        <vt:lpstr>Theme</vt:lpstr>
      </vt:variant>
      <vt:variant>
        <vt:i4>6</vt:i4>
      </vt:variant>
      <vt:variant>
        <vt:lpstr>Slide Titles</vt:lpstr>
      </vt:variant>
      <vt:variant>
        <vt:i4>53</vt:i4>
      </vt:variant>
    </vt:vector>
  </HeadingPairs>
  <TitlesOfParts>
    <vt:vector size="59" baseType="lpstr">
      <vt:lpstr>1_Office Theme</vt:lpstr>
      <vt:lpstr>Office Theme</vt:lpstr>
      <vt:lpstr>Theme1</vt:lpstr>
      <vt:lpstr>2_Office Theme</vt:lpstr>
      <vt:lpstr>1_Theme1</vt:lpstr>
      <vt:lpstr>3_Office Theme</vt:lpstr>
      <vt:lpstr>Truist Financial Foundation  Trivia Game  </vt:lpstr>
      <vt:lpstr>Directions for Trivia Game</vt:lpstr>
      <vt:lpstr>PowerPoint Presentation</vt:lpstr>
      <vt:lpstr>Saving and Investing – 100</vt:lpstr>
      <vt:lpstr>Answer</vt:lpstr>
      <vt:lpstr>Saving and Investing – 200</vt:lpstr>
      <vt:lpstr>Answer</vt:lpstr>
      <vt:lpstr>Saving and Investing – 300</vt:lpstr>
      <vt:lpstr>Answer</vt:lpstr>
      <vt:lpstr>Saving and Investing – 400</vt:lpstr>
      <vt:lpstr>Answer</vt:lpstr>
      <vt:lpstr>PowerPoint Presentation</vt:lpstr>
      <vt:lpstr>Answer</vt:lpstr>
      <vt:lpstr>Banking and Consumer Fraud – 100</vt:lpstr>
      <vt:lpstr>Answer</vt:lpstr>
      <vt:lpstr>Banking and Consumer Fraud – 200</vt:lpstr>
      <vt:lpstr>Answer</vt:lpstr>
      <vt:lpstr>Banking and Consumer Fraud – 300</vt:lpstr>
      <vt:lpstr>Answer</vt:lpstr>
      <vt:lpstr>Banking and Consumer Fraud – 400</vt:lpstr>
      <vt:lpstr>Answer</vt:lpstr>
      <vt:lpstr>Banking and Consumer Fraud – 500</vt:lpstr>
      <vt:lpstr>Answer</vt:lpstr>
      <vt:lpstr>Credit Cards and Credit Score – 100</vt:lpstr>
      <vt:lpstr>Answer</vt:lpstr>
      <vt:lpstr>Credit Cards and Credit Score – 200</vt:lpstr>
      <vt:lpstr>Answer</vt:lpstr>
      <vt:lpstr>Credit Cards and Credit Score – 300</vt:lpstr>
      <vt:lpstr>Answer</vt:lpstr>
      <vt:lpstr>Credit Cards and Credit Score – 400</vt:lpstr>
      <vt:lpstr>Answer</vt:lpstr>
      <vt:lpstr>Credit Cards and Credit Score – 500</vt:lpstr>
      <vt:lpstr>Answer</vt:lpstr>
      <vt:lpstr>Financing Higher Education – 100</vt:lpstr>
      <vt:lpstr>Answer</vt:lpstr>
      <vt:lpstr>Financing Higher Education – 200</vt:lpstr>
      <vt:lpstr>Answer</vt:lpstr>
      <vt:lpstr>Financing Higher Education – 300</vt:lpstr>
      <vt:lpstr>Answer</vt:lpstr>
      <vt:lpstr>Financing Higher Education – 400</vt:lpstr>
      <vt:lpstr>Answer</vt:lpstr>
      <vt:lpstr>Financing Higher Education – 500</vt:lpstr>
      <vt:lpstr>Answer</vt:lpstr>
      <vt:lpstr>Taxes, Insurance, and Buying a Home – 100 </vt:lpstr>
      <vt:lpstr>Answer</vt:lpstr>
      <vt:lpstr>Taxes, Insurance, and Buying a Home – 200 </vt:lpstr>
      <vt:lpstr>Answer</vt:lpstr>
      <vt:lpstr>Taxes, Insurance, and Buying a Home – 300 </vt:lpstr>
      <vt:lpstr>Answer</vt:lpstr>
      <vt:lpstr>Taxes, Insurance, and Buying a Home – 400 </vt:lpstr>
      <vt:lpstr>Answer</vt:lpstr>
      <vt:lpstr>Taxes, Insurance, and Buying a Home – 500 </vt:lpstr>
      <vt:lpstr>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Truist Financial Foundation  ** Game  </dc:title>
  <dc:creator>mgroller</dc:creator>
  <cp:lastModifiedBy>Kelly Carlin</cp:lastModifiedBy>
  <cp:revision>21</cp:revision>
  <cp:lastPrinted>2011-12-28T20:27:54Z</cp:lastPrinted>
  <dcterms:created xsi:type="dcterms:W3CDTF">2012-03-19T19:55:28Z</dcterms:created>
  <dcterms:modified xsi:type="dcterms:W3CDTF">2022-09-22T20:46:14Z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aredWithUsers">
    <vt:lpwstr>17;#Ali Newman</vt:lpwstr>
  </property>
  <property fmtid="{D5CDD505-2E9C-101B-9397-08002B2CF9AE}" pid="3" name="ContentTypeId">
    <vt:lpwstr>0x010100BE8E8CDA5734AF4697F6812FD6CB50B1</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