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4"/>
  </p:sldMasterIdLst>
  <p:notesMasterIdLst>
    <p:notesMasterId r:id="rId50"/>
  </p:notesMasterIdLst>
  <p:sldIdLst>
    <p:sldId id="256" r:id="rId5"/>
    <p:sldId id="257" r:id="rId6"/>
    <p:sldId id="258" r:id="rId7"/>
    <p:sldId id="259" r:id="rId8"/>
    <p:sldId id="301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</p:sldIdLst>
  <p:sldSz cx="12192000" cy="6858000"/>
  <p:notesSz cx="6858000" cy="9144000"/>
  <p:embeddedFontLst>
    <p:embeddedFont>
      <p:font typeface="Avenir" panose="02000503020000020003" pitchFamily="2" charset="0"/>
      <p:regular r:id="rId51"/>
      <p:italic r:id="rId52"/>
    </p:embeddedFont>
    <p:embeddedFont>
      <p:font typeface="Avenir Book" panose="02000503020000020003" pitchFamily="2" charset="0"/>
      <p:regular r:id="rId53"/>
      <p:italic r:id="rId54"/>
    </p:embeddedFont>
    <p:embeddedFont>
      <p:font typeface="Gill Sans" panose="020B0502020104020203" pitchFamily="34" charset="-79"/>
      <p:regular r:id="rId55"/>
      <p:bold r:id="rId5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9" roundtripDataSignature="AMtx7mhsacuIzKZM4cvK+tiQlEc8B2HA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DE03A4-8A17-D343-AAF6-B334F5FBF3FC}" v="29" dt="2024-09-27T23:11:44.461"/>
  </p1510:revLst>
</p1510:revInfo>
</file>

<file path=ppt/tableStyles.xml><?xml version="1.0" encoding="utf-8"?>
<a:tblStyleLst xmlns:a="http://schemas.openxmlformats.org/drawingml/2006/main" def="{0200D07B-828E-4899-B8B1-DC9D60C90B77}">
  <a:tblStyle styleId="{0200D07B-828E-4899-B8B1-DC9D60C90B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2" autoAdjust="0"/>
    <p:restoredTop sz="94678"/>
  </p:normalViewPr>
  <p:slideViewPr>
    <p:cSldViewPr snapToGrid="0">
      <p:cViewPr varScale="1">
        <p:scale>
          <a:sx n="90" d="100"/>
          <a:sy n="90" d="100"/>
        </p:scale>
        <p:origin x="208" y="11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font" Target="fonts/font5.fntdata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font" Target="fonts/font3.fntdata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font" Target="fonts/font6.fntdata"/><Relationship Id="rId64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font" Target="fonts/font1.fntdata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customschemas.google.com/relationships/presentationmetadata" Target="metadata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font" Target="fonts/font4.fntdata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font" Target="fonts/font2.fntdata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4afc9af5e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g14afc9af5e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" name="Google Shape;61;g14afc9af5e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5" name="Google Shape;215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9" name="Google Shape;229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3" name="Google Shape;263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2" name="Google Shape;282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555d612eb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5" name="Google Shape;295;g1555d612eb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g1555d612ebe_0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1555d612eb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g1555d612eb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6" name="Google Shape;316;g1555d612ebe_0_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1555d612ebe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9" name="Google Shape;329;g1555d612ebe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30" name="Google Shape;330;g1555d612ebe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555d612eb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8" name="Google Shape;348;g1555d612ebe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9" name="Google Shape;349;g1555d612ebe_0_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7" name="Google Shape;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555d612ebe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g1555d612ebe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3" name="Google Shape;363;g1555d612ebe_0_6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558a3ee39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1558a3ee39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83" name="Google Shape;383;g1558a3ee397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1558a3ee39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6" name="Google Shape;396;g1558a3ee39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g1558a3ee397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1558a3ee39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g1558a3ee39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7" name="Google Shape;417;g1558a3ee397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1558a3ee397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0" name="Google Shape;430;g1558a3ee397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1" name="Google Shape;431;g1558a3ee397_0_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1558a3ee397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9" name="Google Shape;449;g1558a3ee397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50" name="Google Shape;450;g1558a3ee397_0_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1558a3ee397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4" name="Google Shape;464;g1558a3ee397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5" name="Google Shape;465;g1558a3ee397_0_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1558a3ee397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3" name="Google Shape;483;g1558a3ee397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4" name="Google Shape;484;g1558a3ee397_0_1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1558a3ee397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7" name="Google Shape;497;g1558a3ee397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8" name="Google Shape;498;g1558a3ee397_0_1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558a3ee397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6" name="Google Shape;516;g1558a3ee397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7" name="Google Shape;517;g1558a3ee397_0_9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4afc9af5e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g14afc9af5e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g14afc9af5e4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1558a3ee397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1" name="Google Shape;531;g1558a3ee397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2" name="Google Shape;532;g1558a3ee397_0_14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1558a3ee397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0" name="Google Shape;550;g1558a3ee397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g1558a3ee397_0_16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1558a3ee397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4" name="Google Shape;564;g1558a3ee397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65" name="Google Shape;565;g1558a3ee397_0_1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1558a3ee397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4" name="Google Shape;584;g1558a3ee397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85" name="Google Shape;585;g1558a3ee397_0_20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1558a3ee397_0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8" name="Google Shape;598;g1558a3ee397_0_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9" name="Google Shape;599;g1558a3ee397_0_2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1558a3ee397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8" name="Google Shape;618;g1558a3ee397_0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619" name="Google Shape;619;g1558a3ee397_0_2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1558a3ee397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2" name="Google Shape;632;g1558a3ee397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3" name="Google Shape;633;g1558a3ee397_0_28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558a3ee397_0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2" name="Google Shape;652;g1558a3ee397_0_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53" name="Google Shape;653;g1558a3ee397_0_30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1558a3ee397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6" name="Google Shape;666;g1558a3ee397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7" name="Google Shape;667;g1558a3ee397_0_25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1558a3ee397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5" name="Google Shape;685;g1558a3ee397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6" name="Google Shape;686;g1558a3ee397_0_26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4afc9af5e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14afc9af5e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g14afc9af5e4_0_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1558a3ee397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0" name="Google Shape;700;g1558a3ee397_0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1" name="Google Shape;701;g1558a3ee397_0_3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1558a3ee397_0_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9" name="Google Shape;719;g1558a3ee397_0_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20" name="Google Shape;720;g1558a3ee397_0_3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1558a3ee397_0_3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3" name="Google Shape;733;g1558a3ee397_0_3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4" name="Google Shape;734;g1558a3ee397_0_3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g1558a3ee397_0_4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3" name="Google Shape;753;g1558a3ee397_0_4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4" name="Google Shape;754;g1558a3ee397_0_40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g1558a3ee397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7" name="Google Shape;767;g1558a3ee397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68" name="Google Shape;768;g1558a3ee397_0_3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g1558a3ee397_0_3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6" name="Google Shape;786;g1558a3ee397_0_3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7" name="Google Shape;787;g1558a3ee397_0_3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77477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0" name="Google Shape;160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8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991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017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78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6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F6FF-231E-4D11-8768-BA51D0DC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5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5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BA919-C59A-4CE4-82F9-7E5BF1BC5E41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C62F30-4E0B-8D34-FFDA-B4EB56A58C2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430012" y="6626860"/>
            <a:ext cx="1363663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Confidential</a:t>
            </a:r>
          </a:p>
        </p:txBody>
      </p:sp>
    </p:spTree>
    <p:extLst>
      <p:ext uri="{BB962C8B-B14F-4D97-AF65-F5344CB8AC3E}">
        <p14:creationId xmlns:p14="http://schemas.microsoft.com/office/powerpoint/2010/main" val="121304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40.xml"/><Relationship Id="rId18" Type="http://schemas.openxmlformats.org/officeDocument/2006/relationships/slide" Target="slide14.xml"/><Relationship Id="rId3" Type="http://schemas.openxmlformats.org/officeDocument/2006/relationships/slide" Target="slide16.xml"/><Relationship Id="rId21" Type="http://schemas.openxmlformats.org/officeDocument/2006/relationships/slide" Target="slide44.xml"/><Relationship Id="rId7" Type="http://schemas.openxmlformats.org/officeDocument/2006/relationships/slide" Target="slide18.xml"/><Relationship Id="rId12" Type="http://schemas.openxmlformats.org/officeDocument/2006/relationships/slide" Target="slide30.xml"/><Relationship Id="rId17" Type="http://schemas.openxmlformats.org/officeDocument/2006/relationships/slide" Target="slide42.xml"/><Relationship Id="rId2" Type="http://schemas.openxmlformats.org/officeDocument/2006/relationships/notesSlide" Target="../notesSlides/notesSlide5.xml"/><Relationship Id="rId16" Type="http://schemas.openxmlformats.org/officeDocument/2006/relationships/slide" Target="slide32.xml"/><Relationship Id="rId20" Type="http://schemas.openxmlformats.org/officeDocument/2006/relationships/slide" Target="slide3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20.xml"/><Relationship Id="rId5" Type="http://schemas.openxmlformats.org/officeDocument/2006/relationships/slide" Target="slide36.xml"/><Relationship Id="rId15" Type="http://schemas.openxmlformats.org/officeDocument/2006/relationships/slide" Target="slide22.xml"/><Relationship Id="rId10" Type="http://schemas.openxmlformats.org/officeDocument/2006/relationships/slide" Target="slide10.xml"/><Relationship Id="rId19" Type="http://schemas.openxmlformats.org/officeDocument/2006/relationships/slide" Target="slide24.xml"/><Relationship Id="rId4" Type="http://schemas.openxmlformats.org/officeDocument/2006/relationships/slide" Target="slide26.xml"/><Relationship Id="rId9" Type="http://schemas.openxmlformats.org/officeDocument/2006/relationships/slide" Target="slide38.xml"/><Relationship Id="rId1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4afc9af5e4_0_0"/>
          <p:cNvSpPr txBox="1"/>
          <p:nvPr/>
        </p:nvSpPr>
        <p:spPr>
          <a:xfrm>
            <a:off x="2796450" y="2980987"/>
            <a:ext cx="6599100" cy="2831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lang="en-US" sz="43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Glacier Family of Banks Trivia Game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endParaRPr lang="en-US" sz="4300" b="1" u="sng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endParaRPr sz="4300" b="1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"/>
          <p:cNvSpPr txBox="1"/>
          <p:nvPr/>
        </p:nvSpPr>
        <p:spPr>
          <a:xfrm>
            <a:off x="469924" y="632025"/>
            <a:ext cx="5893805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300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0" name="Google Shape;200;p9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9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3" name="Google Shape;203;p9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4" name="Google Shape;204;p9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5" name="Google Shape;205;p9"/>
          <p:cNvSpPr txBox="1"/>
          <p:nvPr/>
        </p:nvSpPr>
        <p:spPr>
          <a:xfrm>
            <a:off x="2457925" y="3371957"/>
            <a:ext cx="73488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 rtl="0" fontAlgn="base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A share of ownership in a local government</a:t>
            </a:r>
            <a:endParaRPr lang="en-US" sz="1400" b="0" i="0" u="none" strike="noStrike" dirty="0">
              <a:solidFill>
                <a:schemeClr val="bg1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206" name="Google Shape;206;p9"/>
          <p:cNvSpPr txBox="1"/>
          <p:nvPr/>
        </p:nvSpPr>
        <p:spPr>
          <a:xfrm>
            <a:off x="2457925" y="2463880"/>
            <a:ext cx="7348800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loan an investor makes to a company of government that pays interest over time</a:t>
            </a:r>
          </a:p>
        </p:txBody>
      </p:sp>
      <p:sp>
        <p:nvSpPr>
          <p:cNvPr id="208" name="Google Shape;208;p9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9" name="Google Shape;209;p9"/>
          <p:cNvSpPr txBox="1"/>
          <p:nvPr/>
        </p:nvSpPr>
        <p:spPr>
          <a:xfrm>
            <a:off x="2658528" y="1803043"/>
            <a:ext cx="698768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mutual fund?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210" name="Google Shape;210;p9"/>
          <p:cNvSpPr txBox="1"/>
          <p:nvPr/>
        </p:nvSpPr>
        <p:spPr>
          <a:xfrm>
            <a:off x="2442898" y="4206936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collection of investments sold as a package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11" name="Google Shape;211;p9" descr="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34448" y="651008"/>
            <a:ext cx="2391630" cy="183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300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20" name="Google Shape;220;p8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8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8"/>
          <p:cNvSpPr txBox="1"/>
          <p:nvPr/>
        </p:nvSpPr>
        <p:spPr>
          <a:xfrm>
            <a:off x="2838925" y="2795948"/>
            <a:ext cx="73488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collection of investments sold as a package</a:t>
            </a:r>
          </a:p>
        </p:txBody>
      </p:sp>
      <p:sp>
        <p:nvSpPr>
          <p:cNvPr id="223" name="Google Shape;223;p8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25" name="Google Shape;225;p8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"/>
          <p:cNvSpPr txBox="1"/>
          <p:nvPr/>
        </p:nvSpPr>
        <p:spPr>
          <a:xfrm>
            <a:off x="469924" y="632025"/>
            <a:ext cx="5626075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400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4" name="Google Shape;234;p11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1"/>
          <p:cNvSpPr/>
          <p:nvPr/>
        </p:nvSpPr>
        <p:spPr>
          <a:xfrm>
            <a:off x="2004225" y="261858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7" name="Google Shape;237;p11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8" name="Google Shape;238;p11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9" name="Google Shape;239;p11"/>
          <p:cNvSpPr txBox="1"/>
          <p:nvPr/>
        </p:nvSpPr>
        <p:spPr>
          <a:xfrm>
            <a:off x="2457925" y="3371957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increases your overall risk, which could make you more money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0" name="Google Shape;240;p11"/>
          <p:cNvSpPr txBox="1"/>
          <p:nvPr/>
        </p:nvSpPr>
        <p:spPr>
          <a:xfrm>
            <a:off x="2457925" y="255913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helps you to balance your risk across different types of investments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2" name="Google Shape;242;p11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3" name="Google Shape;243;p11"/>
          <p:cNvSpPr txBox="1"/>
          <p:nvPr/>
        </p:nvSpPr>
        <p:spPr>
          <a:xfrm>
            <a:off x="2658528" y="1803043"/>
            <a:ext cx="6987600" cy="35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0" i="0" u="none" strike="noStrike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Diversification is important in investing because…​</a:t>
            </a:r>
            <a:endParaRPr lang="en-US" sz="1700" b="1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244" name="Google Shape;244;p11"/>
          <p:cNvSpPr txBox="1"/>
          <p:nvPr/>
        </p:nvSpPr>
        <p:spPr>
          <a:xfrm>
            <a:off x="2442898" y="420693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ensures that you only make low-risk investments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45" name="Google Shape;245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62125" y="956175"/>
            <a:ext cx="1145025" cy="114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400 Point Answer</a:t>
            </a:r>
          </a:p>
        </p:txBody>
      </p:sp>
      <p:sp>
        <p:nvSpPr>
          <p:cNvPr id="254" name="Google Shape;254;p10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0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8" name="Google Shape;258;p10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9" name="Google Shape;259;p10"/>
          <p:cNvSpPr txBox="1"/>
          <p:nvPr/>
        </p:nvSpPr>
        <p:spPr>
          <a:xfrm>
            <a:off x="2952750" y="2686050"/>
            <a:ext cx="68478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helps you to balance your risk across different types of investments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"/>
          <p:cNvSpPr txBox="1"/>
          <p:nvPr/>
        </p:nvSpPr>
        <p:spPr>
          <a:xfrm>
            <a:off x="469925" y="632025"/>
            <a:ext cx="5918518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500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68" name="Google Shape;268;p1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5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1" name="Google Shape;271;p15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2" name="Google Shape;272;p1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3" name="Google Shape;273;p15"/>
          <p:cNvSpPr txBox="1"/>
          <p:nvPr/>
        </p:nvSpPr>
        <p:spPr>
          <a:xfrm>
            <a:off x="2457925" y="3371957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it allows you to avoid paying taxes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4" name="Google Shape;274;p15"/>
          <p:cNvSpPr txBox="1"/>
          <p:nvPr/>
        </p:nvSpPr>
        <p:spPr>
          <a:xfrm>
            <a:off x="2457925" y="246388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compound interest helps your money grow over time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6" name="Google Shape;276;p15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7" name="Google Shape;277;p15"/>
          <p:cNvSpPr txBox="1"/>
          <p:nvPr/>
        </p:nvSpPr>
        <p:spPr>
          <a:xfrm>
            <a:off x="2658528" y="1803043"/>
            <a:ext cx="69876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Why is it important to start saving for retirement early?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278" name="Google Shape;278;p15"/>
          <p:cNvSpPr txBox="1"/>
          <p:nvPr/>
        </p:nvSpPr>
        <p:spPr>
          <a:xfrm>
            <a:off x="2442898" y="420693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you won’t need to work if you save early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4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500 Points</a:t>
            </a:r>
          </a:p>
        </p:txBody>
      </p:sp>
      <p:sp>
        <p:nvSpPr>
          <p:cNvPr id="287" name="Google Shape;287;p1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1" name="Google Shape;291;p14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2" name="Google Shape;292;p14"/>
          <p:cNvSpPr txBox="1"/>
          <p:nvPr/>
        </p:nvSpPr>
        <p:spPr>
          <a:xfrm>
            <a:off x="2802925" y="2676525"/>
            <a:ext cx="75582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Because compound interest helps your money grow over time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555d612ebe_0_1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1" name="Google Shape;301;g1555d612ebe_0_1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1555d612ebe_0_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1555d612ebe_0_1"/>
          <p:cNvSpPr/>
          <p:nvPr/>
        </p:nvSpPr>
        <p:spPr>
          <a:xfrm>
            <a:off x="2004225" y="2569468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4" name="Google Shape;304;g1555d612ebe_0_1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5" name="Google Shape;305;g1555d612ebe_0_1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6" name="Google Shape;306;g1555d612ebe_0_1"/>
          <p:cNvSpPr txBox="1"/>
          <p:nvPr/>
        </p:nvSpPr>
        <p:spPr>
          <a:xfrm>
            <a:off x="2457925" y="3308457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person at a bank or financial institution who approves your loan or credit application.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7" name="Google Shape;307;g1555d612ebe_0_1"/>
          <p:cNvSpPr txBox="1"/>
          <p:nvPr/>
        </p:nvSpPr>
        <p:spPr>
          <a:xfrm>
            <a:off x="2457925" y="252045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person who is authorized to use your credit card.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9" name="Google Shape;309;g1555d612ebe_0_1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10" name="Google Shape;310;g1555d612ebe_0_1"/>
          <p:cNvSpPr txBox="1"/>
          <p:nvPr/>
        </p:nvSpPr>
        <p:spPr>
          <a:xfrm>
            <a:off x="2363925" y="1803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cosigner?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11" name="Google Shape;311;g1555d612ebe_0_1"/>
          <p:cNvSpPr txBox="1"/>
          <p:nvPr/>
        </p:nvSpPr>
        <p:spPr>
          <a:xfrm>
            <a:off x="2442898" y="4159311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Someone like a parent, family member, or friend who promises to pay back a loan if you don’t.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312" name="Google Shape;312;g1555d612ebe_0_1" descr="Logo, 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2121" y="4925281"/>
            <a:ext cx="1226782" cy="1226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555d612ebe_0_20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21" name="Google Shape;321;g1555d612ebe_0_20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g1555d612ebe_0_2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1555d612ebe_0_20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25" name="Google Shape;325;g1555d612ebe_0_20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26" name="Google Shape;326;g1555d612ebe_0_20"/>
          <p:cNvSpPr txBox="1"/>
          <p:nvPr/>
        </p:nvSpPr>
        <p:spPr>
          <a:xfrm>
            <a:off x="2882900" y="2641600"/>
            <a:ext cx="66357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Someone like a parent, family member, or friend who promises to pay back a loan if you don’t.</a:t>
            </a:r>
            <a:endParaRPr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555d612ebe_0_33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5" name="Google Shape;335;g1555d612ebe_0_33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g1555d612ebe_0_33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g1555d612ebe_0_33"/>
          <p:cNvSpPr/>
          <p:nvPr/>
        </p:nvSpPr>
        <p:spPr>
          <a:xfrm>
            <a:off x="2004225" y="276506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8" name="Google Shape;338;g1555d612ebe_0_33"/>
          <p:cNvSpPr/>
          <p:nvPr/>
        </p:nvSpPr>
        <p:spPr>
          <a:xfrm>
            <a:off x="2004225" y="3619412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9" name="Google Shape;339;g1555d612ebe_0_33"/>
          <p:cNvSpPr/>
          <p:nvPr/>
        </p:nvSpPr>
        <p:spPr>
          <a:xfrm>
            <a:off x="2004225" y="44150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0" name="Google Shape;340;g1555d612ebe_0_33"/>
          <p:cNvSpPr txBox="1"/>
          <p:nvPr/>
        </p:nvSpPr>
        <p:spPr>
          <a:xfrm>
            <a:off x="2457925" y="3576125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2-3%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1" name="Google Shape;341;g1555d612ebe_0_33"/>
          <p:cNvSpPr txBox="1"/>
          <p:nvPr/>
        </p:nvSpPr>
        <p:spPr>
          <a:xfrm>
            <a:off x="2413950" y="4376942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100-150%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3" name="Google Shape;343;g1555d612ebe_0_33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4" name="Google Shape;344;g1555d612ebe_0_33"/>
          <p:cNvSpPr txBox="1"/>
          <p:nvPr/>
        </p:nvSpPr>
        <p:spPr>
          <a:xfrm>
            <a:off x="2201925" y="1884983"/>
            <a:ext cx="850590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card minimum payments are usually around __ of the total balance </a:t>
            </a:r>
            <a:endParaRPr sz="1800" b="1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5" name="Google Shape;345;g1555d612ebe_0_33"/>
          <p:cNvSpPr txBox="1"/>
          <p:nvPr/>
        </p:nvSpPr>
        <p:spPr>
          <a:xfrm>
            <a:off x="2457925" y="274959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20-30%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1555d612ebe_0_54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4" name="Google Shape;354;g1555d612ebe_0_5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1555d612ebe_0_5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g1555d612ebe_0_5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8" name="Google Shape;358;g1555d612ebe_0_54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9" name="Google Shape;359;g1555d612ebe_0_54"/>
          <p:cNvSpPr txBox="1"/>
          <p:nvPr/>
        </p:nvSpPr>
        <p:spPr>
          <a:xfrm>
            <a:off x="2882900" y="2794000"/>
            <a:ext cx="663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2-3%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>
            <a:spLocks noGrp="1"/>
          </p:cNvSpPr>
          <p:nvPr>
            <p:ph type="title"/>
          </p:nvPr>
        </p:nvSpPr>
        <p:spPr>
          <a:xfrm>
            <a:off x="725556" y="2033200"/>
            <a:ext cx="5370443" cy="253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5400" b="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Directions for Trivia Game</a:t>
            </a:r>
            <a:endParaRPr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" name="Google Shape;71;p2"/>
          <p:cNvSpPr txBox="1">
            <a:spLocks noGrp="1"/>
          </p:cNvSpPr>
          <p:nvPr>
            <p:ph type="body" sz="half" idx="2"/>
          </p:nvPr>
        </p:nvSpPr>
        <p:spPr>
          <a:xfrm>
            <a:off x="8342450" y="575274"/>
            <a:ext cx="3577801" cy="628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28575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Break into equal groups.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Decide who in your group will keep your team’s score.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Write “A”, “B”, “C” on separate notecards.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Each group will take turns selecting a category and amount.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Each group will have 20 seconds to decide on an answer. 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groups will hold their answers at the same time.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5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For every correct answer, your group will earn the number of points for that question.</a:t>
            </a:r>
            <a:endParaRPr sz="25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24765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•"/>
            </a:pPr>
            <a:r>
              <a:rPr lang="en-US" sz="26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Assign a score keeper to keep track of points earned and which questions on the board have already been answered</a:t>
            </a:r>
            <a:endParaRPr sz="26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85750" lvl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dirty="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72" name="Google Shape;7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4600" y="422886"/>
            <a:ext cx="1121375" cy="112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21072" y="2088284"/>
            <a:ext cx="1094100" cy="109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21075" y="3802607"/>
            <a:ext cx="1094100" cy="109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61874" y="5448356"/>
            <a:ext cx="1094100" cy="109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1555d612ebe_0_67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68" name="Google Shape;368;g1555d612ebe_0_6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g1555d612ebe_0_6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g1555d612ebe_0_67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1" name="Google Shape;371;g1555d612ebe_0_67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2" name="Google Shape;372;g1555d612ebe_0_67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3" name="Google Shape;373;g1555d612ebe_0_67"/>
          <p:cNvSpPr txBox="1"/>
          <p:nvPr/>
        </p:nvSpPr>
        <p:spPr>
          <a:xfrm>
            <a:off x="2457925" y="3356082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your credit limit can go up within a year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5" name="Google Shape;375;g1555d612ebe_0_67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6" name="Google Shape;376;g1555d612ebe_0_67"/>
          <p:cNvSpPr txBox="1"/>
          <p:nvPr/>
        </p:nvSpPr>
        <p:spPr>
          <a:xfrm>
            <a:off x="2516325" y="1803050"/>
            <a:ext cx="7348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annual percentage rate on a credit card determines ____</a:t>
            </a:r>
            <a:endParaRPr sz="1800" b="1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7" name="Google Shape;377;g1555d612ebe_0_67"/>
          <p:cNvSpPr txBox="1"/>
          <p:nvPr/>
        </p:nvSpPr>
        <p:spPr>
          <a:xfrm>
            <a:off x="2474650" y="244087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of interest you are charged on credit card purchases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78" name="Google Shape;378;g1555d612ebe_0_67"/>
          <p:cNvSpPr txBox="1"/>
          <p:nvPr/>
        </p:nvSpPr>
        <p:spPr>
          <a:xfrm>
            <a:off x="2474650" y="4271275"/>
            <a:ext cx="5627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How many credit cards you can own </a:t>
            </a:r>
            <a:endParaRPr sz="1700" dirty="0">
              <a:solidFill>
                <a:schemeClr val="l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379" name="Google Shape;379;g1555d612ebe_0_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45949" y="1046310"/>
            <a:ext cx="1468550" cy="1579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1558a3ee397_0_2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88" name="Google Shape;388;g1558a3ee397_0_2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1558a3ee397_0_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g1558a3ee397_0_2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92" name="Google Shape;392;g1558a3ee397_0_2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93" name="Google Shape;393;g1558a3ee397_0_2"/>
          <p:cNvSpPr txBox="1"/>
          <p:nvPr/>
        </p:nvSpPr>
        <p:spPr>
          <a:xfrm>
            <a:off x="2882900" y="2794000"/>
            <a:ext cx="66357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of interest you are charged on credit card purchases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1558a3ee397_0_15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2" name="Google Shape;402;g1558a3ee397_0_1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g1558a3ee397_0_1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g1558a3ee397_0_15"/>
          <p:cNvSpPr/>
          <p:nvPr/>
        </p:nvSpPr>
        <p:spPr>
          <a:xfrm>
            <a:off x="2004225" y="263059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5" name="Google Shape;405;g1558a3ee397_0_15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6" name="Google Shape;406;g1558a3ee397_0_1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7" name="Google Shape;407;g1558a3ee397_0_15"/>
          <p:cNvSpPr txBox="1"/>
          <p:nvPr/>
        </p:nvSpPr>
        <p:spPr>
          <a:xfrm>
            <a:off x="2457925" y="3324332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Two credit reports from each credit bureau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09" name="Google Shape;409;g1558a3ee397_0_15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10" name="Google Shape;410;g1558a3ee397_0_15"/>
          <p:cNvSpPr txBox="1"/>
          <p:nvPr/>
        </p:nvSpPr>
        <p:spPr>
          <a:xfrm>
            <a:off x="2372089" y="1849314"/>
            <a:ext cx="73488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How many free credit reports are you legally entitled to per year from each credit bureau? </a:t>
            </a:r>
            <a:endParaRPr sz="18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11" name="Google Shape;411;g1558a3ee397_0_15"/>
          <p:cNvSpPr txBox="1"/>
          <p:nvPr/>
        </p:nvSpPr>
        <p:spPr>
          <a:xfrm>
            <a:off x="2474650" y="2578991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One credit report from each credit bureau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12" name="Google Shape;412;g1558a3ee397_0_15"/>
          <p:cNvSpPr txBox="1"/>
          <p:nvPr/>
        </p:nvSpPr>
        <p:spPr>
          <a:xfrm>
            <a:off x="2474650" y="4162425"/>
            <a:ext cx="67917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An unlimited amount </a:t>
            </a:r>
            <a:endParaRPr sz="1700" dirty="0">
              <a:solidFill>
                <a:schemeClr val="l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413" name="Google Shape;413;g1558a3ee397_0_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4375" y="5005562"/>
            <a:ext cx="1106125" cy="110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1558a3ee397_0_34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22" name="Google Shape;422;g1558a3ee397_0_3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g1558a3ee397_0_3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g1558a3ee397_0_3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26" name="Google Shape;426;g1558a3ee397_0_34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27" name="Google Shape;427;g1558a3ee397_0_34"/>
          <p:cNvSpPr txBox="1"/>
          <p:nvPr/>
        </p:nvSpPr>
        <p:spPr>
          <a:xfrm>
            <a:off x="2882900" y="2717800"/>
            <a:ext cx="6635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One credit report from each credit bureau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558a3ee397_0_47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Credit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5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6" name="Google Shape;436;g1558a3ee397_0_4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g1558a3ee397_0_4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g1558a3ee397_0_47"/>
          <p:cNvSpPr/>
          <p:nvPr/>
        </p:nvSpPr>
        <p:spPr>
          <a:xfrm>
            <a:off x="2045900" y="310437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9" name="Google Shape;439;g1558a3ee397_0_47"/>
          <p:cNvSpPr/>
          <p:nvPr/>
        </p:nvSpPr>
        <p:spPr>
          <a:xfrm>
            <a:off x="2045900" y="3694832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0" name="Google Shape;440;g1558a3ee397_0_47"/>
          <p:cNvSpPr/>
          <p:nvPr/>
        </p:nvSpPr>
        <p:spPr>
          <a:xfrm>
            <a:off x="2045900" y="438946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1" name="Google Shape;441;g1558a3ee397_0_47"/>
          <p:cNvSpPr txBox="1"/>
          <p:nvPr/>
        </p:nvSpPr>
        <p:spPr>
          <a:xfrm>
            <a:off x="2516325" y="3657407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Your number of credit cards and number of bank accounts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3" name="Google Shape;443;g1558a3ee397_0_47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4" name="Google Shape;444;g1558a3ee397_0_47"/>
          <p:cNvSpPr txBox="1"/>
          <p:nvPr/>
        </p:nvSpPr>
        <p:spPr>
          <a:xfrm>
            <a:off x="1969700" y="1803050"/>
            <a:ext cx="8272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</a:t>
            </a:r>
            <a:r>
              <a:rPr lang="en-US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are the two biggest influences on your credit score? </a:t>
            </a:r>
            <a:endParaRPr sz="18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5" name="Google Shape;445;g1558a3ee397_0_47"/>
          <p:cNvSpPr txBox="1"/>
          <p:nvPr/>
        </p:nvSpPr>
        <p:spPr>
          <a:xfrm>
            <a:off x="2516325" y="304912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Your SAT score and grade point average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46" name="Google Shape;446;g1558a3ee397_0_47"/>
          <p:cNvSpPr txBox="1"/>
          <p:nvPr/>
        </p:nvSpPr>
        <p:spPr>
          <a:xfrm>
            <a:off x="2542125" y="4325450"/>
            <a:ext cx="5627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Payment history and amount of debt</a:t>
            </a:r>
            <a:endParaRPr sz="1700" dirty="0">
              <a:solidFill>
                <a:schemeClr val="l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1558a3ee397_0_66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Growing 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Credit: </a:t>
            </a:r>
            <a:r>
              <a:rPr lang="en-US" sz="27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5</a:t>
            </a: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55" name="Google Shape;455;g1558a3ee397_0_66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g1558a3ee397_0_6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g1558a3ee397_0_66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59" name="Google Shape;459;g1558a3ee397_0_66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60" name="Google Shape;460;g1558a3ee397_0_66"/>
          <p:cNvSpPr txBox="1"/>
          <p:nvPr/>
        </p:nvSpPr>
        <p:spPr>
          <a:xfrm>
            <a:off x="2882900" y="2794000"/>
            <a:ext cx="663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Payment history and amount of debt</a:t>
            </a:r>
          </a:p>
        </p:txBody>
      </p:sp>
      <p:pic>
        <p:nvPicPr>
          <p:cNvPr id="461" name="Google Shape;461;g1558a3ee397_0_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85774" y="130363"/>
            <a:ext cx="3906226" cy="260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1558a3ee397_0_79"/>
          <p:cNvSpPr txBox="1"/>
          <p:nvPr/>
        </p:nvSpPr>
        <p:spPr>
          <a:xfrm>
            <a:off x="469924" y="632025"/>
            <a:ext cx="644186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0" name="Google Shape;470;g1558a3ee397_0_79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g1558a3ee397_0_7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g1558a3ee397_0_79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3" name="Google Shape;473;g1558a3ee397_0_79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4" name="Google Shape;474;g1558a3ee397_0_79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5" name="Google Shape;475;g1558a3ee397_0_79"/>
          <p:cNvSpPr txBox="1"/>
          <p:nvPr/>
        </p:nvSpPr>
        <p:spPr>
          <a:xfrm>
            <a:off x="2399625" y="338347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Perkins loan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6" name="Google Shape;476;g1558a3ee397_0_79"/>
          <p:cNvSpPr txBox="1"/>
          <p:nvPr/>
        </p:nvSpPr>
        <p:spPr>
          <a:xfrm>
            <a:off x="2399625" y="246114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Payday loan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8" name="Google Shape;478;g1558a3ee397_0_79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9" name="Google Shape;479;g1558a3ee397_0_79"/>
          <p:cNvSpPr txBox="1"/>
          <p:nvPr/>
        </p:nvSpPr>
        <p:spPr>
          <a:xfrm>
            <a:off x="2516325" y="1803050"/>
            <a:ext cx="73488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of the following is likely to have the lowest interest rate?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480" name="Google Shape;480;g1558a3ee397_0_79"/>
          <p:cNvSpPr txBox="1"/>
          <p:nvPr/>
        </p:nvSpPr>
        <p:spPr>
          <a:xfrm>
            <a:off x="2413325" y="4230423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Private loan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1558a3ee397_0_131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g1558a3ee397_0_13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g1558a3ee397_0_131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93" name="Google Shape;493;g1558a3ee397_0_131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94" name="Google Shape;494;g1558a3ee397_0_131"/>
          <p:cNvSpPr txBox="1"/>
          <p:nvPr/>
        </p:nvSpPr>
        <p:spPr>
          <a:xfrm>
            <a:off x="2882900" y="2794000"/>
            <a:ext cx="6635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Perkins loan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" name="Google Shape;469;g1558a3ee397_0_79">
            <a:extLst>
              <a:ext uri="{FF2B5EF4-FFF2-40B4-BE49-F238E27FC236}">
                <a16:creationId xmlns:a16="http://schemas.microsoft.com/office/drawing/2014/main" id="{79730471-DCC3-9C0E-96A1-5F995F311F1B}"/>
              </a:ext>
            </a:extLst>
          </p:cNvPr>
          <p:cNvSpPr txBox="1"/>
          <p:nvPr/>
        </p:nvSpPr>
        <p:spPr>
          <a:xfrm>
            <a:off x="469924" y="632025"/>
            <a:ext cx="845892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1558a3ee397_0_112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1558a3ee397_0_11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g1558a3ee397_0_112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6" name="Google Shape;506;g1558a3ee397_0_112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7" name="Google Shape;507;g1558a3ee397_0_112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8" name="Google Shape;508;g1558a3ee397_0_112"/>
          <p:cNvSpPr txBox="1"/>
          <p:nvPr/>
        </p:nvSpPr>
        <p:spPr>
          <a:xfrm>
            <a:off x="2457925" y="3308457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American Lending Department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9" name="Google Shape;509;g1558a3ee397_0_112"/>
          <p:cNvSpPr txBox="1"/>
          <p:nvPr/>
        </p:nvSpPr>
        <p:spPr>
          <a:xfrm>
            <a:off x="2457925" y="244711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National Borrowing and Loan Packet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11" name="Google Shape;511;g1558a3ee397_0_112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12" name="Google Shape;512;g1558a3ee397_0_112"/>
          <p:cNvSpPr txBox="1"/>
          <p:nvPr/>
        </p:nvSpPr>
        <p:spPr>
          <a:xfrm>
            <a:off x="2516325" y="1803050"/>
            <a:ext cx="80665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application for federal student financial aid is called the…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513" name="Google Shape;513;g1558a3ee397_0_112"/>
          <p:cNvSpPr txBox="1"/>
          <p:nvPr/>
        </p:nvSpPr>
        <p:spPr>
          <a:xfrm>
            <a:off x="2442898" y="4159311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Free Application for Federal Student Aid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" name="Google Shape;469;g1558a3ee397_0_79">
            <a:extLst>
              <a:ext uri="{FF2B5EF4-FFF2-40B4-BE49-F238E27FC236}">
                <a16:creationId xmlns:a16="http://schemas.microsoft.com/office/drawing/2014/main" id="{A4EB7AFE-B11E-93B7-6A09-634BD2BC7DAD}"/>
              </a:ext>
            </a:extLst>
          </p:cNvPr>
          <p:cNvSpPr txBox="1"/>
          <p:nvPr/>
        </p:nvSpPr>
        <p:spPr>
          <a:xfrm>
            <a:off x="469924" y="632025"/>
            <a:ext cx="644186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1558a3ee397_0_99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</a:p>
        </p:txBody>
      </p:sp>
      <p:sp>
        <p:nvSpPr>
          <p:cNvPr id="522" name="Google Shape;522;g1558a3ee397_0_99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g1558a3ee397_0_9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g1558a3ee397_0_99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26" name="Google Shape;526;g1558a3ee397_0_99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27" name="Google Shape;527;g1558a3ee397_0_99"/>
          <p:cNvSpPr txBox="1"/>
          <p:nvPr/>
        </p:nvSpPr>
        <p:spPr>
          <a:xfrm>
            <a:off x="2857304" y="2774325"/>
            <a:ext cx="6917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Free Application for Federal Student Aid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afc9af5e4_0_32"/>
          <p:cNvSpPr txBox="1"/>
          <p:nvPr/>
        </p:nvSpPr>
        <p:spPr>
          <a:xfrm>
            <a:off x="469925" y="632025"/>
            <a:ext cx="5071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Warm Up Question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5" name="Google Shape;85;g14afc9af5e4_0_32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14afc9af5e4_0_3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4afc9af5e4_0_32"/>
          <p:cNvSpPr txBox="1"/>
          <p:nvPr/>
        </p:nvSpPr>
        <p:spPr>
          <a:xfrm>
            <a:off x="2457925" y="4168622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the ability to borrow money or access goods or services with the understanding that you'll pay later.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8" name="Google Shape;88;g14afc9af5e4_0_32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9" name="Google Shape;89;g14afc9af5e4_0_32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0" name="Google Shape;90;g14afc9af5e4_0_32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1" name="Google Shape;91;g14afc9af5e4_0_32"/>
          <p:cNvSpPr txBox="1"/>
          <p:nvPr/>
        </p:nvSpPr>
        <p:spPr>
          <a:xfrm>
            <a:off x="2457925" y="3316469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using funds from your checking or savings account to pay for purchases.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2" name="Google Shape;92;g14afc9af5e4_0_32"/>
          <p:cNvSpPr txBox="1"/>
          <p:nvPr/>
        </p:nvSpPr>
        <p:spPr>
          <a:xfrm>
            <a:off x="2457925" y="2399485"/>
            <a:ext cx="7348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money that a friend, family member, or financial institution gives you that you don’t have to pay back.</a:t>
            </a:r>
            <a:endParaRPr sz="1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4" name="Google Shape;94;g14afc9af5e4_0_32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5" name="Google Shape;95;g14afc9af5e4_0_32"/>
          <p:cNvSpPr txBox="1"/>
          <p:nvPr/>
        </p:nvSpPr>
        <p:spPr>
          <a:xfrm>
            <a:off x="2774439" y="1803043"/>
            <a:ext cx="636956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Which of the below is an accurate definition of credit?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1558a3ee397_0_144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1558a3ee397_0_14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g1558a3ee397_0_144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0" name="Google Shape;540;g1558a3ee397_0_144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1" name="Google Shape;541;g1558a3ee397_0_144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2" name="Google Shape;542;g1558a3ee397_0_144"/>
          <p:cNvSpPr txBox="1"/>
          <p:nvPr/>
        </p:nvSpPr>
        <p:spPr>
          <a:xfrm>
            <a:off x="2457925" y="3421807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time after graduating high school and before starting college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3" name="Google Shape;543;g1558a3ee397_0_144"/>
          <p:cNvSpPr txBox="1"/>
          <p:nvPr/>
        </p:nvSpPr>
        <p:spPr>
          <a:xfrm>
            <a:off x="2457925" y="2710894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time you are in college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5" name="Google Shape;545;g1558a3ee397_0_144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6" name="Google Shape;546;g1558a3ee397_0_144"/>
          <p:cNvSpPr txBox="1"/>
          <p:nvPr/>
        </p:nvSpPr>
        <p:spPr>
          <a:xfrm>
            <a:off x="2516325" y="1803050"/>
            <a:ext cx="73488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When referring to student loans, what is a grace period?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547" name="Google Shape;547;g1558a3ee397_0_144"/>
          <p:cNvSpPr txBox="1"/>
          <p:nvPr/>
        </p:nvSpPr>
        <p:spPr>
          <a:xfrm>
            <a:off x="2421598" y="4099636"/>
            <a:ext cx="7348800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period after graduating or leaving school before you must begin paying back student loans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" name="Google Shape;469;g1558a3ee397_0_79">
            <a:extLst>
              <a:ext uri="{FF2B5EF4-FFF2-40B4-BE49-F238E27FC236}">
                <a16:creationId xmlns:a16="http://schemas.microsoft.com/office/drawing/2014/main" id="{D02006C9-6615-5547-6D2E-398106A0ECA6}"/>
              </a:ext>
            </a:extLst>
          </p:cNvPr>
          <p:cNvSpPr txBox="1"/>
          <p:nvPr/>
        </p:nvSpPr>
        <p:spPr>
          <a:xfrm>
            <a:off x="469924" y="632025"/>
            <a:ext cx="6441863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558a3ee397_0_168"/>
          <p:cNvSpPr txBox="1"/>
          <p:nvPr/>
        </p:nvSpPr>
        <p:spPr>
          <a:xfrm>
            <a:off x="469925" y="632025"/>
            <a:ext cx="74925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 Answer</a:t>
            </a:r>
            <a:endParaRPr lang="en-US"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56" name="Google Shape;556;g1558a3ee397_0_168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1558a3ee397_0_168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1558a3ee397_0_168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60" name="Google Shape;560;g1558a3ee397_0_168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61" name="Google Shape;561;g1558a3ee397_0_168"/>
          <p:cNvSpPr txBox="1"/>
          <p:nvPr/>
        </p:nvSpPr>
        <p:spPr>
          <a:xfrm>
            <a:off x="2882900" y="2565400"/>
            <a:ext cx="6635700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period after graduating or leaving school before you must begin paying back student loans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1558a3ee397_0_181"/>
          <p:cNvSpPr txBox="1"/>
          <p:nvPr/>
        </p:nvSpPr>
        <p:spPr>
          <a:xfrm>
            <a:off x="469924" y="632025"/>
            <a:ext cx="6966299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</a:t>
            </a:r>
          </a:p>
        </p:txBody>
      </p:sp>
      <p:sp>
        <p:nvSpPr>
          <p:cNvPr id="570" name="Google Shape;570;g1558a3ee397_0_181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g1558a3ee397_0_181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1558a3ee397_0_181"/>
          <p:cNvSpPr/>
          <p:nvPr/>
        </p:nvSpPr>
        <p:spPr>
          <a:xfrm>
            <a:off x="2004225" y="2646706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3" name="Google Shape;573;g1558a3ee397_0_181"/>
          <p:cNvSpPr/>
          <p:nvPr/>
        </p:nvSpPr>
        <p:spPr>
          <a:xfrm>
            <a:off x="2004225" y="3438808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4" name="Google Shape;574;g1558a3ee397_0_181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5" name="Google Shape;575;g1558a3ee397_0_181"/>
          <p:cNvSpPr txBox="1"/>
          <p:nvPr/>
        </p:nvSpPr>
        <p:spPr>
          <a:xfrm>
            <a:off x="2421600" y="2618064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Stafford Loan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6" name="Google Shape;576;g1558a3ee397_0_181"/>
          <p:cNvSpPr txBox="1"/>
          <p:nvPr/>
        </p:nvSpPr>
        <p:spPr>
          <a:xfrm>
            <a:off x="2421600" y="3384395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Pell Grant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8" name="Google Shape;578;g1558a3ee397_0_181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9" name="Google Shape;579;g1558a3ee397_0_181"/>
          <p:cNvSpPr txBox="1"/>
          <p:nvPr/>
        </p:nvSpPr>
        <p:spPr>
          <a:xfrm>
            <a:off x="2211525" y="1803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of the following does not have to be paid back?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580" name="Google Shape;580;g1558a3ee397_0_181"/>
          <p:cNvSpPr txBox="1"/>
          <p:nvPr/>
        </p:nvSpPr>
        <p:spPr>
          <a:xfrm>
            <a:off x="2421600" y="4216373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Perkins Loan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1558a3ee397_0_203"/>
          <p:cNvSpPr txBox="1"/>
          <p:nvPr/>
        </p:nvSpPr>
        <p:spPr>
          <a:xfrm>
            <a:off x="469925" y="632025"/>
            <a:ext cx="89649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90" name="Google Shape;590;g1558a3ee397_0_203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g1558a3ee397_0_203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g1558a3ee397_0_203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94" name="Google Shape;594;g1558a3ee397_0_203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95" name="Google Shape;595;g1558a3ee397_0_203"/>
          <p:cNvSpPr txBox="1"/>
          <p:nvPr/>
        </p:nvSpPr>
        <p:spPr>
          <a:xfrm>
            <a:off x="2799125" y="2813477"/>
            <a:ext cx="66357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Pell Grant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1558a3ee397_0_216"/>
          <p:cNvSpPr txBox="1"/>
          <p:nvPr/>
        </p:nvSpPr>
        <p:spPr>
          <a:xfrm>
            <a:off x="469924" y="632025"/>
            <a:ext cx="7437901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</a:t>
            </a:r>
          </a:p>
        </p:txBody>
      </p:sp>
      <p:sp>
        <p:nvSpPr>
          <p:cNvPr id="604" name="Google Shape;604;g1558a3ee397_0_216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g1558a3ee397_0_21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g1558a3ee397_0_216"/>
          <p:cNvSpPr/>
          <p:nvPr/>
        </p:nvSpPr>
        <p:spPr>
          <a:xfrm>
            <a:off x="2031750" y="3249645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07" name="Google Shape;607;g1558a3ee397_0_216"/>
          <p:cNvSpPr/>
          <p:nvPr/>
        </p:nvSpPr>
        <p:spPr>
          <a:xfrm>
            <a:off x="2031750" y="3911119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08" name="Google Shape;608;g1558a3ee397_0_216"/>
          <p:cNvSpPr/>
          <p:nvPr/>
        </p:nvSpPr>
        <p:spPr>
          <a:xfrm>
            <a:off x="2031750" y="4762198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09" name="Google Shape;609;g1558a3ee397_0_216"/>
          <p:cNvSpPr txBox="1"/>
          <p:nvPr/>
        </p:nvSpPr>
        <p:spPr>
          <a:xfrm>
            <a:off x="2449125" y="321461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ends any grace period that might still apply to the loan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0" name="Google Shape;610;g1558a3ee397_0_216"/>
          <p:cNvSpPr txBox="1"/>
          <p:nvPr/>
        </p:nvSpPr>
        <p:spPr>
          <a:xfrm>
            <a:off x="2449125" y="385165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increases the amount of money you’ll owe each month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2" name="Google Shape;612;g1558a3ee397_0_216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3" name="Google Shape;613;g1558a3ee397_0_216"/>
          <p:cNvSpPr txBox="1"/>
          <p:nvPr/>
        </p:nvSpPr>
        <p:spPr>
          <a:xfrm>
            <a:off x="2516325" y="1803050"/>
            <a:ext cx="7348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g1558a3ee397_0_216"/>
          <p:cNvSpPr txBox="1"/>
          <p:nvPr/>
        </p:nvSpPr>
        <p:spPr>
          <a:xfrm>
            <a:off x="2449123" y="4733632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decreases the amount of money you’ll owe overall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5" name="Google Shape;615;g1558a3ee397_0_216"/>
          <p:cNvSpPr txBox="1"/>
          <p:nvPr/>
        </p:nvSpPr>
        <p:spPr>
          <a:xfrm>
            <a:off x="2031750" y="1936050"/>
            <a:ext cx="81285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One of the effects of consolidating your student loan is…</a:t>
            </a:r>
            <a:endParaRPr sz="20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1558a3ee397_0_237"/>
          <p:cNvSpPr txBox="1"/>
          <p:nvPr/>
        </p:nvSpPr>
        <p:spPr>
          <a:xfrm>
            <a:off x="469924" y="632025"/>
            <a:ext cx="10650794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Financing Higher Education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25" name="Google Shape;625;g1558a3ee397_0_23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g1558a3ee397_0_237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29" name="Google Shape;629;g1558a3ee397_0_237"/>
          <p:cNvSpPr txBox="1"/>
          <p:nvPr/>
        </p:nvSpPr>
        <p:spPr>
          <a:xfrm>
            <a:off x="2842079" y="2794000"/>
            <a:ext cx="66357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It ends any grace period that might still apply to the loan </a:t>
            </a:r>
            <a:endParaRPr lang="en-US" sz="28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624;g1558a3ee397_0_237">
            <a:extLst>
              <a:ext uri="{FF2B5EF4-FFF2-40B4-BE49-F238E27FC236}">
                <a16:creationId xmlns:a16="http://schemas.microsoft.com/office/drawing/2014/main" id="{09C538CF-9C46-C345-E070-7D0EF6C4AB7A}"/>
              </a:ext>
            </a:extLst>
          </p:cNvPr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628;g1558a3ee397_0_237">
            <a:extLst>
              <a:ext uri="{FF2B5EF4-FFF2-40B4-BE49-F238E27FC236}">
                <a16:creationId xmlns:a16="http://schemas.microsoft.com/office/drawing/2014/main" id="{BCC1D8FF-795E-F4EC-0012-5159E51B01BB}"/>
              </a:ext>
            </a:extLst>
          </p:cNvPr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1558a3ee397_0_282"/>
          <p:cNvSpPr txBox="1"/>
          <p:nvPr/>
        </p:nvSpPr>
        <p:spPr>
          <a:xfrm>
            <a:off x="469925" y="632025"/>
            <a:ext cx="8768204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38" name="Google Shape;638;g1558a3ee397_0_282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g1558a3ee397_0_28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g1558a3ee397_0_282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1" name="Google Shape;641;g1558a3ee397_0_282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2" name="Google Shape;642;g1558a3ee397_0_282"/>
          <p:cNvSpPr/>
          <p:nvPr/>
        </p:nvSpPr>
        <p:spPr>
          <a:xfrm>
            <a:off x="2004225" y="4047521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3" name="Google Shape;643;g1558a3ee397_0_282"/>
          <p:cNvSpPr txBox="1"/>
          <p:nvPr/>
        </p:nvSpPr>
        <p:spPr>
          <a:xfrm>
            <a:off x="2457925" y="3379421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loan used to buy property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4" name="Google Shape;644;g1558a3ee397_0_282"/>
          <p:cNvSpPr txBox="1"/>
          <p:nvPr/>
        </p:nvSpPr>
        <p:spPr>
          <a:xfrm>
            <a:off x="2457925" y="270785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rent used to pay for housing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6" name="Google Shape;646;g1558a3ee397_0_282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47" name="Google Shape;647;g1558a3ee397_0_282"/>
          <p:cNvSpPr txBox="1"/>
          <p:nvPr/>
        </p:nvSpPr>
        <p:spPr>
          <a:xfrm>
            <a:off x="2516325" y="1803050"/>
            <a:ext cx="73488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mortgage?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648" name="Google Shape;648;g1558a3ee397_0_282"/>
          <p:cNvSpPr txBox="1"/>
          <p:nvPr/>
        </p:nvSpPr>
        <p:spPr>
          <a:xfrm>
            <a:off x="2457925" y="4002314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financial statistic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49" name="Google Shape;649;g1558a3ee397_0_2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3125" y="4682851"/>
            <a:ext cx="2631301" cy="1751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g1558a3ee397_0_302"/>
          <p:cNvSpPr txBox="1"/>
          <p:nvPr/>
        </p:nvSpPr>
        <p:spPr>
          <a:xfrm>
            <a:off x="469924" y="632025"/>
            <a:ext cx="106239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</a:t>
            </a: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58" name="Google Shape;658;g1558a3ee397_0_302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g1558a3ee397_0_30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g1558a3ee397_0_302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62" name="Google Shape;662;g1558a3ee397_0_302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63" name="Google Shape;663;g1558a3ee397_0_302"/>
          <p:cNvSpPr txBox="1"/>
          <p:nvPr/>
        </p:nvSpPr>
        <p:spPr>
          <a:xfrm>
            <a:off x="2799125" y="2786759"/>
            <a:ext cx="6635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type of loan used to buy property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1558a3ee397_0_250"/>
          <p:cNvSpPr txBox="1"/>
          <p:nvPr/>
        </p:nvSpPr>
        <p:spPr>
          <a:xfrm>
            <a:off x="469924" y="632025"/>
            <a:ext cx="8647181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200 Points</a:t>
            </a:r>
          </a:p>
        </p:txBody>
      </p:sp>
      <p:sp>
        <p:nvSpPr>
          <p:cNvPr id="672" name="Google Shape;672;g1558a3ee397_0_250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Google Shape;673;g1558a3ee397_0_25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" name="Google Shape;674;g1558a3ee397_0_250"/>
          <p:cNvSpPr/>
          <p:nvPr/>
        </p:nvSpPr>
        <p:spPr>
          <a:xfrm>
            <a:off x="2004225" y="30308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5" name="Google Shape;675;g1558a3ee397_0_250"/>
          <p:cNvSpPr/>
          <p:nvPr/>
        </p:nvSpPr>
        <p:spPr>
          <a:xfrm>
            <a:off x="2004225" y="36922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6" name="Google Shape;676;g1558a3ee397_0_250"/>
          <p:cNvSpPr/>
          <p:nvPr/>
        </p:nvSpPr>
        <p:spPr>
          <a:xfrm>
            <a:off x="2004225" y="438188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7" name="Google Shape;677;g1558a3ee397_0_250"/>
          <p:cNvSpPr txBox="1"/>
          <p:nvPr/>
        </p:nvSpPr>
        <p:spPr>
          <a:xfrm>
            <a:off x="2457925" y="3660044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payment that depreciates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8" name="Google Shape;678;g1558a3ee397_0_250"/>
          <p:cNvSpPr txBox="1"/>
          <p:nvPr/>
        </p:nvSpPr>
        <p:spPr>
          <a:xfrm>
            <a:off x="2457925" y="3000329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large sum of money you pay to a property upfront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80" name="Google Shape;680;g1558a3ee397_0_250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81" name="Google Shape;681;g1558a3ee397_0_250"/>
          <p:cNvSpPr txBox="1"/>
          <p:nvPr/>
        </p:nvSpPr>
        <p:spPr>
          <a:xfrm>
            <a:off x="2516325" y="1803050"/>
            <a:ext cx="73488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is a down payment?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682" name="Google Shape;682;g1558a3ee397_0_250"/>
          <p:cNvSpPr txBox="1"/>
          <p:nvPr/>
        </p:nvSpPr>
        <p:spPr>
          <a:xfrm>
            <a:off x="2475502" y="432329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payment that gains value over time according to an economic index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g1558a3ee397_0_269"/>
          <p:cNvSpPr txBox="1"/>
          <p:nvPr/>
        </p:nvSpPr>
        <p:spPr>
          <a:xfrm>
            <a:off x="469924" y="632025"/>
            <a:ext cx="930507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200 Points Answer</a:t>
            </a:r>
          </a:p>
        </p:txBody>
      </p:sp>
      <p:sp>
        <p:nvSpPr>
          <p:cNvPr id="691" name="Google Shape;691;g1558a3ee397_0_269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g1558a3ee397_0_26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g1558a3ee397_0_269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95" name="Google Shape;695;g1558a3ee397_0_269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96" name="Google Shape;696;g1558a3ee397_0_269"/>
          <p:cNvSpPr txBox="1"/>
          <p:nvPr/>
        </p:nvSpPr>
        <p:spPr>
          <a:xfrm>
            <a:off x="2828471" y="2725964"/>
            <a:ext cx="57531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 large sum of money you pay towards a property upfront 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97" name="Google Shape;697;g1558a3ee397_0_2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08781" y="1433295"/>
            <a:ext cx="3291899" cy="219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4afc9af5e4_0_49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Warm Up Question Answer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5" name="Google Shape;105;g14afc9af5e4_0_4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14afc9af5e4_0_49"/>
          <p:cNvSpPr txBox="1"/>
          <p:nvPr/>
        </p:nvSpPr>
        <p:spPr>
          <a:xfrm>
            <a:off x="2838925" y="2641400"/>
            <a:ext cx="7348800" cy="14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Credit is the ability to borrow money or access goods or services with the understanding that you'll pay later.</a:t>
            </a:r>
            <a:endParaRPr sz="27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7" name="Google Shape;107;g14afc9af5e4_0_49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g1558a3ee397_0_315"/>
          <p:cNvSpPr txBox="1"/>
          <p:nvPr/>
        </p:nvSpPr>
        <p:spPr>
          <a:xfrm>
            <a:off x="469925" y="632025"/>
            <a:ext cx="8579946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</a:t>
            </a:r>
          </a:p>
        </p:txBody>
      </p:sp>
      <p:sp>
        <p:nvSpPr>
          <p:cNvPr id="706" name="Google Shape;706;g1558a3ee397_0_31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g1558a3ee397_0_31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g1558a3ee397_0_315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09" name="Google Shape;709;g1558a3ee397_0_315"/>
          <p:cNvSpPr/>
          <p:nvPr/>
        </p:nvSpPr>
        <p:spPr>
          <a:xfrm>
            <a:off x="2004225" y="3490969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0" name="Google Shape;710;g1558a3ee397_0_31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1" name="Google Shape;711;g1558a3ee397_0_315"/>
          <p:cNvSpPr txBox="1"/>
          <p:nvPr/>
        </p:nvSpPr>
        <p:spPr>
          <a:xfrm>
            <a:off x="2471532" y="344448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Debt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2" name="Google Shape;712;g1558a3ee397_0_315"/>
          <p:cNvSpPr txBox="1"/>
          <p:nvPr/>
        </p:nvSpPr>
        <p:spPr>
          <a:xfrm>
            <a:off x="2475504" y="269407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Stock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4" name="Google Shape;714;g1558a3ee397_0_315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5" name="Google Shape;715;g1558a3ee397_0_315"/>
          <p:cNvSpPr txBox="1"/>
          <p:nvPr/>
        </p:nvSpPr>
        <p:spPr>
          <a:xfrm>
            <a:off x="2373450" y="1803050"/>
            <a:ext cx="73488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Insurance allows you to transfer your financial ___ onto someone else 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716" name="Google Shape;716;g1558a3ee397_0_315"/>
          <p:cNvSpPr txBox="1"/>
          <p:nvPr/>
        </p:nvSpPr>
        <p:spPr>
          <a:xfrm>
            <a:off x="2489109" y="4204088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Risk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g1558a3ee397_0_334"/>
          <p:cNvSpPr txBox="1"/>
          <p:nvPr/>
        </p:nvSpPr>
        <p:spPr>
          <a:xfrm>
            <a:off x="469925" y="632025"/>
            <a:ext cx="9803628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300 Points Answer</a:t>
            </a:r>
          </a:p>
        </p:txBody>
      </p:sp>
      <p:sp>
        <p:nvSpPr>
          <p:cNvPr id="725" name="Google Shape;725;g1558a3ee397_0_334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g1558a3ee397_0_334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g1558a3ee397_0_334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C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29" name="Google Shape;729;g1558a3ee397_0_334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0" name="Google Shape;730;g1558a3ee397_0_334"/>
          <p:cNvSpPr txBox="1"/>
          <p:nvPr/>
        </p:nvSpPr>
        <p:spPr>
          <a:xfrm>
            <a:off x="2808707" y="2801711"/>
            <a:ext cx="6635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Risk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1558a3ee397_0_379"/>
          <p:cNvSpPr txBox="1"/>
          <p:nvPr/>
        </p:nvSpPr>
        <p:spPr>
          <a:xfrm>
            <a:off x="469924" y="632025"/>
            <a:ext cx="8647181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</a:t>
            </a:r>
          </a:p>
        </p:txBody>
      </p:sp>
      <p:sp>
        <p:nvSpPr>
          <p:cNvPr id="739" name="Google Shape;739;g1558a3ee397_0_379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g1558a3ee397_0_379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g1558a3ee397_0_379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2" name="Google Shape;742;g1558a3ee397_0_379"/>
          <p:cNvSpPr/>
          <p:nvPr/>
        </p:nvSpPr>
        <p:spPr>
          <a:xfrm>
            <a:off x="2004225" y="3497166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3" name="Google Shape;743;g1558a3ee397_0_379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4" name="Google Shape;744;g1558a3ee397_0_379"/>
          <p:cNvSpPr txBox="1"/>
          <p:nvPr/>
        </p:nvSpPr>
        <p:spPr>
          <a:xfrm>
            <a:off x="2516325" y="3420579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B-52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5" name="Google Shape;745;g1558a3ee397_0_379"/>
          <p:cNvSpPr txBox="1"/>
          <p:nvPr/>
        </p:nvSpPr>
        <p:spPr>
          <a:xfrm>
            <a:off x="2516325" y="269556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W-4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7" name="Google Shape;747;g1558a3ee397_0_379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8" name="Google Shape;748;g1558a3ee397_0_379"/>
          <p:cNvSpPr txBox="1"/>
          <p:nvPr/>
        </p:nvSpPr>
        <p:spPr>
          <a:xfrm>
            <a:off x="2341775" y="18619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is the following is NOT a federal tax form?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749" name="Google Shape;749;g1558a3ee397_0_379"/>
          <p:cNvSpPr txBox="1"/>
          <p:nvPr/>
        </p:nvSpPr>
        <p:spPr>
          <a:xfrm>
            <a:off x="2516323" y="4176874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1040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1558a3ee397_0_400"/>
          <p:cNvSpPr txBox="1"/>
          <p:nvPr/>
        </p:nvSpPr>
        <p:spPr>
          <a:xfrm>
            <a:off x="469925" y="632025"/>
            <a:ext cx="1011291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400 Points Answer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59" name="Google Shape;759;g1558a3ee397_0_400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g1558a3ee397_0_400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g1558a3ee397_0_400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dirty="0">
                <a:latin typeface="Avenir"/>
                <a:ea typeface="Avenir"/>
                <a:cs typeface="Avenir"/>
                <a:sym typeface="Avenir"/>
              </a:rPr>
              <a:t>B</a:t>
            </a:r>
            <a:endParaRPr lang="en-US" sz="250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63" name="Google Shape;763;g1558a3ee397_0_400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64" name="Google Shape;764;g1558a3ee397_0_400"/>
          <p:cNvSpPr txBox="1"/>
          <p:nvPr/>
        </p:nvSpPr>
        <p:spPr>
          <a:xfrm>
            <a:off x="2799125" y="2774325"/>
            <a:ext cx="6635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B-52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1558a3ee397_0_347"/>
          <p:cNvSpPr txBox="1"/>
          <p:nvPr/>
        </p:nvSpPr>
        <p:spPr>
          <a:xfrm>
            <a:off x="469925" y="632025"/>
            <a:ext cx="92922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</a:t>
            </a:r>
          </a:p>
        </p:txBody>
      </p:sp>
      <p:sp>
        <p:nvSpPr>
          <p:cNvPr id="773" name="Google Shape;773;g1558a3ee397_0_34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1558a3ee397_0_34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1558a3ee397_0_347"/>
          <p:cNvSpPr/>
          <p:nvPr/>
        </p:nvSpPr>
        <p:spPr>
          <a:xfrm>
            <a:off x="2004225" y="2750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6" name="Google Shape;776;g1558a3ee397_0_347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7" name="Google Shape;777;g1558a3ee397_0_347"/>
          <p:cNvSpPr/>
          <p:nvPr/>
        </p:nvSpPr>
        <p:spPr>
          <a:xfrm>
            <a:off x="2004225" y="4032099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8" name="Google Shape;778;g1558a3ee397_0_347"/>
          <p:cNvSpPr txBox="1"/>
          <p:nvPr/>
        </p:nvSpPr>
        <p:spPr>
          <a:xfrm>
            <a:off x="2516323" y="3398283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Federal income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79" name="Google Shape;779;g1558a3ee397_0_347"/>
          <p:cNvSpPr txBox="1"/>
          <p:nvPr/>
        </p:nvSpPr>
        <p:spPr>
          <a:xfrm>
            <a:off x="2516322" y="271787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Sales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81" name="Google Shape;781;g1558a3ee397_0_347"/>
          <p:cNvSpPr txBox="1"/>
          <p:nvPr/>
        </p:nvSpPr>
        <p:spPr>
          <a:xfrm>
            <a:off x="8126568" y="5741289"/>
            <a:ext cx="146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82" name="Google Shape;782;g1558a3ee397_0_347"/>
          <p:cNvSpPr txBox="1"/>
          <p:nvPr/>
        </p:nvSpPr>
        <p:spPr>
          <a:xfrm>
            <a:off x="1794397" y="1622543"/>
            <a:ext cx="8792651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Which of the following tax type does NOT require you to complete forms to determine the amount you owe or are owed at the end of the year?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783" name="Google Shape;783;g1558a3ee397_0_347"/>
          <p:cNvSpPr txBox="1"/>
          <p:nvPr/>
        </p:nvSpPr>
        <p:spPr>
          <a:xfrm>
            <a:off x="2516323" y="397805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State income </a:t>
            </a:r>
            <a:endParaRPr sz="1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1558a3ee397_0_366"/>
          <p:cNvSpPr txBox="1"/>
          <p:nvPr/>
        </p:nvSpPr>
        <p:spPr>
          <a:xfrm>
            <a:off x="469924" y="632025"/>
            <a:ext cx="10395299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Taxes, Insurance, and Buying a Home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500 Points Answer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2" name="Google Shape;792;g1558a3ee397_0_366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1558a3ee397_0_36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1558a3ee397_0_366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6" name="Google Shape;796;g1558a3ee397_0_366"/>
          <p:cNvSpPr txBox="1"/>
          <p:nvPr/>
        </p:nvSpPr>
        <p:spPr>
          <a:xfrm>
            <a:off x="7946263" y="5774774"/>
            <a:ext cx="185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7" name="Google Shape;797;g1558a3ee397_0_366"/>
          <p:cNvSpPr txBox="1"/>
          <p:nvPr/>
        </p:nvSpPr>
        <p:spPr>
          <a:xfrm>
            <a:off x="2799125" y="2774325"/>
            <a:ext cx="663570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Sales</a:t>
            </a:r>
            <a:endParaRPr sz="2700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7;p13">
            <a:extLst>
              <a:ext uri="{FF2B5EF4-FFF2-40B4-BE49-F238E27FC236}">
                <a16:creationId xmlns:a16="http://schemas.microsoft.com/office/drawing/2014/main" id="{5B8FEAAD-46E5-C4F6-14BE-F5EC02663EB4}"/>
              </a:ext>
            </a:extLst>
          </p:cNvPr>
          <p:cNvSpPr txBox="1"/>
          <p:nvPr/>
        </p:nvSpPr>
        <p:spPr>
          <a:xfrm>
            <a:off x="2866076" y="630213"/>
            <a:ext cx="53310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Game Board</a:t>
            </a:r>
            <a:endParaRPr sz="3200" b="1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aphicFrame>
        <p:nvGraphicFramePr>
          <p:cNvPr id="3" name="Google Shape;119;p13">
            <a:extLst>
              <a:ext uri="{FF2B5EF4-FFF2-40B4-BE49-F238E27FC236}">
                <a16:creationId xmlns:a16="http://schemas.microsoft.com/office/drawing/2014/main" id="{604573C3-23F2-B8AC-8FF5-3D36C301D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7810473"/>
              </p:ext>
            </p:extLst>
          </p:nvPr>
        </p:nvGraphicFramePr>
        <p:xfrm>
          <a:off x="933450" y="1479784"/>
          <a:ext cx="10325100" cy="800100"/>
        </p:xfrm>
        <a:graphic>
          <a:graphicData uri="http://schemas.openxmlformats.org/drawingml/2006/table">
            <a:tbl>
              <a:tblPr>
                <a:noFill/>
                <a:tableStyleId>{0200D07B-828E-4899-B8B1-DC9D60C90B77}</a:tableStyleId>
              </a:tblPr>
              <a:tblGrid>
                <a:gridCol w="258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Saving and Investing</a:t>
                      </a:r>
                      <a:endParaRPr sz="1400" u="none" strike="noStrike" cap="none" dirty="0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b="1" i="0" u="none" strike="noStrike" cap="none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Growing Credit</a:t>
                      </a:r>
                      <a:endParaRPr sz="1400" u="none" strike="noStrike" cap="none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Financing Higher Education </a:t>
                      </a:r>
                      <a:endParaRPr sz="1400" u="none" strike="noStrike" cap="none" dirty="0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Taxes, Insurance, and Buying a House</a:t>
                      </a:r>
                      <a:endParaRPr sz="1400" u="none" strike="noStrike" cap="none" dirty="0"/>
                    </a:p>
                  </a:txBody>
                  <a:tcPr marL="95250" marR="95250" marT="95250" marB="9525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8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Google Shape;121;p13">
            <a:extLst>
              <a:ext uri="{FF2B5EF4-FFF2-40B4-BE49-F238E27FC236}">
                <a16:creationId xmlns:a16="http://schemas.microsoft.com/office/drawing/2014/main" id="{17B8B387-F15F-7243-A1CF-E89713EDF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6180967"/>
              </p:ext>
            </p:extLst>
          </p:nvPr>
        </p:nvGraphicFramePr>
        <p:xfrm>
          <a:off x="926741" y="2304030"/>
          <a:ext cx="10325100" cy="2628900"/>
        </p:xfrm>
        <a:graphic>
          <a:graphicData uri="http://schemas.openxmlformats.org/drawingml/2006/table">
            <a:tbl>
              <a:tblPr>
                <a:noFill/>
                <a:tableStyleId>{0200D07B-828E-4899-B8B1-DC9D60C90B77}</a:tableStyleId>
              </a:tblPr>
              <a:tblGrid>
                <a:gridCol w="258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cap="none">
                          <a:solidFill>
                            <a:srgbClr val="FEC404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100</a:t>
                      </a:r>
                      <a:endParaRPr sz="1400" u="none" strike="noStrike" cap="none"/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 dirty="0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 dirty="0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 dirty="0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 dirty="0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1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2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strike="noStrike" cap="none" dirty="0">
                          <a:solidFill>
                            <a:srgbClr val="FEC404"/>
                          </a:solidFill>
                          <a:uFill>
                            <a:noFill/>
                          </a:uFill>
                          <a:latin typeface="Avenir"/>
                          <a:ea typeface="Avenir"/>
                          <a:cs typeface="Avenir"/>
                          <a:sym typeface="Avenir"/>
                          <a:hlinkClick r:id="rId2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sz="1400" strike="noStrike" cap="none" dirty="0">
                        <a:solidFill>
                          <a:srgbClr val="FEC404"/>
                        </a:solidFill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8B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85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/>
          <p:nvPr/>
        </p:nvSpPr>
        <p:spPr>
          <a:xfrm>
            <a:off x="469925" y="632025"/>
            <a:ext cx="6116226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100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2457924" y="3389806"/>
            <a:ext cx="9009145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When interest is added to the principal amount so that the interest earns interest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2457925" y="2460895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The amount earned or owed on the principal amount</a:t>
            </a:r>
          </a:p>
        </p:txBody>
      </p:sp>
      <p:sp>
        <p:nvSpPr>
          <p:cNvPr id="139" name="Google Shape;139;p5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2516325" y="1803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Compound Interest is…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2457924" y="4230500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Multiple late fees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42" name="Google Shape;142;p5" descr="Logo, 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2121" y="4925281"/>
            <a:ext cx="1226782" cy="1226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</a:t>
            </a: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: 100 Points Answer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6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6"/>
          <p:cNvSpPr txBox="1"/>
          <p:nvPr/>
        </p:nvSpPr>
        <p:spPr>
          <a:xfrm>
            <a:off x="2838925" y="2641400"/>
            <a:ext cx="7348800" cy="1461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When interest is added to the principal amount so that the interest earns interest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151;p6">
            <a:extLst>
              <a:ext uri="{FF2B5EF4-FFF2-40B4-BE49-F238E27FC236}">
                <a16:creationId xmlns:a16="http://schemas.microsoft.com/office/drawing/2014/main" id="{314ABAF5-7B15-483C-2BC2-E9EEB595923A}"/>
              </a:ext>
            </a:extLst>
          </p:cNvPr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6;p6">
            <a:extLst>
              <a:ext uri="{FF2B5EF4-FFF2-40B4-BE49-F238E27FC236}">
                <a16:creationId xmlns:a16="http://schemas.microsoft.com/office/drawing/2014/main" id="{22E1969A-5D66-90DB-6EBF-AF4F111720F7}"/>
              </a:ext>
            </a:extLst>
          </p:cNvPr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/>
        </p:nvSpPr>
        <p:spPr>
          <a:xfrm>
            <a:off x="469924" y="632025"/>
            <a:ext cx="6351005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200 Points</a:t>
            </a:r>
            <a:endParaRPr sz="2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5" name="Google Shape;165;p7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7"/>
          <p:cNvSpPr/>
          <p:nvPr/>
        </p:nvSpPr>
        <p:spPr>
          <a:xfrm>
            <a:off x="2004225" y="2496120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7" name="Google Shape;167;p7"/>
          <p:cNvSpPr/>
          <p:nvPr/>
        </p:nvSpPr>
        <p:spPr>
          <a:xfrm>
            <a:off x="2004225" y="3411594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8" name="Google Shape;168;p7"/>
          <p:cNvSpPr/>
          <p:nvPr/>
        </p:nvSpPr>
        <p:spPr>
          <a:xfrm>
            <a:off x="2004225" y="4262673"/>
            <a:ext cx="395400" cy="381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9" name="Google Shape;169;p7"/>
          <p:cNvSpPr txBox="1"/>
          <p:nvPr/>
        </p:nvSpPr>
        <p:spPr>
          <a:xfrm>
            <a:off x="2457925" y="3371957"/>
            <a:ext cx="734880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long-term savings plans for retirement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0" name="Google Shape;170;p7"/>
          <p:cNvSpPr txBox="1"/>
          <p:nvPr/>
        </p:nvSpPr>
        <p:spPr>
          <a:xfrm>
            <a:off x="2465438" y="2463880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combination codes on bank vaults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2" name="Google Shape;172;p7"/>
          <p:cNvSpPr txBox="1"/>
          <p:nvPr/>
        </p:nvSpPr>
        <p:spPr>
          <a:xfrm>
            <a:off x="8126568" y="5741289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2568374" y="1803043"/>
            <a:ext cx="7971939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What do IRAs, Roth IRAs, 401(k)s and 403(b) all have In common? 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174" name="Google Shape;174;p7" descr="A picture containing 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60975" y="4853622"/>
            <a:ext cx="2181856" cy="2181856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7"/>
          <p:cNvSpPr txBox="1"/>
          <p:nvPr/>
        </p:nvSpPr>
        <p:spPr>
          <a:xfrm>
            <a:off x="2450410" y="4206936"/>
            <a:ext cx="7348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checking accounts you sign up for at a loca</a:t>
            </a:r>
            <a:r>
              <a:rPr lang="en-US" sz="1700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l bank </a:t>
            </a:r>
            <a:endParaRPr sz="17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6" name="Google Shape;176;p7"/>
          <p:cNvSpPr/>
          <p:nvPr/>
        </p:nvSpPr>
        <p:spPr>
          <a:xfrm>
            <a:off x="7907825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"/>
          <p:cNvSpPr txBox="1"/>
          <p:nvPr/>
        </p:nvSpPr>
        <p:spPr>
          <a:xfrm>
            <a:off x="8098662" y="5726262"/>
            <a:ext cx="1468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</a:t>
            </a:r>
            <a:endParaRPr sz="2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"/>
          <p:cNvSpPr txBox="1"/>
          <p:nvPr/>
        </p:nvSpPr>
        <p:spPr>
          <a:xfrm>
            <a:off x="469925" y="632025"/>
            <a:ext cx="74925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Saving and Investing: 200 Points</a:t>
            </a:r>
          </a:p>
        </p:txBody>
      </p:sp>
      <p:sp>
        <p:nvSpPr>
          <p:cNvPr id="186" name="Google Shape;186;p12"/>
          <p:cNvSpPr/>
          <p:nvPr/>
        </p:nvSpPr>
        <p:spPr>
          <a:xfrm>
            <a:off x="7920704" y="5658200"/>
            <a:ext cx="1854300" cy="572700"/>
          </a:xfrm>
          <a:prstGeom prst="roundRect">
            <a:avLst>
              <a:gd name="adj" fmla="val 16667"/>
            </a:avLst>
          </a:prstGeom>
          <a:solidFill>
            <a:srgbClr val="FEC404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2"/>
          <p:cNvSpPr txBox="1"/>
          <p:nvPr/>
        </p:nvSpPr>
        <p:spPr>
          <a:xfrm>
            <a:off x="2086025" y="1936050"/>
            <a:ext cx="73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2"/>
          <p:cNvSpPr txBox="1"/>
          <p:nvPr/>
        </p:nvSpPr>
        <p:spPr>
          <a:xfrm>
            <a:off x="2826624" y="2820563"/>
            <a:ext cx="73488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All are long-term savings plans for retirement </a:t>
            </a:r>
          </a:p>
        </p:txBody>
      </p:sp>
      <p:sp>
        <p:nvSpPr>
          <p:cNvPr id="189" name="Google Shape;189;p12"/>
          <p:cNvSpPr/>
          <p:nvPr/>
        </p:nvSpPr>
        <p:spPr>
          <a:xfrm>
            <a:off x="2016576" y="2774325"/>
            <a:ext cx="732900" cy="7080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rgbClr val="FEC40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endParaRPr sz="25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91" name="Google Shape;191;p12"/>
          <p:cNvSpPr txBox="1"/>
          <p:nvPr/>
        </p:nvSpPr>
        <p:spPr>
          <a:xfrm>
            <a:off x="7946263" y="5774774"/>
            <a:ext cx="185429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sng" strike="noStrike" cap="none" dirty="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Game Board</a:t>
            </a:r>
            <a:endParaRPr sz="1400" b="0" i="0" u="none" strike="noStrike" cap="none" dirty="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961b6c-d64c-41f6-b7d7-6e305fca4fa4" xsi:nil="true"/>
    <lcf76f155ced4ddcb4097134ff3c332f xmlns="69e926c2-b73c-4bc5-93a2-2d0c89fa174a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E679339293BC4AA825AC779C152CF8" ma:contentTypeVersion="17" ma:contentTypeDescription="Create a new document." ma:contentTypeScope="" ma:versionID="ba740090c09acc60c7a73f748bd4e44e">
  <xsd:schema xmlns:xsd="http://www.w3.org/2001/XMLSchema" xmlns:xs="http://www.w3.org/2001/XMLSchema" xmlns:p="http://schemas.microsoft.com/office/2006/metadata/properties" xmlns:ns1="http://schemas.microsoft.com/sharepoint/v3" xmlns:ns2="69e926c2-b73c-4bc5-93a2-2d0c89fa174a" xmlns:ns3="b8961b6c-d64c-41f6-b7d7-6e305fca4fa4" targetNamespace="http://schemas.microsoft.com/office/2006/metadata/properties" ma:root="true" ma:fieldsID="dea828f71bcc079bdb40ea0277efd5bc" ns1:_="" ns2:_="" ns3:_="">
    <xsd:import namespace="http://schemas.microsoft.com/sharepoint/v3"/>
    <xsd:import namespace="69e926c2-b73c-4bc5-93a2-2d0c89fa174a"/>
    <xsd:import namespace="b8961b6c-d64c-41f6-b7d7-6e305fca4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926c2-b73c-4bc5-93a2-2d0c89fa17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61b4c75-b81e-43f4-b0d1-33d9836e2f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61b6c-d64c-41f6-b7d7-6e305fca4f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744838d-d26f-4937-ab01-e2b3c4684bef}" ma:internalName="TaxCatchAll" ma:showField="CatchAllData" ma:web="b8961b6c-d64c-41f6-b7d7-6e305fca4f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8CB725-7ABC-4AEF-A4F3-A55FC24BD462}">
  <ds:schemaRefs>
    <ds:schemaRef ds:uri="http://schemas.microsoft.com/sharepoint/v3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8961b6c-d64c-41f6-b7d7-6e305fca4fa4"/>
    <ds:schemaRef ds:uri="69e926c2-b73c-4bc5-93a2-2d0c89fa174a"/>
  </ds:schemaRefs>
</ds:datastoreItem>
</file>

<file path=customXml/itemProps2.xml><?xml version="1.0" encoding="utf-8"?>
<ds:datastoreItem xmlns:ds="http://schemas.openxmlformats.org/officeDocument/2006/customXml" ds:itemID="{84233BB6-591D-4AC4-86EA-693A500B6F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e926c2-b73c-4bc5-93a2-2d0c89fa174a"/>
    <ds:schemaRef ds:uri="b8961b6c-d64c-41f6-b7d7-6e305fca4f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65F154-38EE-44B5-801D-35E11F611B7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93c8f36-6474-4d63-a7be-1ac5fae7b22e}" enabled="1" method="Privileged" siteId="{31fa3fc8-0d67-4b00-8f5a-3a9a69c281b8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1491</TotalTime>
  <Words>1572</Words>
  <Application>Microsoft Macintosh PowerPoint</Application>
  <PresentationFormat>Widescreen</PresentationFormat>
  <Paragraphs>359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Avenir</vt:lpstr>
      <vt:lpstr>Arial</vt:lpstr>
      <vt:lpstr>Calibri</vt:lpstr>
      <vt:lpstr>Avenir Book</vt:lpstr>
      <vt:lpstr>Calibri Light</vt:lpstr>
      <vt:lpstr>Gill Sans</vt:lpstr>
      <vt:lpstr>Office Theme</vt:lpstr>
      <vt:lpstr>PowerPoint Presentation</vt:lpstr>
      <vt:lpstr>Directions for Trivia Game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mgroller</dc:creator>
  <cp:lastModifiedBy>Kennedy Harris</cp:lastModifiedBy>
  <cp:revision>6</cp:revision>
  <dcterms:created xsi:type="dcterms:W3CDTF">2012-03-19T19:55:28Z</dcterms:created>
  <dcterms:modified xsi:type="dcterms:W3CDTF">2024-10-08T17:27:05Z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0x010100A4E679339293BC4AA825AC779C152CF8</vt:lpwstr>
  </property>
  <property fmtid="{D5CDD505-2E9C-101B-9397-08002B2CF9AE}" pid="3" name="MSIP_Label_693c8f36-6474-4d63-a7be-1ac5fae7b22e_Enabled">
    <vt:lpwstr>true</vt:lpwstr>
  </property>
  <property fmtid="{D5CDD505-2E9C-101B-9397-08002B2CF9AE}" pid="4" name="MSIP_Label_693c8f36-6474-4d63-a7be-1ac5fae7b22e_SetDate">
    <vt:lpwstr>2024-09-26T22:29:42Z</vt:lpwstr>
  </property>
  <property fmtid="{D5CDD505-2E9C-101B-9397-08002B2CF9AE}" pid="5" name="MSIP_Label_693c8f36-6474-4d63-a7be-1ac5fae7b22e_Method">
    <vt:lpwstr>Privileged</vt:lpwstr>
  </property>
  <property fmtid="{D5CDD505-2E9C-101B-9397-08002B2CF9AE}" pid="6" name="MSIP_Label_693c8f36-6474-4d63-a7be-1ac5fae7b22e_Name">
    <vt:lpwstr>Confidential</vt:lpwstr>
  </property>
  <property fmtid="{D5CDD505-2E9C-101B-9397-08002B2CF9AE}" pid="7" name="MSIP_Label_693c8f36-6474-4d63-a7be-1ac5fae7b22e_SiteId">
    <vt:lpwstr>31fa3fc8-0d67-4b00-8f5a-3a9a69c281b8</vt:lpwstr>
  </property>
  <property fmtid="{D5CDD505-2E9C-101B-9397-08002B2CF9AE}" pid="8" name="MSIP_Label_693c8f36-6474-4d63-a7be-1ac5fae7b22e_ActionId">
    <vt:lpwstr>ebfb04c4-d6de-4271-8396-e5ce4151c15c</vt:lpwstr>
  </property>
  <property fmtid="{D5CDD505-2E9C-101B-9397-08002B2CF9AE}" pid="9" name="MSIP_Label_693c8f36-6474-4d63-a7be-1ac5fae7b22e_ContentBits">
    <vt:lpwstr>2</vt:lpwstr>
  </property>
  <property fmtid="{D5CDD505-2E9C-101B-9397-08002B2CF9AE}" pid="10" name="MediaServiceImageTags">
    <vt:lpwstr/>
  </property>
  <property fmtid="{D5CDD505-2E9C-101B-9397-08002B2CF9AE}" pid="11" name="ClassificationContentMarkingFooterLocations">
    <vt:lpwstr>Office Theme:8</vt:lpwstr>
  </property>
  <property fmtid="{D5CDD505-2E9C-101B-9397-08002B2CF9AE}" pid="12" name="ClassificationContentMarkingFooterText">
    <vt:lpwstr>Sensitivity: Confidential</vt:lpwstr>
  </property>
</Properties>
</file>