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0" r:id="rId4"/>
  </p:sldMasterIdLst>
  <p:notesMasterIdLst>
    <p:notesMasterId r:id="rId50"/>
  </p:notesMasterIdLst>
  <p:sldIdLst>
    <p:sldId id="256" r:id="rId5"/>
    <p:sldId id="257" r:id="rId6"/>
    <p:sldId id="258" r:id="rId7"/>
    <p:sldId id="259" r:id="rId8"/>
    <p:sldId id="301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  <p:sldId id="294" r:id="rId43"/>
    <p:sldId id="295" r:id="rId44"/>
    <p:sldId id="296" r:id="rId45"/>
    <p:sldId id="297" r:id="rId46"/>
    <p:sldId id="298" r:id="rId47"/>
    <p:sldId id="299" r:id="rId48"/>
    <p:sldId id="300" r:id="rId49"/>
  </p:sldIdLst>
  <p:sldSz cx="12192000" cy="6858000"/>
  <p:notesSz cx="6858000" cy="9144000"/>
  <p:embeddedFontLst>
    <p:embeddedFont>
      <p:font typeface="Avenir" panose="02000503020000020003" pitchFamily="2" charset="0"/>
      <p:regular r:id="rId51"/>
      <p:italic r:id="rId52"/>
    </p:embeddedFont>
    <p:embeddedFont>
      <p:font typeface="Avenir Book" panose="02000503020000020003" pitchFamily="2" charset="0"/>
      <p:regular r:id="rId53"/>
      <p:italic r:id="rId54"/>
    </p:embeddedFont>
    <p:embeddedFont>
      <p:font typeface="Gill Sans" panose="020B0502020104020203" pitchFamily="34" charset="-79"/>
      <p:regular r:id="rId55"/>
      <p:bold r:id="rId56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59" roundtripDataSignature="AMtx7mhsacuIzKZM4cvK+tiQlEc8B2HA/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50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200D07B-828E-4899-B8B1-DC9D60C90B77}">
  <a:tblStyle styleId="{0200D07B-828E-4899-B8B1-DC9D60C90B7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92" autoAdjust="0"/>
    <p:restoredTop sz="94658"/>
  </p:normalViewPr>
  <p:slideViewPr>
    <p:cSldViewPr snapToGrid="0">
      <p:cViewPr varScale="1">
        <p:scale>
          <a:sx n="120" d="100"/>
          <a:sy n="120" d="100"/>
        </p:scale>
        <p:origin x="1184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notesMaster" Target="notesMasters/notesMaster1.xml"/><Relationship Id="rId55" Type="http://schemas.openxmlformats.org/officeDocument/2006/relationships/font" Target="fonts/font5.fntdata"/><Relationship Id="rId63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font" Target="fonts/font3.fntdata"/><Relationship Id="rId5" Type="http://schemas.openxmlformats.org/officeDocument/2006/relationships/slide" Target="slides/slide1.xml"/><Relationship Id="rId61" Type="http://schemas.openxmlformats.org/officeDocument/2006/relationships/viewProps" Target="viewProps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font" Target="fonts/font6.fntdata"/><Relationship Id="rId64" Type="http://schemas.microsoft.com/office/2016/11/relationships/changesInfo" Target="changesInfos/changesInfo1.xml"/><Relationship Id="rId8" Type="http://schemas.openxmlformats.org/officeDocument/2006/relationships/slide" Target="slides/slide4.xml"/><Relationship Id="rId51" Type="http://schemas.openxmlformats.org/officeDocument/2006/relationships/font" Target="fonts/font1.fntdata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customschemas.google.com/relationships/presentationmetadata" Target="metadata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font" Target="fonts/font4.fntdata"/><Relationship Id="rId62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font" Target="fonts/font2.fntdata"/><Relationship Id="rId6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nnedy Harris" userId="3da376fa-7e51-4f81-b3e5-b1d6a110e507" providerId="ADAL" clId="{19EABD2F-FF28-904E-BE57-447F27CCD437}"/>
    <pc:docChg chg="modSld">
      <pc:chgData name="Kennedy Harris" userId="3da376fa-7e51-4f81-b3e5-b1d6a110e507" providerId="ADAL" clId="{19EABD2F-FF28-904E-BE57-447F27CCD437}" dt="2024-12-09T19:40:33.948" v="0" actId="6549"/>
      <pc:docMkLst>
        <pc:docMk/>
      </pc:docMkLst>
      <pc:sldChg chg="modSp mod">
        <pc:chgData name="Kennedy Harris" userId="3da376fa-7e51-4f81-b3e5-b1d6a110e507" providerId="ADAL" clId="{19EABD2F-FF28-904E-BE57-447F27CCD437}" dt="2024-12-09T19:40:33.948" v="0" actId="6549"/>
        <pc:sldMkLst>
          <pc:docMk/>
          <pc:sldMk cId="0" sldId="256"/>
        </pc:sldMkLst>
        <pc:spChg chg="mod">
          <ac:chgData name="Kennedy Harris" userId="3da376fa-7e51-4f81-b3e5-b1d6a110e507" providerId="ADAL" clId="{19EABD2F-FF28-904E-BE57-447F27CCD437}" dt="2024-12-09T19:40:33.948" v="0" actId="6549"/>
          <ac:spMkLst>
            <pc:docMk/>
            <pc:sldMk cId="0" sldId="256"/>
            <ac:spMk id="64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14afc9af5e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g14afc9af5e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61" name="Google Shape;61;g14afc9af5e4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4" name="Google Shape;194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5" name="Google Shape;195;p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4" name="Google Shape;214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15" name="Google Shape;215;p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8" name="Google Shape;228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29" name="Google Shape;229;p1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12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48" name="Google Shape;248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49" name="Google Shape;249;p1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13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62" name="Google Shape;262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63" name="Google Shape;263;p1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14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81" name="Google Shape;281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82" name="Google Shape;282;p1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15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g1555d612ebe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5" name="Google Shape;295;g1555d612ebe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96" name="Google Shape;296;g1555d612ebe_0_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16</a:t>
            </a:fld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g1555d612ebe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15" name="Google Shape;315;g1555d612ebe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16" name="Google Shape;316;g1555d612ebe_0_2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17</a:t>
            </a:fld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g1555d612ebe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29" name="Google Shape;329;g1555d612ebe_0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330" name="Google Shape;330;g1555d612ebe_0_3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18</a:t>
            </a:fld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g1555d612ebe_0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48" name="Google Shape;348;g1555d612ebe_0_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49" name="Google Shape;349;g1555d612ebe_0_5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19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67" name="Google Shape;6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g1555d612ebe_0_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62" name="Google Shape;362;g1555d612ebe_0_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63" name="Google Shape;363;g1555d612ebe_0_6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20</a:t>
            </a:fld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g1558a3ee397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82" name="Google Shape;382;g1558a3ee397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383" name="Google Shape;383;g1558a3ee397_0_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21</a:t>
            </a:fld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Google Shape;395;g1558a3ee397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96" name="Google Shape;396;g1558a3ee397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97" name="Google Shape;397;g1558a3ee397_0_1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22</a:t>
            </a:fld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Google Shape;415;g1558a3ee397_0_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16" name="Google Shape;416;g1558a3ee397_0_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17" name="Google Shape;417;g1558a3ee397_0_3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23</a:t>
            </a:fld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Google Shape;429;g1558a3ee397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30" name="Google Shape;430;g1558a3ee397_0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31" name="Google Shape;431;g1558a3ee397_0_4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24</a:t>
            </a:fld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Google Shape;448;g1558a3ee397_0_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49" name="Google Shape;449;g1558a3ee397_0_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450" name="Google Shape;450;g1558a3ee397_0_6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25</a:t>
            </a:fld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" name="Google Shape;463;g1558a3ee397_0_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64" name="Google Shape;464;g1558a3ee397_0_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65" name="Google Shape;465;g1558a3ee397_0_7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26</a:t>
            </a:fld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" name="Google Shape;482;g1558a3ee397_0_1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83" name="Google Shape;483;g1558a3ee397_0_1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84" name="Google Shape;484;g1558a3ee397_0_13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27</a:t>
            </a:fld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Google Shape;496;g1558a3ee397_0_1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97" name="Google Shape;497;g1558a3ee397_0_1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98" name="Google Shape;498;g1558a3ee397_0_11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28</a:t>
            </a:fld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" name="Google Shape;515;g1558a3ee397_0_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16" name="Google Shape;516;g1558a3ee397_0_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17" name="Google Shape;517;g1558a3ee397_0_9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29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14afc9af5e4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9" name="Google Shape;79;g14afc9af5e4_0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0" name="Google Shape;80;g14afc9af5e4_0_3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" name="Google Shape;530;g1558a3ee397_0_1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31" name="Google Shape;531;g1558a3ee397_0_1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32" name="Google Shape;532;g1558a3ee397_0_14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30</a:t>
            </a:fld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g1558a3ee397_0_1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50" name="Google Shape;550;g1558a3ee397_0_1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551" name="Google Shape;551;g1558a3ee397_0_16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31</a:t>
            </a:fld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" name="Google Shape;563;g1558a3ee397_0_1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64" name="Google Shape;564;g1558a3ee397_0_1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65" name="Google Shape;565;g1558a3ee397_0_18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32</a:t>
            </a:fld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" name="Google Shape;583;g1558a3ee397_0_2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84" name="Google Shape;584;g1558a3ee397_0_2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85" name="Google Shape;585;g1558a3ee397_0_20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33</a:t>
            </a:fld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7" name="Google Shape;597;g1558a3ee397_0_2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98" name="Google Shape;598;g1558a3ee397_0_2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99" name="Google Shape;599;g1558a3ee397_0_21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34</a:t>
            </a:fld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" name="Google Shape;617;g1558a3ee397_0_2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18" name="Google Shape;618;g1558a3ee397_0_2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619" name="Google Shape;619;g1558a3ee397_0_23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35</a:t>
            </a:fld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" name="Google Shape;631;g1558a3ee397_0_2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32" name="Google Shape;632;g1558a3ee397_0_2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633" name="Google Shape;633;g1558a3ee397_0_28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36</a:t>
            </a:fld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" name="Google Shape;651;g1558a3ee397_0_3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52" name="Google Shape;652;g1558a3ee397_0_30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653" name="Google Shape;653;g1558a3ee397_0_30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37</a:t>
            </a:fld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" name="Google Shape;665;g1558a3ee397_0_2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66" name="Google Shape;666;g1558a3ee397_0_2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667" name="Google Shape;667;g1558a3ee397_0_25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38</a:t>
            </a:fld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4" name="Google Shape;684;g1558a3ee397_0_2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85" name="Google Shape;685;g1558a3ee397_0_2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686" name="Google Shape;686;g1558a3ee397_0_26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39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14afc9af5e4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8" name="Google Shape;98;g14afc9af5e4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9" name="Google Shape;99;g14afc9af5e4_0_4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" name="Google Shape;699;g1558a3ee397_0_3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00" name="Google Shape;700;g1558a3ee397_0_3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701" name="Google Shape;701;g1558a3ee397_0_31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40</a:t>
            </a:fld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" name="Google Shape;718;g1558a3ee397_0_3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19" name="Google Shape;719;g1558a3ee397_0_3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720" name="Google Shape;720;g1558a3ee397_0_33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41</a:t>
            </a:fld>
            <a:endParaRPr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2" name="Google Shape;732;g1558a3ee397_0_3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33" name="Google Shape;733;g1558a3ee397_0_3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734" name="Google Shape;734;g1558a3ee397_0_37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42</a:t>
            </a:fld>
            <a:endParaRPr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" name="Google Shape;752;g1558a3ee397_0_4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53" name="Google Shape;753;g1558a3ee397_0_4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754" name="Google Shape;754;g1558a3ee397_0_40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43</a:t>
            </a:fld>
            <a:endParaRPr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6" name="Google Shape;766;g1558a3ee397_0_3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67" name="Google Shape;767;g1558a3ee397_0_3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768" name="Google Shape;768;g1558a3ee397_0_34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44</a:t>
            </a:fld>
            <a:endParaRPr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5" name="Google Shape;785;g1558a3ee397_0_3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86" name="Google Shape;786;g1558a3ee397_0_3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787" name="Google Shape;787;g1558a3ee397_0_36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45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5</a:t>
            </a:fld>
            <a:endParaRPr lang="en-US" sz="1200" b="0" i="0" u="none" strike="noStrike" cap="non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16774776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5" name="Google Shape;125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6" name="Google Shape;126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5" name="Google Shape;145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6" name="Google Shape;146;p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9" name="Google Shape;159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0" name="Google Shape;160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0" name="Google Shape;180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81" name="Google Shape;181;p1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BA919-C59A-4CE4-82F9-7E5BF1BC5E41}" type="datetimeFigureOut">
              <a:rPr lang="en-US" smtClean="0"/>
              <a:t>12/9/24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488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BA919-C59A-4CE4-82F9-7E5BF1BC5E41}" type="datetimeFigureOut">
              <a:rPr lang="en-US" smtClean="0"/>
              <a:t>12/9/24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899120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BA919-C59A-4CE4-82F9-7E5BF1BC5E41}" type="datetimeFigureOut">
              <a:rPr lang="en-US" smtClean="0"/>
              <a:t>12/9/24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40172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BA919-C59A-4CE4-82F9-7E5BF1BC5E41}" type="datetimeFigureOut">
              <a:rPr lang="en-US" smtClean="0"/>
              <a:t>12/9/24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2787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BA919-C59A-4CE4-82F9-7E5BF1BC5E41}" type="datetimeFigureOut">
              <a:rPr lang="en-US" smtClean="0"/>
              <a:t>12/9/24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01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969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127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BA919-C59A-4CE4-82F9-7E5BF1BC5E41}" type="datetimeFigureOut">
              <a:rPr lang="en-US" smtClean="0"/>
              <a:t>12/9/24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887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BA919-C59A-4CE4-82F9-7E5BF1BC5E41}" type="datetimeFigureOut">
              <a:rPr lang="en-US" smtClean="0"/>
              <a:t>12/9/24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885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BA919-C59A-4CE4-82F9-7E5BF1BC5E41}" type="datetimeFigureOut">
              <a:rPr lang="en-US" smtClean="0"/>
              <a:t>12/9/24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9F6FF-231E-4D11-8768-BA51D0DC5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354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BA919-C59A-4CE4-82F9-7E5BF1BC5E41}" type="datetimeFigureOut">
              <a:rPr lang="en-US" smtClean="0"/>
              <a:t>12/9/24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621580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BA919-C59A-4CE4-82F9-7E5BF1BC5E41}" type="datetimeFigureOut">
              <a:rPr lang="en-US" smtClean="0"/>
              <a:t>12/9/24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BC62F30-4E0B-8D34-FFDA-B4EB56A58C2D}"/>
              </a:ext>
            </a:extLst>
          </p:cNvPr>
          <p:cNvSpPr txBox="1"/>
          <p:nvPr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5430012" y="6626860"/>
            <a:ext cx="1363663" cy="16764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11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Sensitivity: Confidential</a:t>
            </a:r>
          </a:p>
        </p:txBody>
      </p:sp>
    </p:spTree>
    <p:extLst>
      <p:ext uri="{BB962C8B-B14F-4D97-AF65-F5344CB8AC3E}">
        <p14:creationId xmlns:p14="http://schemas.microsoft.com/office/powerpoint/2010/main" val="1213041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5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7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31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3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3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41.xm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43.xml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45.xml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28.xml"/><Relationship Id="rId13" Type="http://schemas.openxmlformats.org/officeDocument/2006/relationships/slide" Target="slide40.xml"/><Relationship Id="rId18" Type="http://schemas.openxmlformats.org/officeDocument/2006/relationships/slide" Target="slide14.xml"/><Relationship Id="rId3" Type="http://schemas.openxmlformats.org/officeDocument/2006/relationships/slide" Target="slide16.xml"/><Relationship Id="rId21" Type="http://schemas.openxmlformats.org/officeDocument/2006/relationships/slide" Target="slide44.xml"/><Relationship Id="rId7" Type="http://schemas.openxmlformats.org/officeDocument/2006/relationships/slide" Target="slide18.xml"/><Relationship Id="rId12" Type="http://schemas.openxmlformats.org/officeDocument/2006/relationships/slide" Target="slide30.xml"/><Relationship Id="rId17" Type="http://schemas.openxmlformats.org/officeDocument/2006/relationships/slide" Target="slide42.xml"/><Relationship Id="rId2" Type="http://schemas.openxmlformats.org/officeDocument/2006/relationships/notesSlide" Target="../notesSlides/notesSlide5.xml"/><Relationship Id="rId16" Type="http://schemas.openxmlformats.org/officeDocument/2006/relationships/slide" Target="slide32.xml"/><Relationship Id="rId20" Type="http://schemas.openxmlformats.org/officeDocument/2006/relationships/slide" Target="slide34.xml"/><Relationship Id="rId1" Type="http://schemas.openxmlformats.org/officeDocument/2006/relationships/slideLayout" Target="../slideLayouts/slideLayout7.xml"/><Relationship Id="rId6" Type="http://schemas.openxmlformats.org/officeDocument/2006/relationships/slide" Target="slide9.xml"/><Relationship Id="rId11" Type="http://schemas.openxmlformats.org/officeDocument/2006/relationships/slide" Target="slide20.xml"/><Relationship Id="rId5" Type="http://schemas.openxmlformats.org/officeDocument/2006/relationships/slide" Target="slide36.xml"/><Relationship Id="rId15" Type="http://schemas.openxmlformats.org/officeDocument/2006/relationships/slide" Target="slide22.xml"/><Relationship Id="rId10" Type="http://schemas.openxmlformats.org/officeDocument/2006/relationships/slide" Target="slide10.xml"/><Relationship Id="rId19" Type="http://schemas.openxmlformats.org/officeDocument/2006/relationships/slide" Target="slide24.xml"/><Relationship Id="rId4" Type="http://schemas.openxmlformats.org/officeDocument/2006/relationships/slide" Target="slide26.xml"/><Relationship Id="rId9" Type="http://schemas.openxmlformats.org/officeDocument/2006/relationships/slide" Target="slide38.xml"/><Relationship Id="rId14" Type="http://schemas.openxmlformats.org/officeDocument/2006/relationships/slide" Target="slide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14afc9af5e4_0_0"/>
          <p:cNvSpPr txBox="1"/>
          <p:nvPr/>
        </p:nvSpPr>
        <p:spPr>
          <a:xfrm>
            <a:off x="2796450" y="2980987"/>
            <a:ext cx="6599100" cy="21697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00"/>
              <a:buFont typeface="Arial"/>
              <a:buNone/>
            </a:pPr>
            <a:r>
              <a:rPr lang="en-US" sz="4300" b="1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Trivia Game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00"/>
              <a:buFont typeface="Arial"/>
              <a:buNone/>
            </a:pPr>
            <a:endParaRPr lang="en-US" sz="4300" b="1" u="sng" dirty="0">
              <a:solidFill>
                <a:schemeClr val="bg1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00"/>
              <a:buFont typeface="Arial"/>
              <a:buNone/>
            </a:pPr>
            <a:endParaRPr sz="4300" b="1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9"/>
          <p:cNvSpPr txBox="1"/>
          <p:nvPr/>
        </p:nvSpPr>
        <p:spPr>
          <a:xfrm>
            <a:off x="469924" y="632025"/>
            <a:ext cx="5893805" cy="600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en-US" sz="2700" b="0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Saving and Investing: 300 Points</a:t>
            </a:r>
            <a:endParaRPr sz="2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200" name="Google Shape;200;p9"/>
          <p:cNvSpPr/>
          <p:nvPr/>
        </p:nvSpPr>
        <p:spPr>
          <a:xfrm>
            <a:off x="7907825" y="5658200"/>
            <a:ext cx="1854300" cy="572700"/>
          </a:xfrm>
          <a:prstGeom prst="roundRect">
            <a:avLst>
              <a:gd name="adj" fmla="val 16667"/>
            </a:avLst>
          </a:prstGeom>
          <a:solidFill>
            <a:srgbClr val="FEC404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9"/>
          <p:cNvSpPr txBox="1"/>
          <p:nvPr/>
        </p:nvSpPr>
        <p:spPr>
          <a:xfrm>
            <a:off x="2086025" y="1936050"/>
            <a:ext cx="7348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" name="Google Shape;202;p9"/>
          <p:cNvSpPr/>
          <p:nvPr/>
        </p:nvSpPr>
        <p:spPr>
          <a:xfrm>
            <a:off x="2004225" y="2496120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A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203" name="Google Shape;203;p9"/>
          <p:cNvSpPr/>
          <p:nvPr/>
        </p:nvSpPr>
        <p:spPr>
          <a:xfrm>
            <a:off x="2004225" y="3411594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204" name="Google Shape;204;p9"/>
          <p:cNvSpPr/>
          <p:nvPr/>
        </p:nvSpPr>
        <p:spPr>
          <a:xfrm>
            <a:off x="2004225" y="4262673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C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205" name="Google Shape;205;p9"/>
          <p:cNvSpPr txBox="1"/>
          <p:nvPr/>
        </p:nvSpPr>
        <p:spPr>
          <a:xfrm>
            <a:off x="2457925" y="3371957"/>
            <a:ext cx="7348800" cy="430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algn="l" rtl="0" fontAlgn="base"/>
            <a:r>
              <a:rPr lang="en-US" sz="1600" b="0" i="0" u="none" strike="noStrike" dirty="0">
                <a:solidFill>
                  <a:schemeClr val="bg1"/>
                </a:solidFill>
                <a:effectLst/>
                <a:latin typeface="Avenir Book" panose="02000503020000020003" pitchFamily="2" charset="0"/>
              </a:rPr>
              <a:t>A share of ownership in a local government</a:t>
            </a:r>
            <a:endParaRPr lang="en-US" sz="1400" b="0" i="0" u="none" strike="noStrike" dirty="0">
              <a:solidFill>
                <a:schemeClr val="bg1"/>
              </a:solidFill>
              <a:effectLst/>
              <a:latin typeface="Avenir Book" panose="02000503020000020003" pitchFamily="2" charset="0"/>
            </a:endParaRPr>
          </a:p>
        </p:txBody>
      </p:sp>
      <p:sp>
        <p:nvSpPr>
          <p:cNvPr id="206" name="Google Shape;206;p9"/>
          <p:cNvSpPr txBox="1"/>
          <p:nvPr/>
        </p:nvSpPr>
        <p:spPr>
          <a:xfrm>
            <a:off x="2457925" y="2463880"/>
            <a:ext cx="7348800" cy="7078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b="0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A loan an investor makes to a company of government that pays interest over time</a:t>
            </a:r>
          </a:p>
        </p:txBody>
      </p:sp>
      <p:sp>
        <p:nvSpPr>
          <p:cNvPr id="208" name="Google Shape;208;p9"/>
          <p:cNvSpPr txBox="1"/>
          <p:nvPr/>
        </p:nvSpPr>
        <p:spPr>
          <a:xfrm>
            <a:off x="8126568" y="5741289"/>
            <a:ext cx="14685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0" i="0" u="sng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ANSWER</a:t>
            </a:r>
            <a:endParaRPr sz="24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209" name="Google Shape;209;p9"/>
          <p:cNvSpPr txBox="1"/>
          <p:nvPr/>
        </p:nvSpPr>
        <p:spPr>
          <a:xfrm>
            <a:off x="2658528" y="1803043"/>
            <a:ext cx="6987686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0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What is a mutual fund?</a:t>
            </a:r>
            <a:endParaRPr dirty="0">
              <a:solidFill>
                <a:schemeClr val="lt1"/>
              </a:solidFill>
            </a:endParaRPr>
          </a:p>
        </p:txBody>
      </p:sp>
      <p:sp>
        <p:nvSpPr>
          <p:cNvPr id="210" name="Google Shape;210;p9"/>
          <p:cNvSpPr txBox="1"/>
          <p:nvPr/>
        </p:nvSpPr>
        <p:spPr>
          <a:xfrm>
            <a:off x="2442898" y="4206936"/>
            <a:ext cx="7348800" cy="4462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b="0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A collection of investments sold as a package</a:t>
            </a:r>
            <a:endParaRPr sz="1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id="211" name="Google Shape;211;p9" descr="Icon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034448" y="651008"/>
            <a:ext cx="2391630" cy="18399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8"/>
          <p:cNvSpPr txBox="1"/>
          <p:nvPr/>
        </p:nvSpPr>
        <p:spPr>
          <a:xfrm>
            <a:off x="469925" y="632025"/>
            <a:ext cx="74925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en-US" sz="2700" b="0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Saving and Investing: 300 Points Answer</a:t>
            </a:r>
            <a:endParaRPr sz="2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220" name="Google Shape;220;p8"/>
          <p:cNvSpPr/>
          <p:nvPr/>
        </p:nvSpPr>
        <p:spPr>
          <a:xfrm>
            <a:off x="7920704" y="5658200"/>
            <a:ext cx="1854300" cy="572700"/>
          </a:xfrm>
          <a:prstGeom prst="roundRect">
            <a:avLst>
              <a:gd name="adj" fmla="val 16667"/>
            </a:avLst>
          </a:prstGeom>
          <a:solidFill>
            <a:srgbClr val="FEC404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" name="Google Shape;221;p8"/>
          <p:cNvSpPr txBox="1"/>
          <p:nvPr/>
        </p:nvSpPr>
        <p:spPr>
          <a:xfrm>
            <a:off x="2086025" y="1936050"/>
            <a:ext cx="7348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" name="Google Shape;222;p8"/>
          <p:cNvSpPr txBox="1"/>
          <p:nvPr/>
        </p:nvSpPr>
        <p:spPr>
          <a:xfrm>
            <a:off x="2838925" y="2795948"/>
            <a:ext cx="7348800" cy="10464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2800" b="0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A collection of investments sold as a package</a:t>
            </a:r>
          </a:p>
        </p:txBody>
      </p:sp>
      <p:sp>
        <p:nvSpPr>
          <p:cNvPr id="223" name="Google Shape;223;p8"/>
          <p:cNvSpPr/>
          <p:nvPr/>
        </p:nvSpPr>
        <p:spPr>
          <a:xfrm>
            <a:off x="2016576" y="2774325"/>
            <a:ext cx="732900" cy="7080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lang="en-US" sz="25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C</a:t>
            </a:r>
            <a:endParaRPr sz="25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225" name="Google Shape;225;p8"/>
          <p:cNvSpPr txBox="1"/>
          <p:nvPr/>
        </p:nvSpPr>
        <p:spPr>
          <a:xfrm>
            <a:off x="7946263" y="5774774"/>
            <a:ext cx="1854299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sng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Back to Game Board</a:t>
            </a:r>
            <a:endParaRPr sz="14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11"/>
          <p:cNvSpPr txBox="1"/>
          <p:nvPr/>
        </p:nvSpPr>
        <p:spPr>
          <a:xfrm>
            <a:off x="469924" y="632025"/>
            <a:ext cx="5626075" cy="600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en-US" sz="2700" b="0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Saving and Investing: 400 Points</a:t>
            </a:r>
            <a:endParaRPr sz="2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234" name="Google Shape;234;p11"/>
          <p:cNvSpPr/>
          <p:nvPr/>
        </p:nvSpPr>
        <p:spPr>
          <a:xfrm>
            <a:off x="7907825" y="5658200"/>
            <a:ext cx="1854300" cy="572700"/>
          </a:xfrm>
          <a:prstGeom prst="roundRect">
            <a:avLst>
              <a:gd name="adj" fmla="val 16667"/>
            </a:avLst>
          </a:prstGeom>
          <a:solidFill>
            <a:srgbClr val="FEC404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" name="Google Shape;235;p11"/>
          <p:cNvSpPr txBox="1"/>
          <p:nvPr/>
        </p:nvSpPr>
        <p:spPr>
          <a:xfrm>
            <a:off x="2086025" y="1936050"/>
            <a:ext cx="7348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" name="Google Shape;236;p11"/>
          <p:cNvSpPr/>
          <p:nvPr/>
        </p:nvSpPr>
        <p:spPr>
          <a:xfrm>
            <a:off x="2004225" y="2618584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A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237" name="Google Shape;237;p11"/>
          <p:cNvSpPr/>
          <p:nvPr/>
        </p:nvSpPr>
        <p:spPr>
          <a:xfrm>
            <a:off x="2004225" y="3411594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238" name="Google Shape;238;p11"/>
          <p:cNvSpPr/>
          <p:nvPr/>
        </p:nvSpPr>
        <p:spPr>
          <a:xfrm>
            <a:off x="2004225" y="4262673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C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239" name="Google Shape;239;p11"/>
          <p:cNvSpPr txBox="1"/>
          <p:nvPr/>
        </p:nvSpPr>
        <p:spPr>
          <a:xfrm>
            <a:off x="2457925" y="3371957"/>
            <a:ext cx="73488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It increases your overall risk, which could make you more money </a:t>
            </a:r>
            <a:endParaRPr sz="1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240" name="Google Shape;240;p11"/>
          <p:cNvSpPr txBox="1"/>
          <p:nvPr/>
        </p:nvSpPr>
        <p:spPr>
          <a:xfrm>
            <a:off x="2457925" y="2559130"/>
            <a:ext cx="73488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It helps you to balance your risk across different types of investments </a:t>
            </a:r>
            <a:endParaRPr sz="1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242" name="Google Shape;242;p11"/>
          <p:cNvSpPr txBox="1"/>
          <p:nvPr/>
        </p:nvSpPr>
        <p:spPr>
          <a:xfrm>
            <a:off x="8126568" y="5741289"/>
            <a:ext cx="1468551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0" i="0" u="sng" strike="noStrike" cap="none" dirty="0">
                <a:solidFill>
                  <a:schemeClr val="bg1"/>
                </a:solidFill>
                <a:latin typeface="Avenir"/>
                <a:ea typeface="Avenir"/>
                <a:cs typeface="Avenir"/>
                <a:sym typeface="Avenir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ANSWER</a:t>
            </a:r>
            <a:endParaRPr sz="2400" b="0" i="0" u="none" strike="noStrike" cap="none" dirty="0">
              <a:solidFill>
                <a:schemeClr val="bg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243" name="Google Shape;243;p11"/>
          <p:cNvSpPr txBox="1"/>
          <p:nvPr/>
        </p:nvSpPr>
        <p:spPr>
          <a:xfrm>
            <a:off x="2658528" y="1803043"/>
            <a:ext cx="6987600" cy="3539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 b="0" i="0" u="none" strike="noStrike" dirty="0">
                <a:solidFill>
                  <a:schemeClr val="bg1"/>
                </a:solidFill>
                <a:effectLst/>
                <a:latin typeface="Avenir Book" panose="02000503020000020003" pitchFamily="2" charset="0"/>
              </a:rPr>
              <a:t>Diversification is important in investing because…​</a:t>
            </a:r>
            <a:endParaRPr lang="en-US" sz="1700" b="1" dirty="0">
              <a:solidFill>
                <a:schemeClr val="bg1"/>
              </a:solidFill>
              <a:latin typeface="Avenir Book" panose="02000503020000020003" pitchFamily="2" charset="0"/>
            </a:endParaRPr>
          </a:p>
        </p:txBody>
      </p:sp>
      <p:sp>
        <p:nvSpPr>
          <p:cNvPr id="244" name="Google Shape;244;p11"/>
          <p:cNvSpPr txBox="1"/>
          <p:nvPr/>
        </p:nvSpPr>
        <p:spPr>
          <a:xfrm>
            <a:off x="2442898" y="4206936"/>
            <a:ext cx="73488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It ensures that you only make low-risk investments </a:t>
            </a:r>
            <a:endParaRPr sz="1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id="245" name="Google Shape;245;p1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762125" y="956175"/>
            <a:ext cx="1145025" cy="1145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10"/>
          <p:cNvSpPr txBox="1"/>
          <p:nvPr/>
        </p:nvSpPr>
        <p:spPr>
          <a:xfrm>
            <a:off x="469925" y="632025"/>
            <a:ext cx="74925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en-US" sz="2700" b="0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Saving and Investing: 400 Point Answer</a:t>
            </a:r>
          </a:p>
        </p:txBody>
      </p:sp>
      <p:sp>
        <p:nvSpPr>
          <p:cNvPr id="254" name="Google Shape;254;p10"/>
          <p:cNvSpPr/>
          <p:nvPr/>
        </p:nvSpPr>
        <p:spPr>
          <a:xfrm>
            <a:off x="7920704" y="5658200"/>
            <a:ext cx="1854300" cy="572700"/>
          </a:xfrm>
          <a:prstGeom prst="roundRect">
            <a:avLst>
              <a:gd name="adj" fmla="val 16667"/>
            </a:avLst>
          </a:prstGeom>
          <a:solidFill>
            <a:srgbClr val="FEC404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" name="Google Shape;255;p10"/>
          <p:cNvSpPr txBox="1"/>
          <p:nvPr/>
        </p:nvSpPr>
        <p:spPr>
          <a:xfrm>
            <a:off x="2086025" y="1936050"/>
            <a:ext cx="7348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" name="Google Shape;256;p10"/>
          <p:cNvSpPr/>
          <p:nvPr/>
        </p:nvSpPr>
        <p:spPr>
          <a:xfrm>
            <a:off x="2016576" y="2774325"/>
            <a:ext cx="732900" cy="7080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lang="en-US" sz="2500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A</a:t>
            </a:r>
            <a:endParaRPr sz="25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258" name="Google Shape;258;p10"/>
          <p:cNvSpPr txBox="1"/>
          <p:nvPr/>
        </p:nvSpPr>
        <p:spPr>
          <a:xfrm>
            <a:off x="7946263" y="5774774"/>
            <a:ext cx="1854299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sng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Back to Game Board</a:t>
            </a:r>
            <a:endParaRPr sz="14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259" name="Google Shape;259;p10"/>
          <p:cNvSpPr txBox="1"/>
          <p:nvPr/>
        </p:nvSpPr>
        <p:spPr>
          <a:xfrm>
            <a:off x="2952750" y="2686050"/>
            <a:ext cx="6847800" cy="10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28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It helps you to balance your risk across different types of investments </a:t>
            </a:r>
            <a:endParaRPr lang="en-US" sz="28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15"/>
          <p:cNvSpPr txBox="1"/>
          <p:nvPr/>
        </p:nvSpPr>
        <p:spPr>
          <a:xfrm>
            <a:off x="469925" y="632025"/>
            <a:ext cx="5918518" cy="600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en-US" sz="2700" b="0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Saving and Investing: 500 Points</a:t>
            </a:r>
            <a:endParaRPr sz="2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268" name="Google Shape;268;p15"/>
          <p:cNvSpPr/>
          <p:nvPr/>
        </p:nvSpPr>
        <p:spPr>
          <a:xfrm>
            <a:off x="7907825" y="5658200"/>
            <a:ext cx="1854300" cy="572700"/>
          </a:xfrm>
          <a:prstGeom prst="roundRect">
            <a:avLst>
              <a:gd name="adj" fmla="val 16667"/>
            </a:avLst>
          </a:prstGeom>
          <a:solidFill>
            <a:srgbClr val="FEC404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9" name="Google Shape;269;p15"/>
          <p:cNvSpPr txBox="1"/>
          <p:nvPr/>
        </p:nvSpPr>
        <p:spPr>
          <a:xfrm>
            <a:off x="2086025" y="1936050"/>
            <a:ext cx="7348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Google Shape;270;p15"/>
          <p:cNvSpPr/>
          <p:nvPr/>
        </p:nvSpPr>
        <p:spPr>
          <a:xfrm>
            <a:off x="2004225" y="2496120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A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271" name="Google Shape;271;p15"/>
          <p:cNvSpPr/>
          <p:nvPr/>
        </p:nvSpPr>
        <p:spPr>
          <a:xfrm>
            <a:off x="2004225" y="3411594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272" name="Google Shape;272;p15"/>
          <p:cNvSpPr/>
          <p:nvPr/>
        </p:nvSpPr>
        <p:spPr>
          <a:xfrm>
            <a:off x="2004225" y="4262673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C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273" name="Google Shape;273;p15"/>
          <p:cNvSpPr txBox="1"/>
          <p:nvPr/>
        </p:nvSpPr>
        <p:spPr>
          <a:xfrm>
            <a:off x="2457925" y="3371957"/>
            <a:ext cx="73488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Because it allows you to avoid paying taxes </a:t>
            </a:r>
            <a:endParaRPr sz="1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274" name="Google Shape;274;p15"/>
          <p:cNvSpPr txBox="1"/>
          <p:nvPr/>
        </p:nvSpPr>
        <p:spPr>
          <a:xfrm>
            <a:off x="2457925" y="2463880"/>
            <a:ext cx="7348800" cy="4462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Because compound interest helps your money grow over time</a:t>
            </a:r>
            <a:endParaRPr sz="1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276" name="Google Shape;276;p15"/>
          <p:cNvSpPr txBox="1"/>
          <p:nvPr/>
        </p:nvSpPr>
        <p:spPr>
          <a:xfrm>
            <a:off x="8126568" y="5741289"/>
            <a:ext cx="1468551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0" i="0" u="sng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ANSWER</a:t>
            </a:r>
            <a:endParaRPr sz="24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277" name="Google Shape;277;p15"/>
          <p:cNvSpPr txBox="1"/>
          <p:nvPr/>
        </p:nvSpPr>
        <p:spPr>
          <a:xfrm>
            <a:off x="2658528" y="1803043"/>
            <a:ext cx="6987600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Why is it important to start saving for retirement early?</a:t>
            </a:r>
            <a:endParaRPr b="1" dirty="0">
              <a:solidFill>
                <a:schemeClr val="lt1"/>
              </a:solidFill>
            </a:endParaRPr>
          </a:p>
        </p:txBody>
      </p:sp>
      <p:sp>
        <p:nvSpPr>
          <p:cNvPr id="278" name="Google Shape;278;p15"/>
          <p:cNvSpPr txBox="1"/>
          <p:nvPr/>
        </p:nvSpPr>
        <p:spPr>
          <a:xfrm>
            <a:off x="2442898" y="4206936"/>
            <a:ext cx="73488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Because you won’t need to work if you save early </a:t>
            </a:r>
            <a:endParaRPr sz="1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14"/>
          <p:cNvSpPr txBox="1"/>
          <p:nvPr/>
        </p:nvSpPr>
        <p:spPr>
          <a:xfrm>
            <a:off x="469925" y="632025"/>
            <a:ext cx="74925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en-US" sz="2700" b="0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Saving and Investing: 500 Points</a:t>
            </a:r>
          </a:p>
        </p:txBody>
      </p:sp>
      <p:sp>
        <p:nvSpPr>
          <p:cNvPr id="287" name="Google Shape;287;p14"/>
          <p:cNvSpPr/>
          <p:nvPr/>
        </p:nvSpPr>
        <p:spPr>
          <a:xfrm>
            <a:off x="7920704" y="5658200"/>
            <a:ext cx="1854300" cy="572700"/>
          </a:xfrm>
          <a:prstGeom prst="roundRect">
            <a:avLst>
              <a:gd name="adj" fmla="val 16667"/>
            </a:avLst>
          </a:prstGeom>
          <a:solidFill>
            <a:srgbClr val="FEC404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8" name="Google Shape;288;p14"/>
          <p:cNvSpPr txBox="1"/>
          <p:nvPr/>
        </p:nvSpPr>
        <p:spPr>
          <a:xfrm>
            <a:off x="2086025" y="1936050"/>
            <a:ext cx="7348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9" name="Google Shape;289;p14"/>
          <p:cNvSpPr/>
          <p:nvPr/>
        </p:nvSpPr>
        <p:spPr>
          <a:xfrm>
            <a:off x="2016576" y="2774325"/>
            <a:ext cx="732900" cy="7080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lang="en-US" sz="25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A</a:t>
            </a:r>
            <a:endParaRPr sz="25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291" name="Google Shape;291;p14"/>
          <p:cNvSpPr txBox="1"/>
          <p:nvPr/>
        </p:nvSpPr>
        <p:spPr>
          <a:xfrm>
            <a:off x="7946263" y="5774774"/>
            <a:ext cx="1854299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sng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Back to Game Board</a:t>
            </a:r>
            <a:endParaRPr sz="14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292" name="Google Shape;292;p14"/>
          <p:cNvSpPr txBox="1"/>
          <p:nvPr/>
        </p:nvSpPr>
        <p:spPr>
          <a:xfrm>
            <a:off x="2802925" y="2676525"/>
            <a:ext cx="7558200" cy="10464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28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Because compound interest helps your money grow over time</a:t>
            </a:r>
            <a:endParaRPr lang="en-US" sz="28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g1555d612ebe_0_1"/>
          <p:cNvSpPr txBox="1"/>
          <p:nvPr/>
        </p:nvSpPr>
        <p:spPr>
          <a:xfrm>
            <a:off x="469925" y="632025"/>
            <a:ext cx="50718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en-US" sz="2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Growing Credit</a:t>
            </a:r>
            <a:r>
              <a:rPr lang="en-US" sz="2700" b="0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: 100 Points</a:t>
            </a:r>
            <a:endParaRPr sz="2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301" name="Google Shape;301;g1555d612ebe_0_1"/>
          <p:cNvSpPr/>
          <p:nvPr/>
        </p:nvSpPr>
        <p:spPr>
          <a:xfrm>
            <a:off x="7907825" y="5658200"/>
            <a:ext cx="1854300" cy="572700"/>
          </a:xfrm>
          <a:prstGeom prst="roundRect">
            <a:avLst>
              <a:gd name="adj" fmla="val 16667"/>
            </a:avLst>
          </a:prstGeom>
          <a:solidFill>
            <a:srgbClr val="FEC404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" name="Google Shape;302;g1555d612ebe_0_1"/>
          <p:cNvSpPr txBox="1"/>
          <p:nvPr/>
        </p:nvSpPr>
        <p:spPr>
          <a:xfrm>
            <a:off x="2086025" y="1936050"/>
            <a:ext cx="7348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" name="Google Shape;303;g1555d612ebe_0_1"/>
          <p:cNvSpPr/>
          <p:nvPr/>
        </p:nvSpPr>
        <p:spPr>
          <a:xfrm>
            <a:off x="2004225" y="2569468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A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304" name="Google Shape;304;g1555d612ebe_0_1"/>
          <p:cNvSpPr/>
          <p:nvPr/>
        </p:nvSpPr>
        <p:spPr>
          <a:xfrm>
            <a:off x="2004225" y="3411594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305" name="Google Shape;305;g1555d612ebe_0_1"/>
          <p:cNvSpPr/>
          <p:nvPr/>
        </p:nvSpPr>
        <p:spPr>
          <a:xfrm>
            <a:off x="2004225" y="4262673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C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306" name="Google Shape;306;g1555d612ebe_0_1"/>
          <p:cNvSpPr txBox="1"/>
          <p:nvPr/>
        </p:nvSpPr>
        <p:spPr>
          <a:xfrm>
            <a:off x="2457925" y="3308457"/>
            <a:ext cx="73488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The person at a bank or financial institution who approves your loan or credit application.</a:t>
            </a:r>
            <a:endParaRPr sz="17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307" name="Google Shape;307;g1555d612ebe_0_1"/>
          <p:cNvSpPr txBox="1"/>
          <p:nvPr/>
        </p:nvSpPr>
        <p:spPr>
          <a:xfrm>
            <a:off x="2457925" y="2520458"/>
            <a:ext cx="73488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A person who is authorized to use your credit card.</a:t>
            </a:r>
            <a:endParaRPr sz="17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309" name="Google Shape;309;g1555d612ebe_0_1"/>
          <p:cNvSpPr txBox="1"/>
          <p:nvPr/>
        </p:nvSpPr>
        <p:spPr>
          <a:xfrm>
            <a:off x="8126568" y="5741289"/>
            <a:ext cx="14685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0" i="0" u="sng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ANSWER</a:t>
            </a:r>
            <a:endParaRPr sz="24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310" name="Google Shape;310;g1555d612ebe_0_1"/>
          <p:cNvSpPr txBox="1"/>
          <p:nvPr/>
        </p:nvSpPr>
        <p:spPr>
          <a:xfrm>
            <a:off x="2363925" y="1803050"/>
            <a:ext cx="7348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What is a cosigner?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311" name="Google Shape;311;g1555d612ebe_0_1"/>
          <p:cNvSpPr txBox="1"/>
          <p:nvPr/>
        </p:nvSpPr>
        <p:spPr>
          <a:xfrm>
            <a:off x="2442898" y="4159311"/>
            <a:ext cx="73488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Someone like a parent, family member, or friend who promises to pay back a loan if you don’t.</a:t>
            </a:r>
            <a:endParaRPr sz="17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id="312" name="Google Shape;312;g1555d612ebe_0_1" descr="Logo, icon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42121" y="4925281"/>
            <a:ext cx="1226782" cy="12267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g1555d612ebe_0_20"/>
          <p:cNvSpPr txBox="1"/>
          <p:nvPr/>
        </p:nvSpPr>
        <p:spPr>
          <a:xfrm>
            <a:off x="469925" y="632025"/>
            <a:ext cx="74925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en-US" sz="27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Growing </a:t>
            </a:r>
            <a:r>
              <a:rPr lang="en-US" sz="2700" b="0" i="0" u="none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Credit: </a:t>
            </a:r>
            <a:r>
              <a:rPr lang="en-US" sz="27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1</a:t>
            </a:r>
            <a:r>
              <a:rPr lang="en-US" sz="2700" b="0" i="0" u="none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00 Points Answer</a:t>
            </a:r>
            <a:endParaRPr sz="27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321" name="Google Shape;321;g1555d612ebe_0_20"/>
          <p:cNvSpPr/>
          <p:nvPr/>
        </p:nvSpPr>
        <p:spPr>
          <a:xfrm>
            <a:off x="7920704" y="5658200"/>
            <a:ext cx="1854300" cy="572700"/>
          </a:xfrm>
          <a:prstGeom prst="roundRect">
            <a:avLst>
              <a:gd name="adj" fmla="val 16667"/>
            </a:avLst>
          </a:prstGeom>
          <a:solidFill>
            <a:srgbClr val="FEC404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2" name="Google Shape;322;g1555d612ebe_0_20"/>
          <p:cNvSpPr txBox="1"/>
          <p:nvPr/>
        </p:nvSpPr>
        <p:spPr>
          <a:xfrm>
            <a:off x="2086025" y="1936050"/>
            <a:ext cx="7348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3" name="Google Shape;323;g1555d612ebe_0_20"/>
          <p:cNvSpPr/>
          <p:nvPr/>
        </p:nvSpPr>
        <p:spPr>
          <a:xfrm>
            <a:off x="2016576" y="2774325"/>
            <a:ext cx="732900" cy="7080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lang="en-US" sz="2500">
                <a:latin typeface="Avenir"/>
                <a:ea typeface="Avenir"/>
                <a:cs typeface="Avenir"/>
                <a:sym typeface="Avenir"/>
              </a:rPr>
              <a:t>C</a:t>
            </a:r>
            <a:endParaRPr sz="25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325" name="Google Shape;325;g1555d612ebe_0_20"/>
          <p:cNvSpPr txBox="1"/>
          <p:nvPr/>
        </p:nvSpPr>
        <p:spPr>
          <a:xfrm>
            <a:off x="7946263" y="5774774"/>
            <a:ext cx="18543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sng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Back to Game Board</a:t>
            </a:r>
            <a:endParaRPr sz="14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326" name="Google Shape;326;g1555d612ebe_0_20"/>
          <p:cNvSpPr txBox="1"/>
          <p:nvPr/>
        </p:nvSpPr>
        <p:spPr>
          <a:xfrm>
            <a:off x="2882900" y="2641600"/>
            <a:ext cx="6635700" cy="147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r>
              <a:rPr lang="en-US" sz="28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Someone like a parent, family member, or friend who promises to pay back a loan if you don’t.</a:t>
            </a:r>
            <a:endParaRPr sz="28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g1555d612ebe_0_33"/>
          <p:cNvSpPr txBox="1"/>
          <p:nvPr/>
        </p:nvSpPr>
        <p:spPr>
          <a:xfrm>
            <a:off x="469925" y="632025"/>
            <a:ext cx="50718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en-US" sz="27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Growing Credit</a:t>
            </a:r>
            <a:r>
              <a:rPr lang="en-US" sz="2700" b="0" i="0" u="none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: </a:t>
            </a:r>
            <a:r>
              <a:rPr lang="en-US" sz="27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2</a:t>
            </a:r>
            <a:r>
              <a:rPr lang="en-US" sz="2700" b="0" i="0" u="none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00 Points</a:t>
            </a:r>
            <a:endParaRPr sz="27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335" name="Google Shape;335;g1555d612ebe_0_33"/>
          <p:cNvSpPr/>
          <p:nvPr/>
        </p:nvSpPr>
        <p:spPr>
          <a:xfrm>
            <a:off x="7907825" y="5658200"/>
            <a:ext cx="1854300" cy="572700"/>
          </a:xfrm>
          <a:prstGeom prst="roundRect">
            <a:avLst>
              <a:gd name="adj" fmla="val 16667"/>
            </a:avLst>
          </a:prstGeom>
          <a:solidFill>
            <a:srgbClr val="FEC404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6" name="Google Shape;336;g1555d612ebe_0_33"/>
          <p:cNvSpPr txBox="1"/>
          <p:nvPr/>
        </p:nvSpPr>
        <p:spPr>
          <a:xfrm>
            <a:off x="2086025" y="1936050"/>
            <a:ext cx="7348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7" name="Google Shape;337;g1555d612ebe_0_33"/>
          <p:cNvSpPr/>
          <p:nvPr/>
        </p:nvSpPr>
        <p:spPr>
          <a:xfrm>
            <a:off x="2004225" y="2765061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A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338" name="Google Shape;338;g1555d612ebe_0_33"/>
          <p:cNvSpPr/>
          <p:nvPr/>
        </p:nvSpPr>
        <p:spPr>
          <a:xfrm>
            <a:off x="2004225" y="3619412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339" name="Google Shape;339;g1555d612ebe_0_33"/>
          <p:cNvSpPr/>
          <p:nvPr/>
        </p:nvSpPr>
        <p:spPr>
          <a:xfrm>
            <a:off x="2004225" y="4415073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C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340" name="Google Shape;340;g1555d612ebe_0_33"/>
          <p:cNvSpPr txBox="1"/>
          <p:nvPr/>
        </p:nvSpPr>
        <p:spPr>
          <a:xfrm>
            <a:off x="2457925" y="3576125"/>
            <a:ext cx="73488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2-3%</a:t>
            </a:r>
            <a:endParaRPr sz="1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341" name="Google Shape;341;g1555d612ebe_0_33"/>
          <p:cNvSpPr txBox="1"/>
          <p:nvPr/>
        </p:nvSpPr>
        <p:spPr>
          <a:xfrm>
            <a:off x="2413950" y="4376942"/>
            <a:ext cx="73488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100-150%</a:t>
            </a:r>
            <a:endParaRPr sz="1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343" name="Google Shape;343;g1555d612ebe_0_33"/>
          <p:cNvSpPr txBox="1"/>
          <p:nvPr/>
        </p:nvSpPr>
        <p:spPr>
          <a:xfrm>
            <a:off x="8126568" y="5741289"/>
            <a:ext cx="14685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0" i="0" u="sng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ANSWER</a:t>
            </a:r>
            <a:endParaRPr sz="24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344" name="Google Shape;344;g1555d612ebe_0_33"/>
          <p:cNvSpPr txBox="1"/>
          <p:nvPr/>
        </p:nvSpPr>
        <p:spPr>
          <a:xfrm>
            <a:off x="2201925" y="1884983"/>
            <a:ext cx="8505903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Credit card minimum payments are usually around __ of the total balance </a:t>
            </a:r>
            <a:endParaRPr sz="1800" b="1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345" name="Google Shape;345;g1555d612ebe_0_33"/>
          <p:cNvSpPr txBox="1"/>
          <p:nvPr/>
        </p:nvSpPr>
        <p:spPr>
          <a:xfrm>
            <a:off x="2457925" y="2749598"/>
            <a:ext cx="73488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20-30%</a:t>
            </a:r>
            <a:endParaRPr sz="1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g1555d612ebe_0_54"/>
          <p:cNvSpPr txBox="1"/>
          <p:nvPr/>
        </p:nvSpPr>
        <p:spPr>
          <a:xfrm>
            <a:off x="469925" y="632025"/>
            <a:ext cx="74925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en-US" sz="27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Growing </a:t>
            </a:r>
            <a:r>
              <a:rPr lang="en-US" sz="2700" b="0" i="0" u="none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Credit: </a:t>
            </a:r>
            <a:r>
              <a:rPr lang="en-US" sz="27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2</a:t>
            </a:r>
            <a:r>
              <a:rPr lang="en-US" sz="2700" b="0" i="0" u="none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00 Points Answer</a:t>
            </a:r>
            <a:endParaRPr sz="27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354" name="Google Shape;354;g1555d612ebe_0_54"/>
          <p:cNvSpPr/>
          <p:nvPr/>
        </p:nvSpPr>
        <p:spPr>
          <a:xfrm>
            <a:off x="7920704" y="5658200"/>
            <a:ext cx="1854300" cy="572700"/>
          </a:xfrm>
          <a:prstGeom prst="roundRect">
            <a:avLst>
              <a:gd name="adj" fmla="val 16667"/>
            </a:avLst>
          </a:prstGeom>
          <a:solidFill>
            <a:srgbClr val="FEC404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5" name="Google Shape;355;g1555d612ebe_0_54"/>
          <p:cNvSpPr txBox="1"/>
          <p:nvPr/>
        </p:nvSpPr>
        <p:spPr>
          <a:xfrm>
            <a:off x="2086025" y="1936050"/>
            <a:ext cx="7348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6" name="Google Shape;356;g1555d612ebe_0_54"/>
          <p:cNvSpPr/>
          <p:nvPr/>
        </p:nvSpPr>
        <p:spPr>
          <a:xfrm>
            <a:off x="2016576" y="2774325"/>
            <a:ext cx="732900" cy="7080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lang="en-US" sz="2500" dirty="0">
                <a:latin typeface="Avenir"/>
                <a:ea typeface="Avenir"/>
                <a:cs typeface="Avenir"/>
                <a:sym typeface="Avenir"/>
              </a:rPr>
              <a:t>B</a:t>
            </a:r>
            <a:endParaRPr sz="25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358" name="Google Shape;358;g1555d612ebe_0_54"/>
          <p:cNvSpPr txBox="1"/>
          <p:nvPr/>
        </p:nvSpPr>
        <p:spPr>
          <a:xfrm>
            <a:off x="7946263" y="5774774"/>
            <a:ext cx="18543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sng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Back to Game Board</a:t>
            </a:r>
            <a:endParaRPr sz="14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359" name="Google Shape;359;g1555d612ebe_0_54"/>
          <p:cNvSpPr txBox="1"/>
          <p:nvPr/>
        </p:nvSpPr>
        <p:spPr>
          <a:xfrm>
            <a:off x="2882900" y="2794000"/>
            <a:ext cx="66357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r>
              <a:rPr lang="en-US" sz="28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2-3%</a:t>
            </a:r>
            <a:endParaRPr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"/>
          <p:cNvSpPr txBox="1">
            <a:spLocks noGrp="1"/>
          </p:cNvSpPr>
          <p:nvPr>
            <p:ph type="title"/>
          </p:nvPr>
        </p:nvSpPr>
        <p:spPr>
          <a:xfrm>
            <a:off x="725556" y="2033200"/>
            <a:ext cx="5370443" cy="2538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None/>
            </a:pPr>
            <a:r>
              <a:rPr lang="en-US" sz="5400" b="0" dirty="0">
                <a:solidFill>
                  <a:schemeClr val="bg1"/>
                </a:solidFill>
                <a:latin typeface="Avenir"/>
                <a:ea typeface="Avenir"/>
                <a:cs typeface="Avenir"/>
                <a:sym typeface="Avenir"/>
              </a:rPr>
              <a:t>Directions for Trivia Game</a:t>
            </a:r>
            <a:endParaRPr dirty="0">
              <a:solidFill>
                <a:schemeClr val="bg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71" name="Google Shape;71;p2"/>
          <p:cNvSpPr txBox="1">
            <a:spLocks noGrp="1"/>
          </p:cNvSpPr>
          <p:nvPr>
            <p:ph type="body" sz="half" idx="2"/>
          </p:nvPr>
        </p:nvSpPr>
        <p:spPr>
          <a:xfrm>
            <a:off x="8342450" y="575274"/>
            <a:ext cx="3577801" cy="628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55000" lnSpcReduction="20000"/>
          </a:bodyPr>
          <a:lstStyle/>
          <a:p>
            <a:pPr marL="285750" lvl="0" indent="-2476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venir"/>
              <a:buChar char="•"/>
            </a:pPr>
            <a:r>
              <a:rPr lang="en-US" sz="26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Break into equal groups.</a:t>
            </a:r>
            <a:endParaRPr sz="2600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600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285750" lvl="0" indent="-247650" algn="l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venir"/>
              <a:buChar char="•"/>
            </a:pPr>
            <a:r>
              <a:rPr lang="en-US" sz="26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Decide who in your group will keep your team’s score.</a:t>
            </a:r>
            <a:endParaRPr sz="2600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None/>
            </a:pPr>
            <a:endParaRPr sz="2600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285750" lvl="0" indent="-247650" algn="l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venir"/>
              <a:buChar char="•"/>
            </a:pPr>
            <a:r>
              <a:rPr lang="en-US" sz="26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Write “A”, “B”, “C” on separate notecards.</a:t>
            </a:r>
            <a:endParaRPr sz="2600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None/>
            </a:pPr>
            <a:endParaRPr sz="2600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285750" lvl="0" indent="-247650" algn="l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venir"/>
              <a:buChar char="•"/>
            </a:pPr>
            <a:r>
              <a:rPr lang="en-US" sz="26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Each group will take turns selecting a category and amount.</a:t>
            </a:r>
            <a:endParaRPr sz="2600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None/>
            </a:pPr>
            <a:endParaRPr sz="2600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285750" lvl="0" indent="-247650" algn="l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venir"/>
              <a:buChar char="•"/>
            </a:pPr>
            <a:r>
              <a:rPr lang="en-US" sz="26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Each group will have 20 seconds to decide on an answer. </a:t>
            </a:r>
            <a:endParaRPr sz="2600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None/>
            </a:pPr>
            <a:endParaRPr sz="2600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285750" lvl="0" indent="-247650" algn="l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venir"/>
              <a:buChar char="•"/>
            </a:pPr>
            <a:r>
              <a:rPr lang="en-US" sz="26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All groups will hold their answers at the same time.</a:t>
            </a:r>
            <a:endParaRPr sz="2600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None/>
            </a:pPr>
            <a:endParaRPr sz="2600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285750" lvl="0" indent="-247650" algn="l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venir"/>
              <a:buChar char="•"/>
            </a:pPr>
            <a:r>
              <a:rPr lang="en-US" sz="25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For every correct answer, your group will earn the number of points for that question.</a:t>
            </a:r>
            <a:endParaRPr sz="2500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None/>
            </a:pPr>
            <a:endParaRPr sz="2600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285750" lvl="0" indent="-247650" algn="l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venir"/>
              <a:buChar char="•"/>
            </a:pPr>
            <a:r>
              <a:rPr lang="en-US" sz="26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Assign a score keeper to keep track of points earned and which questions on the board have already been answered</a:t>
            </a:r>
            <a:endParaRPr sz="2600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285750" lvl="0" indent="-158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2000" dirty="0"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id="72" name="Google Shape;72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34600" y="422886"/>
            <a:ext cx="1121375" cy="1121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21072" y="2088284"/>
            <a:ext cx="1094100" cy="1094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221075" y="3802607"/>
            <a:ext cx="1094100" cy="1094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p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161874" y="5448356"/>
            <a:ext cx="1094100" cy="1094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g1555d612ebe_0_67"/>
          <p:cNvSpPr txBox="1"/>
          <p:nvPr/>
        </p:nvSpPr>
        <p:spPr>
          <a:xfrm>
            <a:off x="469925" y="632025"/>
            <a:ext cx="50718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en-US" sz="27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Growing Credit</a:t>
            </a:r>
            <a:r>
              <a:rPr lang="en-US" sz="2700" b="0" i="0" u="none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: </a:t>
            </a:r>
            <a:r>
              <a:rPr lang="en-US" sz="27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3</a:t>
            </a:r>
            <a:r>
              <a:rPr lang="en-US" sz="2700" b="0" i="0" u="none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00 Points</a:t>
            </a:r>
            <a:endParaRPr sz="27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368" name="Google Shape;368;g1555d612ebe_0_67"/>
          <p:cNvSpPr/>
          <p:nvPr/>
        </p:nvSpPr>
        <p:spPr>
          <a:xfrm>
            <a:off x="7907825" y="5658200"/>
            <a:ext cx="1854300" cy="572700"/>
          </a:xfrm>
          <a:prstGeom prst="roundRect">
            <a:avLst>
              <a:gd name="adj" fmla="val 16667"/>
            </a:avLst>
          </a:prstGeom>
          <a:solidFill>
            <a:srgbClr val="FEC404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9" name="Google Shape;369;g1555d612ebe_0_67"/>
          <p:cNvSpPr txBox="1"/>
          <p:nvPr/>
        </p:nvSpPr>
        <p:spPr>
          <a:xfrm>
            <a:off x="2086025" y="1936050"/>
            <a:ext cx="7348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0" name="Google Shape;370;g1555d612ebe_0_67"/>
          <p:cNvSpPr/>
          <p:nvPr/>
        </p:nvSpPr>
        <p:spPr>
          <a:xfrm>
            <a:off x="2004225" y="2496120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A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371" name="Google Shape;371;g1555d612ebe_0_67"/>
          <p:cNvSpPr/>
          <p:nvPr/>
        </p:nvSpPr>
        <p:spPr>
          <a:xfrm>
            <a:off x="2004225" y="3411594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372" name="Google Shape;372;g1555d612ebe_0_67"/>
          <p:cNvSpPr/>
          <p:nvPr/>
        </p:nvSpPr>
        <p:spPr>
          <a:xfrm>
            <a:off x="2004225" y="4262673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C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373" name="Google Shape;373;g1555d612ebe_0_67"/>
          <p:cNvSpPr txBox="1"/>
          <p:nvPr/>
        </p:nvSpPr>
        <p:spPr>
          <a:xfrm>
            <a:off x="2457925" y="3356082"/>
            <a:ext cx="73488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The amount your credit limit can go up within a year</a:t>
            </a:r>
            <a:endParaRPr sz="1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375" name="Google Shape;375;g1555d612ebe_0_67"/>
          <p:cNvSpPr txBox="1"/>
          <p:nvPr/>
        </p:nvSpPr>
        <p:spPr>
          <a:xfrm>
            <a:off x="8126568" y="5741289"/>
            <a:ext cx="14685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0" i="0" u="sng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ANSWER</a:t>
            </a:r>
            <a:endParaRPr sz="24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376" name="Google Shape;376;g1555d612ebe_0_67"/>
          <p:cNvSpPr txBox="1"/>
          <p:nvPr/>
        </p:nvSpPr>
        <p:spPr>
          <a:xfrm>
            <a:off x="2516325" y="1803050"/>
            <a:ext cx="7348800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The annual percentage rate on a credit card determines ____</a:t>
            </a:r>
            <a:endParaRPr sz="1800" b="1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377" name="Google Shape;377;g1555d612ebe_0_67"/>
          <p:cNvSpPr txBox="1"/>
          <p:nvPr/>
        </p:nvSpPr>
        <p:spPr>
          <a:xfrm>
            <a:off x="2474650" y="2440870"/>
            <a:ext cx="73488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The amount of interest you are charged on credit card purchases</a:t>
            </a:r>
            <a:endParaRPr sz="1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378" name="Google Shape;378;g1555d612ebe_0_67"/>
          <p:cNvSpPr txBox="1"/>
          <p:nvPr/>
        </p:nvSpPr>
        <p:spPr>
          <a:xfrm>
            <a:off x="2474650" y="4271275"/>
            <a:ext cx="56271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 dirty="0">
                <a:solidFill>
                  <a:schemeClr val="lt2"/>
                </a:solidFill>
                <a:latin typeface="Avenir"/>
                <a:ea typeface="Avenir"/>
                <a:cs typeface="Avenir"/>
                <a:sym typeface="Avenir"/>
              </a:rPr>
              <a:t>How many credit cards you can own </a:t>
            </a:r>
            <a:endParaRPr sz="1700" dirty="0">
              <a:solidFill>
                <a:schemeClr val="lt2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id="379" name="Google Shape;379;g1555d612ebe_0_6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945949" y="1046310"/>
            <a:ext cx="1468550" cy="15794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Google Shape;387;g1558a3ee397_0_2"/>
          <p:cNvSpPr txBox="1"/>
          <p:nvPr/>
        </p:nvSpPr>
        <p:spPr>
          <a:xfrm>
            <a:off x="469925" y="632025"/>
            <a:ext cx="74925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en-US" sz="27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Growing </a:t>
            </a:r>
            <a:r>
              <a:rPr lang="en-US" sz="2700" b="0" i="0" u="none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Credit: </a:t>
            </a:r>
            <a:r>
              <a:rPr lang="en-US" sz="27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3</a:t>
            </a:r>
            <a:r>
              <a:rPr lang="en-US" sz="2700" b="0" i="0" u="none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00 Points Answer</a:t>
            </a:r>
            <a:endParaRPr sz="27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388" name="Google Shape;388;g1558a3ee397_0_2"/>
          <p:cNvSpPr/>
          <p:nvPr/>
        </p:nvSpPr>
        <p:spPr>
          <a:xfrm>
            <a:off x="7920704" y="5658200"/>
            <a:ext cx="1854300" cy="572700"/>
          </a:xfrm>
          <a:prstGeom prst="roundRect">
            <a:avLst>
              <a:gd name="adj" fmla="val 16667"/>
            </a:avLst>
          </a:prstGeom>
          <a:solidFill>
            <a:srgbClr val="FEC404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9" name="Google Shape;389;g1558a3ee397_0_2"/>
          <p:cNvSpPr txBox="1"/>
          <p:nvPr/>
        </p:nvSpPr>
        <p:spPr>
          <a:xfrm>
            <a:off x="2086025" y="1936050"/>
            <a:ext cx="7348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0" name="Google Shape;390;g1558a3ee397_0_2"/>
          <p:cNvSpPr/>
          <p:nvPr/>
        </p:nvSpPr>
        <p:spPr>
          <a:xfrm>
            <a:off x="2016576" y="2774325"/>
            <a:ext cx="732900" cy="7080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lang="en-US" sz="2500" dirty="0">
                <a:latin typeface="Avenir"/>
                <a:ea typeface="Avenir"/>
                <a:cs typeface="Avenir"/>
                <a:sym typeface="Avenir"/>
              </a:rPr>
              <a:t>A</a:t>
            </a:r>
            <a:endParaRPr sz="25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392" name="Google Shape;392;g1558a3ee397_0_2"/>
          <p:cNvSpPr txBox="1"/>
          <p:nvPr/>
        </p:nvSpPr>
        <p:spPr>
          <a:xfrm>
            <a:off x="7946263" y="5774774"/>
            <a:ext cx="18543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sng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Back to Game Board</a:t>
            </a:r>
            <a:endParaRPr sz="14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393" name="Google Shape;393;g1558a3ee397_0_2"/>
          <p:cNvSpPr txBox="1"/>
          <p:nvPr/>
        </p:nvSpPr>
        <p:spPr>
          <a:xfrm>
            <a:off x="2882900" y="2794000"/>
            <a:ext cx="6635700" cy="10464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28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The amount of interest you are charged on credit card purchases</a:t>
            </a:r>
            <a:endParaRPr lang="en-US" sz="28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Google Shape;401;g1558a3ee397_0_15"/>
          <p:cNvSpPr txBox="1"/>
          <p:nvPr/>
        </p:nvSpPr>
        <p:spPr>
          <a:xfrm>
            <a:off x="469925" y="632025"/>
            <a:ext cx="50718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en-US" sz="27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Growing Credit</a:t>
            </a:r>
            <a:r>
              <a:rPr lang="en-US" sz="2700" b="0" i="0" u="none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: </a:t>
            </a:r>
            <a:r>
              <a:rPr lang="en-US" sz="27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4</a:t>
            </a:r>
            <a:r>
              <a:rPr lang="en-US" sz="2700" b="0" i="0" u="none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00 Points</a:t>
            </a:r>
            <a:endParaRPr sz="27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402" name="Google Shape;402;g1558a3ee397_0_15"/>
          <p:cNvSpPr/>
          <p:nvPr/>
        </p:nvSpPr>
        <p:spPr>
          <a:xfrm>
            <a:off x="7907825" y="5658200"/>
            <a:ext cx="1854300" cy="572700"/>
          </a:xfrm>
          <a:prstGeom prst="roundRect">
            <a:avLst>
              <a:gd name="adj" fmla="val 16667"/>
            </a:avLst>
          </a:prstGeom>
          <a:solidFill>
            <a:srgbClr val="FEC404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3" name="Google Shape;403;g1558a3ee397_0_15"/>
          <p:cNvSpPr txBox="1"/>
          <p:nvPr/>
        </p:nvSpPr>
        <p:spPr>
          <a:xfrm>
            <a:off x="2086025" y="1936050"/>
            <a:ext cx="7348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4" name="Google Shape;404;g1558a3ee397_0_15"/>
          <p:cNvSpPr/>
          <p:nvPr/>
        </p:nvSpPr>
        <p:spPr>
          <a:xfrm>
            <a:off x="2004225" y="2630591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A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405" name="Google Shape;405;g1558a3ee397_0_15"/>
          <p:cNvSpPr/>
          <p:nvPr/>
        </p:nvSpPr>
        <p:spPr>
          <a:xfrm>
            <a:off x="2004225" y="3411594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406" name="Google Shape;406;g1558a3ee397_0_15"/>
          <p:cNvSpPr/>
          <p:nvPr/>
        </p:nvSpPr>
        <p:spPr>
          <a:xfrm>
            <a:off x="2004225" y="4262673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C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407" name="Google Shape;407;g1558a3ee397_0_15"/>
          <p:cNvSpPr txBox="1"/>
          <p:nvPr/>
        </p:nvSpPr>
        <p:spPr>
          <a:xfrm>
            <a:off x="2457925" y="3324332"/>
            <a:ext cx="7348800" cy="4462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Two credit reports from each credit bureau </a:t>
            </a:r>
            <a:endParaRPr sz="1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409" name="Google Shape;409;g1558a3ee397_0_15"/>
          <p:cNvSpPr txBox="1"/>
          <p:nvPr/>
        </p:nvSpPr>
        <p:spPr>
          <a:xfrm>
            <a:off x="8126568" y="5741289"/>
            <a:ext cx="14685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0" i="0" u="sng" strike="noStrike" cap="none" dirty="0">
                <a:solidFill>
                  <a:schemeClr val="bg1"/>
                </a:solidFill>
                <a:latin typeface="Avenir"/>
                <a:ea typeface="Avenir"/>
                <a:cs typeface="Avenir"/>
                <a:sym typeface="Avenir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ANSWER</a:t>
            </a:r>
            <a:endParaRPr sz="2400" b="0" i="0" u="none" strike="noStrike" cap="none" dirty="0">
              <a:solidFill>
                <a:schemeClr val="bg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410" name="Google Shape;410;g1558a3ee397_0_15"/>
          <p:cNvSpPr txBox="1"/>
          <p:nvPr/>
        </p:nvSpPr>
        <p:spPr>
          <a:xfrm>
            <a:off x="2372089" y="1849314"/>
            <a:ext cx="734880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How many free credit reports are you legally entitled to per year from each credit bureau? </a:t>
            </a:r>
            <a:endParaRPr sz="1800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411" name="Google Shape;411;g1558a3ee397_0_15"/>
          <p:cNvSpPr txBox="1"/>
          <p:nvPr/>
        </p:nvSpPr>
        <p:spPr>
          <a:xfrm>
            <a:off x="2474650" y="2578991"/>
            <a:ext cx="73488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One credit report from each credit bureau </a:t>
            </a:r>
            <a:endParaRPr sz="1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412" name="Google Shape;412;g1558a3ee397_0_15"/>
          <p:cNvSpPr txBox="1"/>
          <p:nvPr/>
        </p:nvSpPr>
        <p:spPr>
          <a:xfrm>
            <a:off x="2474650" y="4162425"/>
            <a:ext cx="6791700" cy="4462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 dirty="0">
                <a:solidFill>
                  <a:schemeClr val="lt2"/>
                </a:solidFill>
                <a:latin typeface="Avenir"/>
                <a:ea typeface="Avenir"/>
                <a:cs typeface="Avenir"/>
                <a:sym typeface="Avenir"/>
              </a:rPr>
              <a:t>An unlimited amount </a:t>
            </a:r>
            <a:endParaRPr sz="1700" dirty="0">
              <a:solidFill>
                <a:schemeClr val="lt2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id="413" name="Google Shape;413;g1558a3ee397_0_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74375" y="5005562"/>
            <a:ext cx="1106125" cy="1106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Google Shape;421;g1558a3ee397_0_34"/>
          <p:cNvSpPr txBox="1"/>
          <p:nvPr/>
        </p:nvSpPr>
        <p:spPr>
          <a:xfrm>
            <a:off x="469925" y="632025"/>
            <a:ext cx="74925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en-US" sz="27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Growing </a:t>
            </a:r>
            <a:r>
              <a:rPr lang="en-US" sz="2700" b="0" i="0" u="none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Credit: </a:t>
            </a:r>
            <a:r>
              <a:rPr lang="en-US" sz="27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4</a:t>
            </a:r>
            <a:r>
              <a:rPr lang="en-US" sz="2700" b="0" i="0" u="none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00 Points Answer</a:t>
            </a:r>
            <a:endParaRPr sz="27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422" name="Google Shape;422;g1558a3ee397_0_34"/>
          <p:cNvSpPr/>
          <p:nvPr/>
        </p:nvSpPr>
        <p:spPr>
          <a:xfrm>
            <a:off x="7920704" y="5658200"/>
            <a:ext cx="1854300" cy="572700"/>
          </a:xfrm>
          <a:prstGeom prst="roundRect">
            <a:avLst>
              <a:gd name="adj" fmla="val 16667"/>
            </a:avLst>
          </a:prstGeom>
          <a:solidFill>
            <a:srgbClr val="FEC404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3" name="Google Shape;423;g1558a3ee397_0_34"/>
          <p:cNvSpPr txBox="1"/>
          <p:nvPr/>
        </p:nvSpPr>
        <p:spPr>
          <a:xfrm>
            <a:off x="2086025" y="1936050"/>
            <a:ext cx="7348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4" name="Google Shape;424;g1558a3ee397_0_34"/>
          <p:cNvSpPr/>
          <p:nvPr/>
        </p:nvSpPr>
        <p:spPr>
          <a:xfrm>
            <a:off x="2016576" y="2774325"/>
            <a:ext cx="732900" cy="7080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lang="en-US" sz="2500">
                <a:latin typeface="Avenir"/>
                <a:ea typeface="Avenir"/>
                <a:cs typeface="Avenir"/>
                <a:sym typeface="Avenir"/>
              </a:rPr>
              <a:t>A</a:t>
            </a:r>
            <a:endParaRPr sz="25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426" name="Google Shape;426;g1558a3ee397_0_34"/>
          <p:cNvSpPr txBox="1"/>
          <p:nvPr/>
        </p:nvSpPr>
        <p:spPr>
          <a:xfrm>
            <a:off x="7946263" y="5774774"/>
            <a:ext cx="18543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sng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Back to Game Board</a:t>
            </a:r>
            <a:endParaRPr sz="14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427" name="Google Shape;427;g1558a3ee397_0_34"/>
          <p:cNvSpPr txBox="1"/>
          <p:nvPr/>
        </p:nvSpPr>
        <p:spPr>
          <a:xfrm>
            <a:off x="2882900" y="2717800"/>
            <a:ext cx="6635700" cy="10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28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One credit report from each credit bureau </a:t>
            </a:r>
            <a:endParaRPr lang="en-US" sz="28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Google Shape;435;g1558a3ee397_0_47"/>
          <p:cNvSpPr txBox="1"/>
          <p:nvPr/>
        </p:nvSpPr>
        <p:spPr>
          <a:xfrm>
            <a:off x="469925" y="632025"/>
            <a:ext cx="50718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en-US" sz="27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Growing Credit</a:t>
            </a:r>
            <a:r>
              <a:rPr lang="en-US" sz="2700" b="0" i="0" u="none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: </a:t>
            </a:r>
            <a:r>
              <a:rPr lang="en-US" sz="27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5</a:t>
            </a:r>
            <a:r>
              <a:rPr lang="en-US" sz="2700" b="0" i="0" u="none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00 Points</a:t>
            </a:r>
            <a:endParaRPr sz="27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436" name="Google Shape;436;g1558a3ee397_0_47"/>
          <p:cNvSpPr/>
          <p:nvPr/>
        </p:nvSpPr>
        <p:spPr>
          <a:xfrm>
            <a:off x="7907825" y="5658200"/>
            <a:ext cx="1854300" cy="572700"/>
          </a:xfrm>
          <a:prstGeom prst="roundRect">
            <a:avLst>
              <a:gd name="adj" fmla="val 16667"/>
            </a:avLst>
          </a:prstGeom>
          <a:solidFill>
            <a:srgbClr val="FEC404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7" name="Google Shape;437;g1558a3ee397_0_47"/>
          <p:cNvSpPr txBox="1"/>
          <p:nvPr/>
        </p:nvSpPr>
        <p:spPr>
          <a:xfrm>
            <a:off x="2086025" y="1936050"/>
            <a:ext cx="7348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8" name="Google Shape;438;g1558a3ee397_0_47"/>
          <p:cNvSpPr/>
          <p:nvPr/>
        </p:nvSpPr>
        <p:spPr>
          <a:xfrm>
            <a:off x="2045900" y="3104370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A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439" name="Google Shape;439;g1558a3ee397_0_47"/>
          <p:cNvSpPr/>
          <p:nvPr/>
        </p:nvSpPr>
        <p:spPr>
          <a:xfrm>
            <a:off x="2045900" y="3694832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440" name="Google Shape;440;g1558a3ee397_0_47"/>
          <p:cNvSpPr/>
          <p:nvPr/>
        </p:nvSpPr>
        <p:spPr>
          <a:xfrm>
            <a:off x="2045900" y="4389461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C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441" name="Google Shape;441;g1558a3ee397_0_47"/>
          <p:cNvSpPr txBox="1"/>
          <p:nvPr/>
        </p:nvSpPr>
        <p:spPr>
          <a:xfrm>
            <a:off x="2516325" y="3657407"/>
            <a:ext cx="73488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Your number of credit cards and number of bank accounts </a:t>
            </a:r>
            <a:endParaRPr sz="1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443" name="Google Shape;443;g1558a3ee397_0_47"/>
          <p:cNvSpPr txBox="1"/>
          <p:nvPr/>
        </p:nvSpPr>
        <p:spPr>
          <a:xfrm>
            <a:off x="8126568" y="5741289"/>
            <a:ext cx="14685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0" i="0" u="sng" strike="noStrike" cap="none" dirty="0">
                <a:solidFill>
                  <a:schemeClr val="bg1"/>
                </a:solidFill>
                <a:latin typeface="Avenir"/>
                <a:ea typeface="Avenir"/>
                <a:cs typeface="Avenir"/>
                <a:sym typeface="Avenir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ANSWER</a:t>
            </a:r>
            <a:endParaRPr sz="2400" b="0" i="0" u="none" strike="noStrike" cap="none" dirty="0">
              <a:solidFill>
                <a:schemeClr val="bg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444" name="Google Shape;444;g1558a3ee397_0_47"/>
          <p:cNvSpPr txBox="1"/>
          <p:nvPr/>
        </p:nvSpPr>
        <p:spPr>
          <a:xfrm>
            <a:off x="1969700" y="1803050"/>
            <a:ext cx="8272800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What </a:t>
            </a:r>
            <a:r>
              <a:rPr lang="en-US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are the two biggest influences on your credit score? </a:t>
            </a:r>
            <a:endParaRPr sz="1800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445" name="Google Shape;445;g1558a3ee397_0_47"/>
          <p:cNvSpPr txBox="1"/>
          <p:nvPr/>
        </p:nvSpPr>
        <p:spPr>
          <a:xfrm>
            <a:off x="2516325" y="3049120"/>
            <a:ext cx="73488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Your SAT score and grade point average </a:t>
            </a:r>
            <a:endParaRPr sz="1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446" name="Google Shape;446;g1558a3ee397_0_47"/>
          <p:cNvSpPr txBox="1"/>
          <p:nvPr/>
        </p:nvSpPr>
        <p:spPr>
          <a:xfrm>
            <a:off x="2542125" y="4325450"/>
            <a:ext cx="56271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 dirty="0">
                <a:solidFill>
                  <a:schemeClr val="lt2"/>
                </a:solidFill>
                <a:latin typeface="Avenir"/>
                <a:ea typeface="Avenir"/>
                <a:cs typeface="Avenir"/>
                <a:sym typeface="Avenir"/>
              </a:rPr>
              <a:t>Payment history and amount of debt</a:t>
            </a:r>
            <a:endParaRPr sz="1700" dirty="0">
              <a:solidFill>
                <a:schemeClr val="lt2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Google Shape;454;g1558a3ee397_0_66"/>
          <p:cNvSpPr txBox="1"/>
          <p:nvPr/>
        </p:nvSpPr>
        <p:spPr>
          <a:xfrm>
            <a:off x="469925" y="632025"/>
            <a:ext cx="74925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en-US" sz="27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Growing </a:t>
            </a:r>
            <a:r>
              <a:rPr lang="en-US" sz="2700" b="0" i="0" u="none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Credit: </a:t>
            </a:r>
            <a:r>
              <a:rPr lang="en-US" sz="27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5</a:t>
            </a:r>
            <a:r>
              <a:rPr lang="en-US" sz="2700" b="0" i="0" u="none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00 Points Answer</a:t>
            </a:r>
            <a:endParaRPr sz="27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455" name="Google Shape;455;g1558a3ee397_0_66"/>
          <p:cNvSpPr/>
          <p:nvPr/>
        </p:nvSpPr>
        <p:spPr>
          <a:xfrm>
            <a:off x="7920704" y="5658200"/>
            <a:ext cx="1854300" cy="572700"/>
          </a:xfrm>
          <a:prstGeom prst="roundRect">
            <a:avLst>
              <a:gd name="adj" fmla="val 16667"/>
            </a:avLst>
          </a:prstGeom>
          <a:solidFill>
            <a:srgbClr val="FEC404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6" name="Google Shape;456;g1558a3ee397_0_66"/>
          <p:cNvSpPr txBox="1"/>
          <p:nvPr/>
        </p:nvSpPr>
        <p:spPr>
          <a:xfrm>
            <a:off x="2086025" y="1936050"/>
            <a:ext cx="7348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7" name="Google Shape;457;g1558a3ee397_0_66"/>
          <p:cNvSpPr/>
          <p:nvPr/>
        </p:nvSpPr>
        <p:spPr>
          <a:xfrm>
            <a:off x="2016576" y="2774325"/>
            <a:ext cx="732900" cy="7080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lang="en-US" sz="2500">
                <a:latin typeface="Avenir"/>
                <a:ea typeface="Avenir"/>
                <a:cs typeface="Avenir"/>
                <a:sym typeface="Avenir"/>
              </a:rPr>
              <a:t>C</a:t>
            </a:r>
            <a:endParaRPr sz="25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459" name="Google Shape;459;g1558a3ee397_0_66"/>
          <p:cNvSpPr txBox="1"/>
          <p:nvPr/>
        </p:nvSpPr>
        <p:spPr>
          <a:xfrm>
            <a:off x="7946263" y="5774774"/>
            <a:ext cx="18543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sng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Back to Game Board</a:t>
            </a:r>
            <a:endParaRPr sz="14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460" name="Google Shape;460;g1558a3ee397_0_66"/>
          <p:cNvSpPr txBox="1"/>
          <p:nvPr/>
        </p:nvSpPr>
        <p:spPr>
          <a:xfrm>
            <a:off x="2882900" y="2794000"/>
            <a:ext cx="66357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chemeClr val="lt2"/>
                </a:solidFill>
                <a:latin typeface="Avenir"/>
                <a:ea typeface="Avenir"/>
                <a:cs typeface="Avenir"/>
                <a:sym typeface="Avenir"/>
              </a:rPr>
              <a:t>Payment history and amount of debt</a:t>
            </a:r>
          </a:p>
        </p:txBody>
      </p:sp>
      <p:pic>
        <p:nvPicPr>
          <p:cNvPr id="461" name="Google Shape;461;g1558a3ee397_0_6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285774" y="130363"/>
            <a:ext cx="3906226" cy="2605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Google Shape;469;g1558a3ee397_0_79"/>
          <p:cNvSpPr txBox="1"/>
          <p:nvPr/>
        </p:nvSpPr>
        <p:spPr>
          <a:xfrm>
            <a:off x="469924" y="632025"/>
            <a:ext cx="6441863" cy="600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en-US" sz="2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Financing Higher Education</a:t>
            </a:r>
            <a:r>
              <a:rPr lang="en-US" sz="2700" b="0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: 100 Points</a:t>
            </a:r>
            <a:endParaRPr sz="2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470" name="Google Shape;470;g1558a3ee397_0_79"/>
          <p:cNvSpPr/>
          <p:nvPr/>
        </p:nvSpPr>
        <p:spPr>
          <a:xfrm>
            <a:off x="7907825" y="5658200"/>
            <a:ext cx="1854300" cy="572700"/>
          </a:xfrm>
          <a:prstGeom prst="roundRect">
            <a:avLst>
              <a:gd name="adj" fmla="val 16667"/>
            </a:avLst>
          </a:prstGeom>
          <a:solidFill>
            <a:srgbClr val="FEC404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1" name="Google Shape;471;g1558a3ee397_0_79"/>
          <p:cNvSpPr txBox="1"/>
          <p:nvPr/>
        </p:nvSpPr>
        <p:spPr>
          <a:xfrm>
            <a:off x="2086025" y="1936050"/>
            <a:ext cx="7348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2" name="Google Shape;472;g1558a3ee397_0_79"/>
          <p:cNvSpPr/>
          <p:nvPr/>
        </p:nvSpPr>
        <p:spPr>
          <a:xfrm>
            <a:off x="2004225" y="2496120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A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473" name="Google Shape;473;g1558a3ee397_0_79"/>
          <p:cNvSpPr/>
          <p:nvPr/>
        </p:nvSpPr>
        <p:spPr>
          <a:xfrm>
            <a:off x="2004225" y="3411594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474" name="Google Shape;474;g1558a3ee397_0_79"/>
          <p:cNvSpPr/>
          <p:nvPr/>
        </p:nvSpPr>
        <p:spPr>
          <a:xfrm>
            <a:off x="2004225" y="4262673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C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475" name="Google Shape;475;g1558a3ee397_0_79"/>
          <p:cNvSpPr txBox="1"/>
          <p:nvPr/>
        </p:nvSpPr>
        <p:spPr>
          <a:xfrm>
            <a:off x="2399625" y="3383476"/>
            <a:ext cx="73488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Perkins loan </a:t>
            </a:r>
            <a:endParaRPr sz="1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476" name="Google Shape;476;g1558a3ee397_0_79"/>
          <p:cNvSpPr txBox="1"/>
          <p:nvPr/>
        </p:nvSpPr>
        <p:spPr>
          <a:xfrm>
            <a:off x="2399625" y="2461148"/>
            <a:ext cx="73488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Payday loan</a:t>
            </a:r>
            <a:endParaRPr sz="1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478" name="Google Shape;478;g1558a3ee397_0_79"/>
          <p:cNvSpPr txBox="1"/>
          <p:nvPr/>
        </p:nvSpPr>
        <p:spPr>
          <a:xfrm>
            <a:off x="8126568" y="5741289"/>
            <a:ext cx="14685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0" i="0" u="sng" strike="noStrike" cap="none" dirty="0">
                <a:solidFill>
                  <a:schemeClr val="bg1"/>
                </a:solidFill>
                <a:latin typeface="Avenir"/>
                <a:ea typeface="Avenir"/>
                <a:cs typeface="Avenir"/>
                <a:sym typeface="Avenir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ANSWER</a:t>
            </a:r>
            <a:endParaRPr sz="2400" b="0" i="0" u="none" strike="noStrike" cap="none" dirty="0">
              <a:solidFill>
                <a:schemeClr val="bg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479" name="Google Shape;479;g1558a3ee397_0_79"/>
          <p:cNvSpPr txBox="1"/>
          <p:nvPr/>
        </p:nvSpPr>
        <p:spPr>
          <a:xfrm>
            <a:off x="2516325" y="1803050"/>
            <a:ext cx="7348800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Which of the following is likely to have the lowest interest rate? </a:t>
            </a:r>
            <a:endParaRPr b="1" dirty="0">
              <a:solidFill>
                <a:schemeClr val="lt1"/>
              </a:solidFill>
            </a:endParaRPr>
          </a:p>
        </p:txBody>
      </p:sp>
      <p:sp>
        <p:nvSpPr>
          <p:cNvPr id="480" name="Google Shape;480;g1558a3ee397_0_79"/>
          <p:cNvSpPr txBox="1"/>
          <p:nvPr/>
        </p:nvSpPr>
        <p:spPr>
          <a:xfrm>
            <a:off x="2413325" y="4230423"/>
            <a:ext cx="73488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Private loan </a:t>
            </a:r>
            <a:endParaRPr sz="1700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" name="Google Shape;489;g1558a3ee397_0_131"/>
          <p:cNvSpPr/>
          <p:nvPr/>
        </p:nvSpPr>
        <p:spPr>
          <a:xfrm>
            <a:off x="7920704" y="5658200"/>
            <a:ext cx="1854300" cy="572700"/>
          </a:xfrm>
          <a:prstGeom prst="roundRect">
            <a:avLst>
              <a:gd name="adj" fmla="val 16667"/>
            </a:avLst>
          </a:prstGeom>
          <a:solidFill>
            <a:srgbClr val="FEC404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0" name="Google Shape;490;g1558a3ee397_0_131"/>
          <p:cNvSpPr txBox="1"/>
          <p:nvPr/>
        </p:nvSpPr>
        <p:spPr>
          <a:xfrm>
            <a:off x="2086025" y="1936050"/>
            <a:ext cx="7348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1" name="Google Shape;491;g1558a3ee397_0_131"/>
          <p:cNvSpPr/>
          <p:nvPr/>
        </p:nvSpPr>
        <p:spPr>
          <a:xfrm>
            <a:off x="2016576" y="2774325"/>
            <a:ext cx="732900" cy="7080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lang="en-US" sz="2500">
                <a:latin typeface="Avenir"/>
                <a:ea typeface="Avenir"/>
                <a:cs typeface="Avenir"/>
                <a:sym typeface="Avenir"/>
              </a:rPr>
              <a:t>B</a:t>
            </a:r>
            <a:endParaRPr sz="25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493" name="Google Shape;493;g1558a3ee397_0_131"/>
          <p:cNvSpPr txBox="1"/>
          <p:nvPr/>
        </p:nvSpPr>
        <p:spPr>
          <a:xfrm>
            <a:off x="7946263" y="5774774"/>
            <a:ext cx="18543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sng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Back to Game Board</a:t>
            </a:r>
            <a:endParaRPr sz="14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494" name="Google Shape;494;g1558a3ee397_0_131"/>
          <p:cNvSpPr txBox="1"/>
          <p:nvPr/>
        </p:nvSpPr>
        <p:spPr>
          <a:xfrm>
            <a:off x="2882900" y="2794000"/>
            <a:ext cx="6635700" cy="86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r>
              <a:rPr lang="en-US" sz="2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Perkins loan </a:t>
            </a:r>
            <a:endParaRPr sz="2700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endParaRPr sz="1700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3" name="Google Shape;469;g1558a3ee397_0_79">
            <a:extLst>
              <a:ext uri="{FF2B5EF4-FFF2-40B4-BE49-F238E27FC236}">
                <a16:creationId xmlns:a16="http://schemas.microsoft.com/office/drawing/2014/main" id="{79730471-DCC3-9C0E-96A1-5F995F311F1B}"/>
              </a:ext>
            </a:extLst>
          </p:cNvPr>
          <p:cNvSpPr txBox="1"/>
          <p:nvPr/>
        </p:nvSpPr>
        <p:spPr>
          <a:xfrm>
            <a:off x="469924" y="632025"/>
            <a:ext cx="8458923" cy="600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en-US" sz="2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Financing Higher Education</a:t>
            </a:r>
            <a:r>
              <a:rPr lang="en-US" sz="2700" b="0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: 100 Points Answer</a:t>
            </a:r>
            <a:endParaRPr sz="2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" name="Google Shape;503;g1558a3ee397_0_112"/>
          <p:cNvSpPr/>
          <p:nvPr/>
        </p:nvSpPr>
        <p:spPr>
          <a:xfrm>
            <a:off x="7907825" y="5658200"/>
            <a:ext cx="1854300" cy="572700"/>
          </a:xfrm>
          <a:prstGeom prst="roundRect">
            <a:avLst>
              <a:gd name="adj" fmla="val 16667"/>
            </a:avLst>
          </a:prstGeom>
          <a:solidFill>
            <a:srgbClr val="FEC404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4" name="Google Shape;504;g1558a3ee397_0_112"/>
          <p:cNvSpPr txBox="1"/>
          <p:nvPr/>
        </p:nvSpPr>
        <p:spPr>
          <a:xfrm>
            <a:off x="2086025" y="1936050"/>
            <a:ext cx="7348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5" name="Google Shape;505;g1558a3ee397_0_112"/>
          <p:cNvSpPr/>
          <p:nvPr/>
        </p:nvSpPr>
        <p:spPr>
          <a:xfrm>
            <a:off x="2004225" y="2496120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A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506" name="Google Shape;506;g1558a3ee397_0_112"/>
          <p:cNvSpPr/>
          <p:nvPr/>
        </p:nvSpPr>
        <p:spPr>
          <a:xfrm>
            <a:off x="2004225" y="3411594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507" name="Google Shape;507;g1558a3ee397_0_112"/>
          <p:cNvSpPr/>
          <p:nvPr/>
        </p:nvSpPr>
        <p:spPr>
          <a:xfrm>
            <a:off x="2004225" y="4262673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C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508" name="Google Shape;508;g1558a3ee397_0_112"/>
          <p:cNvSpPr txBox="1"/>
          <p:nvPr/>
        </p:nvSpPr>
        <p:spPr>
          <a:xfrm>
            <a:off x="2457925" y="3308457"/>
            <a:ext cx="7348800" cy="4462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American Lending Department </a:t>
            </a:r>
            <a:endParaRPr sz="1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509" name="Google Shape;509;g1558a3ee397_0_112"/>
          <p:cNvSpPr txBox="1"/>
          <p:nvPr/>
        </p:nvSpPr>
        <p:spPr>
          <a:xfrm>
            <a:off x="2457925" y="2447110"/>
            <a:ext cx="7348800" cy="4462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National Borrowing and Loan Packet </a:t>
            </a:r>
            <a:endParaRPr sz="1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511" name="Google Shape;511;g1558a3ee397_0_112"/>
          <p:cNvSpPr txBox="1"/>
          <p:nvPr/>
        </p:nvSpPr>
        <p:spPr>
          <a:xfrm>
            <a:off x="8126568" y="5741289"/>
            <a:ext cx="14685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0" i="0" u="sng" strike="noStrike" cap="none" dirty="0">
                <a:solidFill>
                  <a:schemeClr val="bg1"/>
                </a:solidFill>
                <a:latin typeface="Avenir"/>
                <a:ea typeface="Avenir"/>
                <a:cs typeface="Avenir"/>
                <a:sym typeface="Avenir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ANSWER</a:t>
            </a:r>
            <a:endParaRPr sz="2400" b="0" i="0" u="none" strike="noStrike" cap="none" dirty="0">
              <a:solidFill>
                <a:schemeClr val="bg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512" name="Google Shape;512;g1558a3ee397_0_112"/>
          <p:cNvSpPr txBox="1"/>
          <p:nvPr/>
        </p:nvSpPr>
        <p:spPr>
          <a:xfrm>
            <a:off x="2516325" y="1803050"/>
            <a:ext cx="8066510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The application for federal student financial aid is called the…</a:t>
            </a:r>
            <a:endParaRPr b="1" dirty="0">
              <a:solidFill>
                <a:schemeClr val="lt1"/>
              </a:solidFill>
            </a:endParaRPr>
          </a:p>
        </p:txBody>
      </p:sp>
      <p:sp>
        <p:nvSpPr>
          <p:cNvPr id="513" name="Google Shape;513;g1558a3ee397_0_112"/>
          <p:cNvSpPr txBox="1"/>
          <p:nvPr/>
        </p:nvSpPr>
        <p:spPr>
          <a:xfrm>
            <a:off x="2442898" y="4159311"/>
            <a:ext cx="7348800" cy="4462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Free Application for Federal Student Aid </a:t>
            </a:r>
            <a:endParaRPr sz="1700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3" name="Google Shape;469;g1558a3ee397_0_79">
            <a:extLst>
              <a:ext uri="{FF2B5EF4-FFF2-40B4-BE49-F238E27FC236}">
                <a16:creationId xmlns:a16="http://schemas.microsoft.com/office/drawing/2014/main" id="{A4EB7AFE-B11E-93B7-6A09-634BD2BC7DAD}"/>
              </a:ext>
            </a:extLst>
          </p:cNvPr>
          <p:cNvSpPr txBox="1"/>
          <p:nvPr/>
        </p:nvSpPr>
        <p:spPr>
          <a:xfrm>
            <a:off x="469924" y="632025"/>
            <a:ext cx="6441863" cy="600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en-US" sz="2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Financing Higher Education</a:t>
            </a:r>
            <a:r>
              <a:rPr lang="en-US" sz="2700" b="0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: </a:t>
            </a:r>
            <a:r>
              <a:rPr lang="en-US" sz="2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2</a:t>
            </a:r>
            <a:r>
              <a:rPr lang="en-US" sz="2700" b="0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00 Points</a:t>
            </a:r>
            <a:endParaRPr sz="2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Google Shape;521;g1558a3ee397_0_99"/>
          <p:cNvSpPr txBox="1"/>
          <p:nvPr/>
        </p:nvSpPr>
        <p:spPr>
          <a:xfrm>
            <a:off x="469925" y="632025"/>
            <a:ext cx="74925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en-US" sz="2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Financing Higher Education</a:t>
            </a:r>
            <a:r>
              <a:rPr lang="en-US" sz="2700" b="0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: </a:t>
            </a:r>
            <a:r>
              <a:rPr lang="en-US" sz="2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2</a:t>
            </a:r>
            <a:r>
              <a:rPr lang="en-US" sz="2700" b="0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00 Points Answer</a:t>
            </a:r>
          </a:p>
        </p:txBody>
      </p:sp>
      <p:sp>
        <p:nvSpPr>
          <p:cNvPr id="522" name="Google Shape;522;g1558a3ee397_0_99"/>
          <p:cNvSpPr/>
          <p:nvPr/>
        </p:nvSpPr>
        <p:spPr>
          <a:xfrm>
            <a:off x="7920704" y="5658200"/>
            <a:ext cx="1854300" cy="572700"/>
          </a:xfrm>
          <a:prstGeom prst="roundRect">
            <a:avLst>
              <a:gd name="adj" fmla="val 16667"/>
            </a:avLst>
          </a:prstGeom>
          <a:solidFill>
            <a:srgbClr val="FEC404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3" name="Google Shape;523;g1558a3ee397_0_99"/>
          <p:cNvSpPr txBox="1"/>
          <p:nvPr/>
        </p:nvSpPr>
        <p:spPr>
          <a:xfrm>
            <a:off x="2086025" y="1936050"/>
            <a:ext cx="7348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4" name="Google Shape;524;g1558a3ee397_0_99"/>
          <p:cNvSpPr/>
          <p:nvPr/>
        </p:nvSpPr>
        <p:spPr>
          <a:xfrm>
            <a:off x="2016576" y="2774325"/>
            <a:ext cx="732900" cy="7080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lang="en-US" sz="2500" dirty="0">
                <a:latin typeface="Avenir"/>
                <a:ea typeface="Avenir"/>
                <a:cs typeface="Avenir"/>
                <a:sym typeface="Avenir"/>
              </a:rPr>
              <a:t>C</a:t>
            </a:r>
            <a:endParaRPr sz="25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526" name="Google Shape;526;g1558a3ee397_0_99"/>
          <p:cNvSpPr txBox="1"/>
          <p:nvPr/>
        </p:nvSpPr>
        <p:spPr>
          <a:xfrm>
            <a:off x="7946263" y="5774774"/>
            <a:ext cx="18543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sng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Back to Game Board</a:t>
            </a:r>
            <a:endParaRPr sz="14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527" name="Google Shape;527;g1558a3ee397_0_99"/>
          <p:cNvSpPr txBox="1"/>
          <p:nvPr/>
        </p:nvSpPr>
        <p:spPr>
          <a:xfrm>
            <a:off x="2857304" y="2774325"/>
            <a:ext cx="6917700" cy="600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r>
              <a:rPr lang="en-US" sz="2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Free Application for Federal Student Aid </a:t>
            </a:r>
            <a:endParaRPr sz="2700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14afc9af5e4_0_32"/>
          <p:cNvSpPr txBox="1"/>
          <p:nvPr/>
        </p:nvSpPr>
        <p:spPr>
          <a:xfrm>
            <a:off x="469925" y="632025"/>
            <a:ext cx="50718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en-US" sz="2700" b="0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Warm Up Question</a:t>
            </a:r>
            <a:endParaRPr sz="2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85" name="Google Shape;85;g14afc9af5e4_0_32"/>
          <p:cNvSpPr/>
          <p:nvPr/>
        </p:nvSpPr>
        <p:spPr>
          <a:xfrm>
            <a:off x="7907825" y="5658200"/>
            <a:ext cx="1854300" cy="572700"/>
          </a:xfrm>
          <a:prstGeom prst="roundRect">
            <a:avLst>
              <a:gd name="adj" fmla="val 16667"/>
            </a:avLst>
          </a:prstGeom>
          <a:solidFill>
            <a:srgbClr val="FEC404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g14afc9af5e4_0_32"/>
          <p:cNvSpPr txBox="1"/>
          <p:nvPr/>
        </p:nvSpPr>
        <p:spPr>
          <a:xfrm>
            <a:off x="2086025" y="1936050"/>
            <a:ext cx="7348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g14afc9af5e4_0_32"/>
          <p:cNvSpPr txBox="1"/>
          <p:nvPr/>
        </p:nvSpPr>
        <p:spPr>
          <a:xfrm>
            <a:off x="2457925" y="4168622"/>
            <a:ext cx="73488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b="0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Credit is the ability to borrow money or access goods or services with the understanding that you'll pay later.</a:t>
            </a:r>
            <a:endParaRPr sz="1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88" name="Google Shape;88;g14afc9af5e4_0_32"/>
          <p:cNvSpPr/>
          <p:nvPr/>
        </p:nvSpPr>
        <p:spPr>
          <a:xfrm>
            <a:off x="2004225" y="2496120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A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89" name="Google Shape;89;g14afc9af5e4_0_32"/>
          <p:cNvSpPr/>
          <p:nvPr/>
        </p:nvSpPr>
        <p:spPr>
          <a:xfrm>
            <a:off x="2004225" y="3411594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90" name="Google Shape;90;g14afc9af5e4_0_32"/>
          <p:cNvSpPr/>
          <p:nvPr/>
        </p:nvSpPr>
        <p:spPr>
          <a:xfrm>
            <a:off x="2004225" y="4262673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C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91" name="Google Shape;91;g14afc9af5e4_0_32"/>
          <p:cNvSpPr txBox="1"/>
          <p:nvPr/>
        </p:nvSpPr>
        <p:spPr>
          <a:xfrm>
            <a:off x="2457925" y="3316469"/>
            <a:ext cx="73488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b="0" i="0" u="none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Credit is using funds from your checking or savings account to pay for purchases.</a:t>
            </a:r>
            <a:endParaRPr sz="17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92" name="Google Shape;92;g14afc9af5e4_0_32"/>
          <p:cNvSpPr txBox="1"/>
          <p:nvPr/>
        </p:nvSpPr>
        <p:spPr>
          <a:xfrm>
            <a:off x="2457925" y="2399485"/>
            <a:ext cx="73488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b="0" i="0" u="none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Credit is money that a friend, family member, or financial institution gives you that you don’t have to pay back.</a:t>
            </a:r>
            <a:endParaRPr sz="17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94" name="Google Shape;94;g14afc9af5e4_0_32"/>
          <p:cNvSpPr txBox="1"/>
          <p:nvPr/>
        </p:nvSpPr>
        <p:spPr>
          <a:xfrm>
            <a:off x="8126568" y="5741289"/>
            <a:ext cx="1468551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0" i="0" u="sng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ANSWER</a:t>
            </a:r>
            <a:endParaRPr sz="24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95" name="Google Shape;95;g14afc9af5e4_0_32"/>
          <p:cNvSpPr txBox="1"/>
          <p:nvPr/>
        </p:nvSpPr>
        <p:spPr>
          <a:xfrm>
            <a:off x="2774439" y="1803043"/>
            <a:ext cx="6369560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0" i="0" u="none" strike="noStrike" cap="none" dirty="0">
                <a:solidFill>
                  <a:schemeClr val="bg1"/>
                </a:solidFill>
                <a:latin typeface="Avenir"/>
                <a:ea typeface="Avenir"/>
                <a:cs typeface="Avenir"/>
                <a:sym typeface="Avenir"/>
              </a:rPr>
              <a:t>Which of the below is an accurate definition of credit?</a:t>
            </a:r>
            <a:endParaRPr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1558a3ee397_0_144"/>
          <p:cNvSpPr/>
          <p:nvPr/>
        </p:nvSpPr>
        <p:spPr>
          <a:xfrm>
            <a:off x="7907825" y="5658200"/>
            <a:ext cx="1854300" cy="572700"/>
          </a:xfrm>
          <a:prstGeom prst="roundRect">
            <a:avLst>
              <a:gd name="adj" fmla="val 16667"/>
            </a:avLst>
          </a:prstGeom>
          <a:solidFill>
            <a:srgbClr val="FEC404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8" name="Google Shape;538;g1558a3ee397_0_144"/>
          <p:cNvSpPr txBox="1"/>
          <p:nvPr/>
        </p:nvSpPr>
        <p:spPr>
          <a:xfrm>
            <a:off x="2086025" y="1936050"/>
            <a:ext cx="7348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9" name="Google Shape;539;g1558a3ee397_0_144"/>
          <p:cNvSpPr/>
          <p:nvPr/>
        </p:nvSpPr>
        <p:spPr>
          <a:xfrm>
            <a:off x="2004225" y="2750120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A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540" name="Google Shape;540;g1558a3ee397_0_144"/>
          <p:cNvSpPr/>
          <p:nvPr/>
        </p:nvSpPr>
        <p:spPr>
          <a:xfrm>
            <a:off x="2004225" y="3411594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541" name="Google Shape;541;g1558a3ee397_0_144"/>
          <p:cNvSpPr/>
          <p:nvPr/>
        </p:nvSpPr>
        <p:spPr>
          <a:xfrm>
            <a:off x="2004225" y="4262673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C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542" name="Google Shape;542;g1558a3ee397_0_144"/>
          <p:cNvSpPr txBox="1"/>
          <p:nvPr/>
        </p:nvSpPr>
        <p:spPr>
          <a:xfrm>
            <a:off x="2457925" y="3421807"/>
            <a:ext cx="7348800" cy="4462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The time after graduating high school and before starting college </a:t>
            </a:r>
            <a:endParaRPr sz="1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543" name="Google Shape;543;g1558a3ee397_0_144"/>
          <p:cNvSpPr txBox="1"/>
          <p:nvPr/>
        </p:nvSpPr>
        <p:spPr>
          <a:xfrm>
            <a:off x="2457925" y="2710894"/>
            <a:ext cx="7348800" cy="4462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The time you are in college </a:t>
            </a:r>
            <a:endParaRPr sz="1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545" name="Google Shape;545;g1558a3ee397_0_144"/>
          <p:cNvSpPr txBox="1"/>
          <p:nvPr/>
        </p:nvSpPr>
        <p:spPr>
          <a:xfrm>
            <a:off x="8126568" y="5741289"/>
            <a:ext cx="14685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0" i="0" u="sng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ANSWER</a:t>
            </a:r>
            <a:endParaRPr sz="24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546" name="Google Shape;546;g1558a3ee397_0_144"/>
          <p:cNvSpPr txBox="1"/>
          <p:nvPr/>
        </p:nvSpPr>
        <p:spPr>
          <a:xfrm>
            <a:off x="2516325" y="1803050"/>
            <a:ext cx="7348800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When referring to student loans, what is a grace period? </a:t>
            </a:r>
            <a:endParaRPr b="1" dirty="0">
              <a:solidFill>
                <a:schemeClr val="lt1"/>
              </a:solidFill>
            </a:endParaRPr>
          </a:p>
        </p:txBody>
      </p:sp>
      <p:sp>
        <p:nvSpPr>
          <p:cNvPr id="547" name="Google Shape;547;g1558a3ee397_0_144"/>
          <p:cNvSpPr txBox="1"/>
          <p:nvPr/>
        </p:nvSpPr>
        <p:spPr>
          <a:xfrm>
            <a:off x="2421598" y="4099636"/>
            <a:ext cx="7348800" cy="7078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The period after graduating or leaving school before you must begin paying back student loans </a:t>
            </a:r>
            <a:endParaRPr sz="1700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3" name="Google Shape;469;g1558a3ee397_0_79">
            <a:extLst>
              <a:ext uri="{FF2B5EF4-FFF2-40B4-BE49-F238E27FC236}">
                <a16:creationId xmlns:a16="http://schemas.microsoft.com/office/drawing/2014/main" id="{D02006C9-6615-5547-6D2E-398106A0ECA6}"/>
              </a:ext>
            </a:extLst>
          </p:cNvPr>
          <p:cNvSpPr txBox="1"/>
          <p:nvPr/>
        </p:nvSpPr>
        <p:spPr>
          <a:xfrm>
            <a:off x="469924" y="632025"/>
            <a:ext cx="6441863" cy="600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en-US" sz="2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Financing Higher Education</a:t>
            </a:r>
            <a:r>
              <a:rPr lang="en-US" sz="2700" b="0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: 300 Points</a:t>
            </a:r>
            <a:endParaRPr sz="2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" name="Google Shape;555;g1558a3ee397_0_168"/>
          <p:cNvSpPr txBox="1"/>
          <p:nvPr/>
        </p:nvSpPr>
        <p:spPr>
          <a:xfrm>
            <a:off x="469925" y="632025"/>
            <a:ext cx="7492500" cy="600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>
              <a:buClr>
                <a:srgbClr val="000000"/>
              </a:buClr>
              <a:buSzPts val="2700"/>
            </a:pPr>
            <a:r>
              <a:rPr lang="en-US" sz="2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Financing Higher Education</a:t>
            </a:r>
            <a:r>
              <a:rPr lang="en-US" sz="2700" b="0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: 300 Points</a:t>
            </a:r>
            <a:r>
              <a:rPr lang="en-US" sz="2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 Answer</a:t>
            </a:r>
            <a:endParaRPr lang="en-US" sz="2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556" name="Google Shape;556;g1558a3ee397_0_168"/>
          <p:cNvSpPr/>
          <p:nvPr/>
        </p:nvSpPr>
        <p:spPr>
          <a:xfrm>
            <a:off x="7920704" y="5658200"/>
            <a:ext cx="1854300" cy="572700"/>
          </a:xfrm>
          <a:prstGeom prst="roundRect">
            <a:avLst>
              <a:gd name="adj" fmla="val 16667"/>
            </a:avLst>
          </a:prstGeom>
          <a:solidFill>
            <a:srgbClr val="FEC404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7" name="Google Shape;557;g1558a3ee397_0_168"/>
          <p:cNvSpPr txBox="1"/>
          <p:nvPr/>
        </p:nvSpPr>
        <p:spPr>
          <a:xfrm>
            <a:off x="2086025" y="1936050"/>
            <a:ext cx="7348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8" name="Google Shape;558;g1558a3ee397_0_168"/>
          <p:cNvSpPr/>
          <p:nvPr/>
        </p:nvSpPr>
        <p:spPr>
          <a:xfrm>
            <a:off x="2016576" y="2774325"/>
            <a:ext cx="732900" cy="7080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lang="en-US" sz="2500" dirty="0">
                <a:latin typeface="Avenir"/>
                <a:ea typeface="Avenir"/>
                <a:cs typeface="Avenir"/>
                <a:sym typeface="Avenir"/>
              </a:rPr>
              <a:t>C</a:t>
            </a:r>
            <a:endParaRPr sz="25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560" name="Google Shape;560;g1558a3ee397_0_168"/>
          <p:cNvSpPr txBox="1"/>
          <p:nvPr/>
        </p:nvSpPr>
        <p:spPr>
          <a:xfrm>
            <a:off x="7946263" y="5774774"/>
            <a:ext cx="18543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sng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Back to Game Board</a:t>
            </a:r>
            <a:endParaRPr sz="14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561" name="Google Shape;561;g1558a3ee397_0_168"/>
          <p:cNvSpPr txBox="1"/>
          <p:nvPr/>
        </p:nvSpPr>
        <p:spPr>
          <a:xfrm>
            <a:off x="2882900" y="2565400"/>
            <a:ext cx="6635700" cy="1477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8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The period after graduating or leaving school before you must begin paying back student loans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Google Shape;569;g1558a3ee397_0_181"/>
          <p:cNvSpPr txBox="1"/>
          <p:nvPr/>
        </p:nvSpPr>
        <p:spPr>
          <a:xfrm>
            <a:off x="469924" y="632025"/>
            <a:ext cx="6966299" cy="600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en-US" sz="2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Financing Higher Education</a:t>
            </a:r>
            <a:r>
              <a:rPr lang="en-US" sz="2700" b="0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: 400 Points</a:t>
            </a:r>
          </a:p>
        </p:txBody>
      </p:sp>
      <p:sp>
        <p:nvSpPr>
          <p:cNvPr id="570" name="Google Shape;570;g1558a3ee397_0_181"/>
          <p:cNvSpPr/>
          <p:nvPr/>
        </p:nvSpPr>
        <p:spPr>
          <a:xfrm>
            <a:off x="7907825" y="5658200"/>
            <a:ext cx="1854300" cy="572700"/>
          </a:xfrm>
          <a:prstGeom prst="roundRect">
            <a:avLst>
              <a:gd name="adj" fmla="val 16667"/>
            </a:avLst>
          </a:prstGeom>
          <a:solidFill>
            <a:srgbClr val="FEC404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1" name="Google Shape;571;g1558a3ee397_0_181"/>
          <p:cNvSpPr txBox="1"/>
          <p:nvPr/>
        </p:nvSpPr>
        <p:spPr>
          <a:xfrm>
            <a:off x="2086025" y="1936050"/>
            <a:ext cx="7348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2" name="Google Shape;572;g1558a3ee397_0_181"/>
          <p:cNvSpPr/>
          <p:nvPr/>
        </p:nvSpPr>
        <p:spPr>
          <a:xfrm>
            <a:off x="2004225" y="2646706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A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573" name="Google Shape;573;g1558a3ee397_0_181"/>
          <p:cNvSpPr/>
          <p:nvPr/>
        </p:nvSpPr>
        <p:spPr>
          <a:xfrm>
            <a:off x="2004225" y="3438808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574" name="Google Shape;574;g1558a3ee397_0_181"/>
          <p:cNvSpPr/>
          <p:nvPr/>
        </p:nvSpPr>
        <p:spPr>
          <a:xfrm>
            <a:off x="2004225" y="4262673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C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575" name="Google Shape;575;g1558a3ee397_0_181"/>
          <p:cNvSpPr txBox="1"/>
          <p:nvPr/>
        </p:nvSpPr>
        <p:spPr>
          <a:xfrm>
            <a:off x="2421600" y="2618064"/>
            <a:ext cx="7348800" cy="4462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Federal Stafford Loan</a:t>
            </a:r>
            <a:endParaRPr sz="1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576" name="Google Shape;576;g1558a3ee397_0_181"/>
          <p:cNvSpPr txBox="1"/>
          <p:nvPr/>
        </p:nvSpPr>
        <p:spPr>
          <a:xfrm>
            <a:off x="2421600" y="3384395"/>
            <a:ext cx="7348800" cy="4462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Federal Pell Grant </a:t>
            </a:r>
            <a:endParaRPr sz="1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578" name="Google Shape;578;g1558a3ee397_0_181"/>
          <p:cNvSpPr txBox="1"/>
          <p:nvPr/>
        </p:nvSpPr>
        <p:spPr>
          <a:xfrm>
            <a:off x="8126568" y="5741289"/>
            <a:ext cx="14685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0" i="0" u="sng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ANSWER</a:t>
            </a:r>
            <a:endParaRPr sz="24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579" name="Google Shape;579;g1558a3ee397_0_181"/>
          <p:cNvSpPr txBox="1"/>
          <p:nvPr/>
        </p:nvSpPr>
        <p:spPr>
          <a:xfrm>
            <a:off x="2211525" y="1803050"/>
            <a:ext cx="7348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Which of the following does not have to be paid back? </a:t>
            </a:r>
            <a:endParaRPr b="1" dirty="0">
              <a:solidFill>
                <a:schemeClr val="lt1"/>
              </a:solidFill>
            </a:endParaRPr>
          </a:p>
        </p:txBody>
      </p:sp>
      <p:sp>
        <p:nvSpPr>
          <p:cNvPr id="580" name="Google Shape;580;g1558a3ee397_0_181"/>
          <p:cNvSpPr txBox="1"/>
          <p:nvPr/>
        </p:nvSpPr>
        <p:spPr>
          <a:xfrm>
            <a:off x="2421600" y="4216373"/>
            <a:ext cx="7348800" cy="4462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Federal Perkins Loan </a:t>
            </a:r>
            <a:endParaRPr sz="1700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" name="Google Shape;589;g1558a3ee397_0_203"/>
          <p:cNvSpPr txBox="1"/>
          <p:nvPr/>
        </p:nvSpPr>
        <p:spPr>
          <a:xfrm>
            <a:off x="469925" y="632025"/>
            <a:ext cx="8964900" cy="600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>
              <a:buClr>
                <a:srgbClr val="000000"/>
              </a:buClr>
              <a:buSzPts val="2700"/>
            </a:pPr>
            <a:r>
              <a:rPr lang="en-US" sz="2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Financing Higher Education</a:t>
            </a:r>
            <a:r>
              <a:rPr lang="en-US" sz="2700" b="0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: 400 Points Answer</a:t>
            </a:r>
            <a:endParaRPr sz="2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590" name="Google Shape;590;g1558a3ee397_0_203"/>
          <p:cNvSpPr/>
          <p:nvPr/>
        </p:nvSpPr>
        <p:spPr>
          <a:xfrm>
            <a:off x="7920704" y="5658200"/>
            <a:ext cx="1854300" cy="572700"/>
          </a:xfrm>
          <a:prstGeom prst="roundRect">
            <a:avLst>
              <a:gd name="adj" fmla="val 16667"/>
            </a:avLst>
          </a:prstGeom>
          <a:solidFill>
            <a:srgbClr val="FEC404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1" name="Google Shape;591;g1558a3ee397_0_203"/>
          <p:cNvSpPr txBox="1"/>
          <p:nvPr/>
        </p:nvSpPr>
        <p:spPr>
          <a:xfrm>
            <a:off x="2086025" y="1936050"/>
            <a:ext cx="7348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2" name="Google Shape;592;g1558a3ee397_0_203"/>
          <p:cNvSpPr/>
          <p:nvPr/>
        </p:nvSpPr>
        <p:spPr>
          <a:xfrm>
            <a:off x="2016576" y="2774325"/>
            <a:ext cx="732900" cy="7080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lang="en-US" sz="2500">
                <a:latin typeface="Avenir"/>
                <a:ea typeface="Avenir"/>
                <a:cs typeface="Avenir"/>
                <a:sym typeface="Avenir"/>
              </a:rPr>
              <a:t>B</a:t>
            </a:r>
            <a:endParaRPr sz="25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594" name="Google Shape;594;g1558a3ee397_0_203"/>
          <p:cNvSpPr txBox="1"/>
          <p:nvPr/>
        </p:nvSpPr>
        <p:spPr>
          <a:xfrm>
            <a:off x="7946263" y="5774774"/>
            <a:ext cx="18543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sng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Back to Game Board</a:t>
            </a:r>
            <a:endParaRPr sz="14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595" name="Google Shape;595;g1558a3ee397_0_203"/>
          <p:cNvSpPr txBox="1"/>
          <p:nvPr/>
        </p:nvSpPr>
        <p:spPr>
          <a:xfrm>
            <a:off x="2799125" y="2813477"/>
            <a:ext cx="6635700" cy="6155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28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Federal Pell Grant </a:t>
            </a:r>
            <a:endParaRPr lang="en-US" sz="28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" name="Google Shape;603;g1558a3ee397_0_216"/>
          <p:cNvSpPr txBox="1"/>
          <p:nvPr/>
        </p:nvSpPr>
        <p:spPr>
          <a:xfrm>
            <a:off x="469924" y="632025"/>
            <a:ext cx="7437901" cy="600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en-US" sz="2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Financing Higher Education</a:t>
            </a:r>
            <a:r>
              <a:rPr lang="en-US" sz="2700" b="0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: 500 Points</a:t>
            </a:r>
          </a:p>
        </p:txBody>
      </p:sp>
      <p:sp>
        <p:nvSpPr>
          <p:cNvPr id="604" name="Google Shape;604;g1558a3ee397_0_216"/>
          <p:cNvSpPr/>
          <p:nvPr/>
        </p:nvSpPr>
        <p:spPr>
          <a:xfrm>
            <a:off x="7907825" y="5658200"/>
            <a:ext cx="1854300" cy="572700"/>
          </a:xfrm>
          <a:prstGeom prst="roundRect">
            <a:avLst>
              <a:gd name="adj" fmla="val 16667"/>
            </a:avLst>
          </a:prstGeom>
          <a:solidFill>
            <a:srgbClr val="FEC404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5" name="Google Shape;605;g1558a3ee397_0_216"/>
          <p:cNvSpPr txBox="1"/>
          <p:nvPr/>
        </p:nvSpPr>
        <p:spPr>
          <a:xfrm>
            <a:off x="2086025" y="1936050"/>
            <a:ext cx="7348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6" name="Google Shape;606;g1558a3ee397_0_216"/>
          <p:cNvSpPr/>
          <p:nvPr/>
        </p:nvSpPr>
        <p:spPr>
          <a:xfrm>
            <a:off x="2031750" y="3249645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A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607" name="Google Shape;607;g1558a3ee397_0_216"/>
          <p:cNvSpPr/>
          <p:nvPr/>
        </p:nvSpPr>
        <p:spPr>
          <a:xfrm>
            <a:off x="2031750" y="3911119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608" name="Google Shape;608;g1558a3ee397_0_216"/>
          <p:cNvSpPr/>
          <p:nvPr/>
        </p:nvSpPr>
        <p:spPr>
          <a:xfrm>
            <a:off x="2031750" y="4762198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C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609" name="Google Shape;609;g1558a3ee397_0_216"/>
          <p:cNvSpPr txBox="1"/>
          <p:nvPr/>
        </p:nvSpPr>
        <p:spPr>
          <a:xfrm>
            <a:off x="2449125" y="3214618"/>
            <a:ext cx="73488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It ends any grace period that might still apply to the loan </a:t>
            </a:r>
            <a:endParaRPr sz="1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610" name="Google Shape;610;g1558a3ee397_0_216"/>
          <p:cNvSpPr txBox="1"/>
          <p:nvPr/>
        </p:nvSpPr>
        <p:spPr>
          <a:xfrm>
            <a:off x="2449125" y="3851658"/>
            <a:ext cx="73488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It increases the amount of money you’ll owe each month </a:t>
            </a:r>
            <a:endParaRPr sz="1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612" name="Google Shape;612;g1558a3ee397_0_216"/>
          <p:cNvSpPr txBox="1"/>
          <p:nvPr/>
        </p:nvSpPr>
        <p:spPr>
          <a:xfrm>
            <a:off x="8126568" y="5741289"/>
            <a:ext cx="14685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0" i="0" u="sng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ANSWER</a:t>
            </a:r>
            <a:endParaRPr sz="24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613" name="Google Shape;613;g1558a3ee397_0_216"/>
          <p:cNvSpPr txBox="1"/>
          <p:nvPr/>
        </p:nvSpPr>
        <p:spPr>
          <a:xfrm>
            <a:off x="2516325" y="1803050"/>
            <a:ext cx="73488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4" name="Google Shape;614;g1558a3ee397_0_216"/>
          <p:cNvSpPr txBox="1"/>
          <p:nvPr/>
        </p:nvSpPr>
        <p:spPr>
          <a:xfrm>
            <a:off x="2449123" y="4733632"/>
            <a:ext cx="73488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It decreases the amount of money you’ll owe overall </a:t>
            </a:r>
            <a:endParaRPr sz="1700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615" name="Google Shape;615;g1558a3ee397_0_216"/>
          <p:cNvSpPr txBox="1"/>
          <p:nvPr/>
        </p:nvSpPr>
        <p:spPr>
          <a:xfrm>
            <a:off x="2031750" y="1936050"/>
            <a:ext cx="8128500" cy="492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One of the effects of consolidating your student loan is…</a:t>
            </a:r>
            <a:endParaRPr sz="2000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3" name="Google Shape;623;g1558a3ee397_0_237"/>
          <p:cNvSpPr txBox="1"/>
          <p:nvPr/>
        </p:nvSpPr>
        <p:spPr>
          <a:xfrm>
            <a:off x="469924" y="632025"/>
            <a:ext cx="10650794" cy="600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>
              <a:buClr>
                <a:srgbClr val="000000"/>
              </a:buClr>
              <a:buSzPts val="2700"/>
            </a:pPr>
            <a:r>
              <a:rPr lang="en-US" sz="2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Financing Higher Education</a:t>
            </a:r>
            <a:r>
              <a:rPr lang="en-US" sz="2700" b="0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: 500 Points Answer</a:t>
            </a:r>
            <a:endParaRPr sz="2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625" name="Google Shape;625;g1558a3ee397_0_237"/>
          <p:cNvSpPr txBox="1"/>
          <p:nvPr/>
        </p:nvSpPr>
        <p:spPr>
          <a:xfrm>
            <a:off x="2086025" y="1936050"/>
            <a:ext cx="7348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6" name="Google Shape;626;g1558a3ee397_0_237"/>
          <p:cNvSpPr/>
          <p:nvPr/>
        </p:nvSpPr>
        <p:spPr>
          <a:xfrm>
            <a:off x="2016576" y="2774325"/>
            <a:ext cx="732900" cy="7080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lang="en-US" sz="2500" dirty="0">
                <a:latin typeface="Avenir"/>
                <a:ea typeface="Avenir"/>
                <a:cs typeface="Avenir"/>
                <a:sym typeface="Avenir"/>
              </a:rPr>
              <a:t>A</a:t>
            </a:r>
            <a:endParaRPr sz="25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629" name="Google Shape;629;g1558a3ee397_0_237"/>
          <p:cNvSpPr txBox="1"/>
          <p:nvPr/>
        </p:nvSpPr>
        <p:spPr>
          <a:xfrm>
            <a:off x="2842079" y="2794000"/>
            <a:ext cx="6635700" cy="10464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28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It ends any grace period that might still apply to the loan </a:t>
            </a:r>
            <a:endParaRPr lang="en-US" sz="28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4" name="Google Shape;624;g1558a3ee397_0_237">
            <a:extLst>
              <a:ext uri="{FF2B5EF4-FFF2-40B4-BE49-F238E27FC236}">
                <a16:creationId xmlns:a16="http://schemas.microsoft.com/office/drawing/2014/main" id="{09C538CF-9C46-C345-E070-7D0EF6C4AB7A}"/>
              </a:ext>
            </a:extLst>
          </p:cNvPr>
          <p:cNvSpPr/>
          <p:nvPr/>
        </p:nvSpPr>
        <p:spPr>
          <a:xfrm>
            <a:off x="7920704" y="5658200"/>
            <a:ext cx="1854300" cy="572700"/>
          </a:xfrm>
          <a:prstGeom prst="roundRect">
            <a:avLst>
              <a:gd name="adj" fmla="val 16667"/>
            </a:avLst>
          </a:prstGeom>
          <a:solidFill>
            <a:srgbClr val="FEC404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Google Shape;628;g1558a3ee397_0_237">
            <a:extLst>
              <a:ext uri="{FF2B5EF4-FFF2-40B4-BE49-F238E27FC236}">
                <a16:creationId xmlns:a16="http://schemas.microsoft.com/office/drawing/2014/main" id="{BCC1D8FF-795E-F4EC-0012-5159E51B01BB}"/>
              </a:ext>
            </a:extLst>
          </p:cNvPr>
          <p:cNvSpPr txBox="1"/>
          <p:nvPr/>
        </p:nvSpPr>
        <p:spPr>
          <a:xfrm>
            <a:off x="7946263" y="5774774"/>
            <a:ext cx="18543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sng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Back to Game Board</a:t>
            </a:r>
            <a:endParaRPr sz="14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7" name="Google Shape;637;g1558a3ee397_0_282"/>
          <p:cNvSpPr txBox="1"/>
          <p:nvPr/>
        </p:nvSpPr>
        <p:spPr>
          <a:xfrm>
            <a:off x="469925" y="632025"/>
            <a:ext cx="8768204" cy="600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en-US" sz="2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Taxes, Insurance, and Buying a Home</a:t>
            </a:r>
            <a:r>
              <a:rPr lang="en-US" sz="2700" b="0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: </a:t>
            </a:r>
            <a:r>
              <a:rPr lang="en-US" sz="2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1</a:t>
            </a:r>
            <a:r>
              <a:rPr lang="en-US" sz="2700" b="0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00 Points</a:t>
            </a:r>
            <a:endParaRPr sz="2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638" name="Google Shape;638;g1558a3ee397_0_282"/>
          <p:cNvSpPr/>
          <p:nvPr/>
        </p:nvSpPr>
        <p:spPr>
          <a:xfrm>
            <a:off x="7907825" y="5658200"/>
            <a:ext cx="1854300" cy="572700"/>
          </a:xfrm>
          <a:prstGeom prst="roundRect">
            <a:avLst>
              <a:gd name="adj" fmla="val 16667"/>
            </a:avLst>
          </a:prstGeom>
          <a:solidFill>
            <a:srgbClr val="FEC404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9" name="Google Shape;639;g1558a3ee397_0_282"/>
          <p:cNvSpPr txBox="1"/>
          <p:nvPr/>
        </p:nvSpPr>
        <p:spPr>
          <a:xfrm>
            <a:off x="2086025" y="1936050"/>
            <a:ext cx="7348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0" name="Google Shape;640;g1558a3ee397_0_282"/>
          <p:cNvSpPr/>
          <p:nvPr/>
        </p:nvSpPr>
        <p:spPr>
          <a:xfrm>
            <a:off x="2004225" y="2750120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A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641" name="Google Shape;641;g1558a3ee397_0_282"/>
          <p:cNvSpPr/>
          <p:nvPr/>
        </p:nvSpPr>
        <p:spPr>
          <a:xfrm>
            <a:off x="2004225" y="3411594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642" name="Google Shape;642;g1558a3ee397_0_282"/>
          <p:cNvSpPr/>
          <p:nvPr/>
        </p:nvSpPr>
        <p:spPr>
          <a:xfrm>
            <a:off x="2004225" y="4047521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C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643" name="Google Shape;643;g1558a3ee397_0_282"/>
          <p:cNvSpPr txBox="1"/>
          <p:nvPr/>
        </p:nvSpPr>
        <p:spPr>
          <a:xfrm>
            <a:off x="2457925" y="3379421"/>
            <a:ext cx="7348800" cy="4462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A type of loan used to buy property </a:t>
            </a:r>
            <a:endParaRPr sz="1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644" name="Google Shape;644;g1558a3ee397_0_282"/>
          <p:cNvSpPr txBox="1"/>
          <p:nvPr/>
        </p:nvSpPr>
        <p:spPr>
          <a:xfrm>
            <a:off x="2457925" y="2707856"/>
            <a:ext cx="73488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A type of rent used to pay for housing</a:t>
            </a:r>
            <a:endParaRPr sz="1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646" name="Google Shape;646;g1558a3ee397_0_282"/>
          <p:cNvSpPr txBox="1"/>
          <p:nvPr/>
        </p:nvSpPr>
        <p:spPr>
          <a:xfrm>
            <a:off x="8126568" y="5741289"/>
            <a:ext cx="14685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0" i="0" u="sng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ANSWER</a:t>
            </a:r>
            <a:endParaRPr sz="24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647" name="Google Shape;647;g1558a3ee397_0_282"/>
          <p:cNvSpPr txBox="1"/>
          <p:nvPr/>
        </p:nvSpPr>
        <p:spPr>
          <a:xfrm>
            <a:off x="2516325" y="1803050"/>
            <a:ext cx="7348800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What is a mortgage?</a:t>
            </a:r>
            <a:endParaRPr b="1" dirty="0">
              <a:solidFill>
                <a:schemeClr val="lt1"/>
              </a:solidFill>
            </a:endParaRPr>
          </a:p>
        </p:txBody>
      </p:sp>
      <p:sp>
        <p:nvSpPr>
          <p:cNvPr id="648" name="Google Shape;648;g1558a3ee397_0_282"/>
          <p:cNvSpPr txBox="1"/>
          <p:nvPr/>
        </p:nvSpPr>
        <p:spPr>
          <a:xfrm>
            <a:off x="2457925" y="4002314"/>
            <a:ext cx="7348800" cy="4462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A type of financial statistic</a:t>
            </a:r>
            <a:endParaRPr sz="1700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id="649" name="Google Shape;649;g1558a3ee397_0_28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33125" y="4682851"/>
            <a:ext cx="2631301" cy="17515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" name="Google Shape;657;g1558a3ee397_0_302"/>
          <p:cNvSpPr txBox="1"/>
          <p:nvPr/>
        </p:nvSpPr>
        <p:spPr>
          <a:xfrm>
            <a:off x="469924" y="632025"/>
            <a:ext cx="10623900" cy="600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>
              <a:buClr>
                <a:srgbClr val="000000"/>
              </a:buClr>
              <a:buSzPts val="2700"/>
            </a:pPr>
            <a:r>
              <a:rPr lang="en-US" sz="2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Taxes, Insurance, and Buying a Home</a:t>
            </a:r>
            <a:r>
              <a:rPr lang="en-US" sz="2700" b="0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: </a:t>
            </a:r>
            <a:r>
              <a:rPr lang="en-US" sz="2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1</a:t>
            </a:r>
            <a:r>
              <a:rPr lang="en-US" sz="2700" b="0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00 Points Answer</a:t>
            </a:r>
            <a:endParaRPr sz="2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658" name="Google Shape;658;g1558a3ee397_0_302"/>
          <p:cNvSpPr/>
          <p:nvPr/>
        </p:nvSpPr>
        <p:spPr>
          <a:xfrm>
            <a:off x="7920704" y="5658200"/>
            <a:ext cx="1854300" cy="572700"/>
          </a:xfrm>
          <a:prstGeom prst="roundRect">
            <a:avLst>
              <a:gd name="adj" fmla="val 16667"/>
            </a:avLst>
          </a:prstGeom>
          <a:solidFill>
            <a:srgbClr val="FEC404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9" name="Google Shape;659;g1558a3ee397_0_302"/>
          <p:cNvSpPr txBox="1"/>
          <p:nvPr/>
        </p:nvSpPr>
        <p:spPr>
          <a:xfrm>
            <a:off x="2086025" y="1936050"/>
            <a:ext cx="7348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0" name="Google Shape;660;g1558a3ee397_0_302"/>
          <p:cNvSpPr/>
          <p:nvPr/>
        </p:nvSpPr>
        <p:spPr>
          <a:xfrm>
            <a:off x="2016576" y="2774325"/>
            <a:ext cx="732900" cy="7080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lang="en-US" sz="2500" dirty="0">
                <a:latin typeface="Avenir"/>
                <a:ea typeface="Avenir"/>
                <a:cs typeface="Avenir"/>
                <a:sym typeface="Avenir"/>
              </a:rPr>
              <a:t>B</a:t>
            </a:r>
            <a:endParaRPr sz="25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662" name="Google Shape;662;g1558a3ee397_0_302"/>
          <p:cNvSpPr txBox="1"/>
          <p:nvPr/>
        </p:nvSpPr>
        <p:spPr>
          <a:xfrm>
            <a:off x="7946263" y="5774774"/>
            <a:ext cx="18543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sng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Back to Game Board</a:t>
            </a:r>
            <a:endParaRPr sz="14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663" name="Google Shape;663;g1558a3ee397_0_302"/>
          <p:cNvSpPr txBox="1"/>
          <p:nvPr/>
        </p:nvSpPr>
        <p:spPr>
          <a:xfrm>
            <a:off x="2799125" y="2786759"/>
            <a:ext cx="6635700" cy="600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A type of loan used to buy property </a:t>
            </a:r>
            <a:endParaRPr sz="2700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1" name="Google Shape;671;g1558a3ee397_0_250"/>
          <p:cNvSpPr txBox="1"/>
          <p:nvPr/>
        </p:nvSpPr>
        <p:spPr>
          <a:xfrm>
            <a:off x="469924" y="632025"/>
            <a:ext cx="8647181" cy="600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en-US" sz="2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Taxes, Insurance, and Buying a Home</a:t>
            </a:r>
            <a:r>
              <a:rPr lang="en-US" sz="2700" b="0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: 200 Points</a:t>
            </a:r>
          </a:p>
        </p:txBody>
      </p:sp>
      <p:sp>
        <p:nvSpPr>
          <p:cNvPr id="672" name="Google Shape;672;g1558a3ee397_0_250"/>
          <p:cNvSpPr/>
          <p:nvPr/>
        </p:nvSpPr>
        <p:spPr>
          <a:xfrm>
            <a:off x="7907825" y="5658200"/>
            <a:ext cx="1854300" cy="572700"/>
          </a:xfrm>
          <a:prstGeom prst="roundRect">
            <a:avLst>
              <a:gd name="adj" fmla="val 16667"/>
            </a:avLst>
          </a:prstGeom>
          <a:solidFill>
            <a:srgbClr val="FEC404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3" name="Google Shape;673;g1558a3ee397_0_250"/>
          <p:cNvSpPr txBox="1"/>
          <p:nvPr/>
        </p:nvSpPr>
        <p:spPr>
          <a:xfrm>
            <a:off x="2086025" y="1936050"/>
            <a:ext cx="7348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4" name="Google Shape;674;g1558a3ee397_0_250"/>
          <p:cNvSpPr/>
          <p:nvPr/>
        </p:nvSpPr>
        <p:spPr>
          <a:xfrm>
            <a:off x="2004225" y="3030820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A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675" name="Google Shape;675;g1558a3ee397_0_250"/>
          <p:cNvSpPr/>
          <p:nvPr/>
        </p:nvSpPr>
        <p:spPr>
          <a:xfrm>
            <a:off x="2004225" y="3692294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676" name="Google Shape;676;g1558a3ee397_0_250"/>
          <p:cNvSpPr/>
          <p:nvPr/>
        </p:nvSpPr>
        <p:spPr>
          <a:xfrm>
            <a:off x="2004225" y="4381883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C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677" name="Google Shape;677;g1558a3ee397_0_250"/>
          <p:cNvSpPr txBox="1"/>
          <p:nvPr/>
        </p:nvSpPr>
        <p:spPr>
          <a:xfrm>
            <a:off x="2457925" y="3660044"/>
            <a:ext cx="73488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A payment that depreciates </a:t>
            </a:r>
            <a:endParaRPr sz="1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678" name="Google Shape;678;g1558a3ee397_0_250"/>
          <p:cNvSpPr txBox="1"/>
          <p:nvPr/>
        </p:nvSpPr>
        <p:spPr>
          <a:xfrm>
            <a:off x="2457925" y="3000329"/>
            <a:ext cx="73488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A large sum of money you pay to a property upfront </a:t>
            </a:r>
            <a:endParaRPr sz="1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680" name="Google Shape;680;g1558a3ee397_0_250"/>
          <p:cNvSpPr txBox="1"/>
          <p:nvPr/>
        </p:nvSpPr>
        <p:spPr>
          <a:xfrm>
            <a:off x="8126568" y="5741289"/>
            <a:ext cx="14685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0" i="0" u="sng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ANSWER</a:t>
            </a:r>
            <a:endParaRPr sz="24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681" name="Google Shape;681;g1558a3ee397_0_250"/>
          <p:cNvSpPr txBox="1"/>
          <p:nvPr/>
        </p:nvSpPr>
        <p:spPr>
          <a:xfrm>
            <a:off x="2516325" y="1803050"/>
            <a:ext cx="7348800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What is a down payment? </a:t>
            </a:r>
            <a:endParaRPr b="1" dirty="0">
              <a:solidFill>
                <a:schemeClr val="lt1"/>
              </a:solidFill>
            </a:endParaRPr>
          </a:p>
        </p:txBody>
      </p:sp>
      <p:sp>
        <p:nvSpPr>
          <p:cNvPr id="682" name="Google Shape;682;g1558a3ee397_0_250"/>
          <p:cNvSpPr txBox="1"/>
          <p:nvPr/>
        </p:nvSpPr>
        <p:spPr>
          <a:xfrm>
            <a:off x="2475502" y="4323298"/>
            <a:ext cx="73488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A payment that gains value over time according to an economic index </a:t>
            </a:r>
            <a:endParaRPr sz="1700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0" name="Google Shape;690;g1558a3ee397_0_269"/>
          <p:cNvSpPr txBox="1"/>
          <p:nvPr/>
        </p:nvSpPr>
        <p:spPr>
          <a:xfrm>
            <a:off x="469924" y="632025"/>
            <a:ext cx="930507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en-US" sz="2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Taxes, Insurance, and Buying a Home</a:t>
            </a:r>
            <a:r>
              <a:rPr lang="en-US" sz="2700" b="0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: 200 Points Answer</a:t>
            </a:r>
          </a:p>
        </p:txBody>
      </p:sp>
      <p:sp>
        <p:nvSpPr>
          <p:cNvPr id="691" name="Google Shape;691;g1558a3ee397_0_269"/>
          <p:cNvSpPr/>
          <p:nvPr/>
        </p:nvSpPr>
        <p:spPr>
          <a:xfrm>
            <a:off x="7920704" y="5658200"/>
            <a:ext cx="1854300" cy="572700"/>
          </a:xfrm>
          <a:prstGeom prst="roundRect">
            <a:avLst>
              <a:gd name="adj" fmla="val 16667"/>
            </a:avLst>
          </a:prstGeom>
          <a:solidFill>
            <a:srgbClr val="FEC404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2" name="Google Shape;692;g1558a3ee397_0_269"/>
          <p:cNvSpPr txBox="1"/>
          <p:nvPr/>
        </p:nvSpPr>
        <p:spPr>
          <a:xfrm>
            <a:off x="2086025" y="1936050"/>
            <a:ext cx="7348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3" name="Google Shape;693;g1558a3ee397_0_269"/>
          <p:cNvSpPr/>
          <p:nvPr/>
        </p:nvSpPr>
        <p:spPr>
          <a:xfrm>
            <a:off x="2016576" y="2774325"/>
            <a:ext cx="732900" cy="7080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lang="en-US" sz="2500" dirty="0">
                <a:latin typeface="Avenir"/>
                <a:ea typeface="Avenir"/>
                <a:cs typeface="Avenir"/>
                <a:sym typeface="Avenir"/>
              </a:rPr>
              <a:t>A</a:t>
            </a:r>
            <a:endParaRPr sz="25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695" name="Google Shape;695;g1558a3ee397_0_269"/>
          <p:cNvSpPr txBox="1"/>
          <p:nvPr/>
        </p:nvSpPr>
        <p:spPr>
          <a:xfrm>
            <a:off x="7946263" y="5774774"/>
            <a:ext cx="18543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sng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Back to Game Board</a:t>
            </a:r>
            <a:endParaRPr sz="14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696" name="Google Shape;696;g1558a3ee397_0_269"/>
          <p:cNvSpPr txBox="1"/>
          <p:nvPr/>
        </p:nvSpPr>
        <p:spPr>
          <a:xfrm>
            <a:off x="2828471" y="2725964"/>
            <a:ext cx="5753100" cy="10156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r>
              <a:rPr lang="en-US" sz="2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A large sum of money you pay towards a property upfront </a:t>
            </a:r>
            <a:endParaRPr sz="2700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id="697" name="Google Shape;697;g1558a3ee397_0_26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308781" y="1433295"/>
            <a:ext cx="3291899" cy="2195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14afc9af5e4_0_49"/>
          <p:cNvSpPr txBox="1"/>
          <p:nvPr/>
        </p:nvSpPr>
        <p:spPr>
          <a:xfrm>
            <a:off x="469925" y="632025"/>
            <a:ext cx="74925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en-US" sz="2700" b="0" i="0" u="none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Warm Up Question Answer</a:t>
            </a:r>
            <a:endParaRPr sz="27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05" name="Google Shape;105;g14afc9af5e4_0_49"/>
          <p:cNvSpPr txBox="1"/>
          <p:nvPr/>
        </p:nvSpPr>
        <p:spPr>
          <a:xfrm>
            <a:off x="2086025" y="1936050"/>
            <a:ext cx="7348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g14afc9af5e4_0_49"/>
          <p:cNvSpPr txBox="1"/>
          <p:nvPr/>
        </p:nvSpPr>
        <p:spPr>
          <a:xfrm>
            <a:off x="2838925" y="2641400"/>
            <a:ext cx="7348800" cy="143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en-US" sz="2700" b="0" i="0" u="none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Credit is the ability to borrow money or access goods or services with the understanding that you'll pay later.</a:t>
            </a:r>
            <a:endParaRPr sz="27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07" name="Google Shape;107;g14afc9af5e4_0_49"/>
          <p:cNvSpPr/>
          <p:nvPr/>
        </p:nvSpPr>
        <p:spPr>
          <a:xfrm>
            <a:off x="2016576" y="2774325"/>
            <a:ext cx="732900" cy="7080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lang="en-US" sz="25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C</a:t>
            </a:r>
            <a:endParaRPr sz="25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5" name="Google Shape;705;g1558a3ee397_0_315"/>
          <p:cNvSpPr txBox="1"/>
          <p:nvPr/>
        </p:nvSpPr>
        <p:spPr>
          <a:xfrm>
            <a:off x="469925" y="632025"/>
            <a:ext cx="8579946" cy="600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en-US" sz="2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Taxes, Insurance, and Buying a Home</a:t>
            </a:r>
            <a:r>
              <a:rPr lang="en-US" sz="2700" b="0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: 300 Points</a:t>
            </a:r>
          </a:p>
        </p:txBody>
      </p:sp>
      <p:sp>
        <p:nvSpPr>
          <p:cNvPr id="706" name="Google Shape;706;g1558a3ee397_0_315"/>
          <p:cNvSpPr/>
          <p:nvPr/>
        </p:nvSpPr>
        <p:spPr>
          <a:xfrm>
            <a:off x="7907825" y="5658200"/>
            <a:ext cx="1854300" cy="572700"/>
          </a:xfrm>
          <a:prstGeom prst="roundRect">
            <a:avLst>
              <a:gd name="adj" fmla="val 16667"/>
            </a:avLst>
          </a:prstGeom>
          <a:solidFill>
            <a:srgbClr val="FEC404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7" name="Google Shape;707;g1558a3ee397_0_315"/>
          <p:cNvSpPr txBox="1"/>
          <p:nvPr/>
        </p:nvSpPr>
        <p:spPr>
          <a:xfrm>
            <a:off x="2086025" y="1936050"/>
            <a:ext cx="7348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8" name="Google Shape;708;g1558a3ee397_0_315"/>
          <p:cNvSpPr/>
          <p:nvPr/>
        </p:nvSpPr>
        <p:spPr>
          <a:xfrm>
            <a:off x="2004225" y="2750120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A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709" name="Google Shape;709;g1558a3ee397_0_315"/>
          <p:cNvSpPr/>
          <p:nvPr/>
        </p:nvSpPr>
        <p:spPr>
          <a:xfrm>
            <a:off x="2004225" y="3490969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710" name="Google Shape;710;g1558a3ee397_0_315"/>
          <p:cNvSpPr/>
          <p:nvPr/>
        </p:nvSpPr>
        <p:spPr>
          <a:xfrm>
            <a:off x="2004225" y="4262673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C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711" name="Google Shape;711;g1558a3ee397_0_315"/>
          <p:cNvSpPr txBox="1"/>
          <p:nvPr/>
        </p:nvSpPr>
        <p:spPr>
          <a:xfrm>
            <a:off x="2471532" y="3444486"/>
            <a:ext cx="73488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Debt</a:t>
            </a:r>
            <a:endParaRPr sz="1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712" name="Google Shape;712;g1558a3ee397_0_315"/>
          <p:cNvSpPr txBox="1"/>
          <p:nvPr/>
        </p:nvSpPr>
        <p:spPr>
          <a:xfrm>
            <a:off x="2475504" y="2694078"/>
            <a:ext cx="73488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Stock</a:t>
            </a:r>
            <a:endParaRPr sz="1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714" name="Google Shape;714;g1558a3ee397_0_315"/>
          <p:cNvSpPr txBox="1"/>
          <p:nvPr/>
        </p:nvSpPr>
        <p:spPr>
          <a:xfrm>
            <a:off x="8126568" y="5741289"/>
            <a:ext cx="14685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0" i="0" u="sng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ANSWER</a:t>
            </a:r>
            <a:endParaRPr sz="24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715" name="Google Shape;715;g1558a3ee397_0_315"/>
          <p:cNvSpPr txBox="1"/>
          <p:nvPr/>
        </p:nvSpPr>
        <p:spPr>
          <a:xfrm>
            <a:off x="2373450" y="1803050"/>
            <a:ext cx="7348800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Insurance allows you to transfer your financial ___ onto someone else </a:t>
            </a:r>
            <a:endParaRPr b="1" dirty="0">
              <a:solidFill>
                <a:schemeClr val="lt1"/>
              </a:solidFill>
            </a:endParaRPr>
          </a:p>
        </p:txBody>
      </p:sp>
      <p:sp>
        <p:nvSpPr>
          <p:cNvPr id="716" name="Google Shape;716;g1558a3ee397_0_315"/>
          <p:cNvSpPr txBox="1"/>
          <p:nvPr/>
        </p:nvSpPr>
        <p:spPr>
          <a:xfrm>
            <a:off x="2489109" y="4204088"/>
            <a:ext cx="73488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Risk</a:t>
            </a:r>
            <a:endParaRPr sz="1700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" name="Google Shape;724;g1558a3ee397_0_334"/>
          <p:cNvSpPr txBox="1"/>
          <p:nvPr/>
        </p:nvSpPr>
        <p:spPr>
          <a:xfrm>
            <a:off x="469925" y="632025"/>
            <a:ext cx="9803628" cy="600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en-US" sz="2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Taxes, Insurance, and Buying a Home</a:t>
            </a:r>
            <a:r>
              <a:rPr lang="en-US" sz="2700" b="0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: 300 Points Answer</a:t>
            </a:r>
          </a:p>
        </p:txBody>
      </p:sp>
      <p:sp>
        <p:nvSpPr>
          <p:cNvPr id="725" name="Google Shape;725;g1558a3ee397_0_334"/>
          <p:cNvSpPr/>
          <p:nvPr/>
        </p:nvSpPr>
        <p:spPr>
          <a:xfrm>
            <a:off x="7920704" y="5658200"/>
            <a:ext cx="1854300" cy="572700"/>
          </a:xfrm>
          <a:prstGeom prst="roundRect">
            <a:avLst>
              <a:gd name="adj" fmla="val 16667"/>
            </a:avLst>
          </a:prstGeom>
          <a:solidFill>
            <a:srgbClr val="FEC404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6" name="Google Shape;726;g1558a3ee397_0_334"/>
          <p:cNvSpPr txBox="1"/>
          <p:nvPr/>
        </p:nvSpPr>
        <p:spPr>
          <a:xfrm>
            <a:off x="2086025" y="1936050"/>
            <a:ext cx="7348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7" name="Google Shape;727;g1558a3ee397_0_334"/>
          <p:cNvSpPr/>
          <p:nvPr/>
        </p:nvSpPr>
        <p:spPr>
          <a:xfrm>
            <a:off x="2016576" y="2774325"/>
            <a:ext cx="732900" cy="7080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lang="en-US" sz="2500" dirty="0">
                <a:latin typeface="Avenir"/>
                <a:ea typeface="Avenir"/>
                <a:cs typeface="Avenir"/>
                <a:sym typeface="Avenir"/>
              </a:rPr>
              <a:t>C</a:t>
            </a:r>
            <a:endParaRPr sz="25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729" name="Google Shape;729;g1558a3ee397_0_334"/>
          <p:cNvSpPr txBox="1"/>
          <p:nvPr/>
        </p:nvSpPr>
        <p:spPr>
          <a:xfrm>
            <a:off x="7946263" y="5774774"/>
            <a:ext cx="18543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sng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Back to Game Board</a:t>
            </a:r>
            <a:endParaRPr sz="14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730" name="Google Shape;730;g1558a3ee397_0_334"/>
          <p:cNvSpPr txBox="1"/>
          <p:nvPr/>
        </p:nvSpPr>
        <p:spPr>
          <a:xfrm>
            <a:off x="2808707" y="2801711"/>
            <a:ext cx="66357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r>
              <a:rPr lang="en-US" sz="2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Risk</a:t>
            </a:r>
            <a:endParaRPr sz="2700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" name="Google Shape;738;g1558a3ee397_0_379"/>
          <p:cNvSpPr txBox="1"/>
          <p:nvPr/>
        </p:nvSpPr>
        <p:spPr>
          <a:xfrm>
            <a:off x="469924" y="632025"/>
            <a:ext cx="8647181" cy="600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en-US" sz="2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Taxes, Insurance, and Buying a Home</a:t>
            </a:r>
            <a:r>
              <a:rPr lang="en-US" sz="2700" b="0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: 400 Points</a:t>
            </a:r>
          </a:p>
        </p:txBody>
      </p:sp>
      <p:sp>
        <p:nvSpPr>
          <p:cNvPr id="739" name="Google Shape;739;g1558a3ee397_0_379"/>
          <p:cNvSpPr/>
          <p:nvPr/>
        </p:nvSpPr>
        <p:spPr>
          <a:xfrm>
            <a:off x="7907825" y="5658200"/>
            <a:ext cx="1854300" cy="572700"/>
          </a:xfrm>
          <a:prstGeom prst="roundRect">
            <a:avLst>
              <a:gd name="adj" fmla="val 16667"/>
            </a:avLst>
          </a:prstGeom>
          <a:solidFill>
            <a:srgbClr val="FEC404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0" name="Google Shape;740;g1558a3ee397_0_379"/>
          <p:cNvSpPr txBox="1"/>
          <p:nvPr/>
        </p:nvSpPr>
        <p:spPr>
          <a:xfrm>
            <a:off x="2086025" y="1936050"/>
            <a:ext cx="7348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1" name="Google Shape;741;g1558a3ee397_0_379"/>
          <p:cNvSpPr/>
          <p:nvPr/>
        </p:nvSpPr>
        <p:spPr>
          <a:xfrm>
            <a:off x="2004225" y="2750120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A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742" name="Google Shape;742;g1558a3ee397_0_379"/>
          <p:cNvSpPr/>
          <p:nvPr/>
        </p:nvSpPr>
        <p:spPr>
          <a:xfrm>
            <a:off x="2004225" y="3497166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743" name="Google Shape;743;g1558a3ee397_0_379"/>
          <p:cNvSpPr/>
          <p:nvPr/>
        </p:nvSpPr>
        <p:spPr>
          <a:xfrm>
            <a:off x="2004225" y="4262673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C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744" name="Google Shape;744;g1558a3ee397_0_379"/>
          <p:cNvSpPr txBox="1"/>
          <p:nvPr/>
        </p:nvSpPr>
        <p:spPr>
          <a:xfrm>
            <a:off x="2516325" y="3420579"/>
            <a:ext cx="7348800" cy="4462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B-52</a:t>
            </a:r>
            <a:endParaRPr sz="1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745" name="Google Shape;745;g1558a3ee397_0_379"/>
          <p:cNvSpPr txBox="1"/>
          <p:nvPr/>
        </p:nvSpPr>
        <p:spPr>
          <a:xfrm>
            <a:off x="2516325" y="2695560"/>
            <a:ext cx="7348800" cy="4462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W-4</a:t>
            </a:r>
            <a:endParaRPr sz="1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747" name="Google Shape;747;g1558a3ee397_0_379"/>
          <p:cNvSpPr txBox="1"/>
          <p:nvPr/>
        </p:nvSpPr>
        <p:spPr>
          <a:xfrm>
            <a:off x="8126568" y="5741289"/>
            <a:ext cx="14685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0" i="0" u="sng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ANSWER</a:t>
            </a:r>
            <a:endParaRPr sz="24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748" name="Google Shape;748;g1558a3ee397_0_379"/>
          <p:cNvSpPr txBox="1"/>
          <p:nvPr/>
        </p:nvSpPr>
        <p:spPr>
          <a:xfrm>
            <a:off x="2341775" y="1861950"/>
            <a:ext cx="7348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Which is the following is NOT a federal tax form?</a:t>
            </a:r>
            <a:endParaRPr b="1" dirty="0">
              <a:solidFill>
                <a:schemeClr val="lt1"/>
              </a:solidFill>
            </a:endParaRPr>
          </a:p>
        </p:txBody>
      </p:sp>
      <p:sp>
        <p:nvSpPr>
          <p:cNvPr id="749" name="Google Shape;749;g1558a3ee397_0_379"/>
          <p:cNvSpPr txBox="1"/>
          <p:nvPr/>
        </p:nvSpPr>
        <p:spPr>
          <a:xfrm>
            <a:off x="2516323" y="4176874"/>
            <a:ext cx="73488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1040</a:t>
            </a:r>
            <a:endParaRPr sz="1700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" name="Google Shape;758;g1558a3ee397_0_400"/>
          <p:cNvSpPr txBox="1"/>
          <p:nvPr/>
        </p:nvSpPr>
        <p:spPr>
          <a:xfrm>
            <a:off x="469925" y="632025"/>
            <a:ext cx="10112910" cy="10156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>
              <a:buClr>
                <a:srgbClr val="000000"/>
              </a:buClr>
              <a:buSzPts val="2700"/>
            </a:pPr>
            <a:r>
              <a:rPr lang="en-US" sz="2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Taxes, Insurance, and Buying a Home</a:t>
            </a:r>
            <a:r>
              <a:rPr lang="en-US" sz="2700" b="0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: 400 Points Answer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endParaRPr sz="2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759" name="Google Shape;759;g1558a3ee397_0_400"/>
          <p:cNvSpPr/>
          <p:nvPr/>
        </p:nvSpPr>
        <p:spPr>
          <a:xfrm>
            <a:off x="7920704" y="5658200"/>
            <a:ext cx="1854300" cy="572700"/>
          </a:xfrm>
          <a:prstGeom prst="roundRect">
            <a:avLst>
              <a:gd name="adj" fmla="val 16667"/>
            </a:avLst>
          </a:prstGeom>
          <a:solidFill>
            <a:srgbClr val="FEC404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0" name="Google Shape;760;g1558a3ee397_0_400"/>
          <p:cNvSpPr txBox="1"/>
          <p:nvPr/>
        </p:nvSpPr>
        <p:spPr>
          <a:xfrm>
            <a:off x="2086025" y="1936050"/>
            <a:ext cx="7348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1" name="Google Shape;761;g1558a3ee397_0_400"/>
          <p:cNvSpPr/>
          <p:nvPr/>
        </p:nvSpPr>
        <p:spPr>
          <a:xfrm>
            <a:off x="2016576" y="2774325"/>
            <a:ext cx="732900" cy="7080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lang="en-US" sz="2500" dirty="0">
                <a:latin typeface="Avenir"/>
                <a:ea typeface="Avenir"/>
                <a:cs typeface="Avenir"/>
                <a:sym typeface="Avenir"/>
              </a:rPr>
              <a:t>B</a:t>
            </a:r>
            <a:endParaRPr lang="en-US" sz="250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763" name="Google Shape;763;g1558a3ee397_0_400"/>
          <p:cNvSpPr txBox="1"/>
          <p:nvPr/>
        </p:nvSpPr>
        <p:spPr>
          <a:xfrm>
            <a:off x="7946263" y="5774774"/>
            <a:ext cx="18543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sng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Back to Game Board</a:t>
            </a:r>
            <a:endParaRPr sz="14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764" name="Google Shape;764;g1558a3ee397_0_400"/>
          <p:cNvSpPr txBox="1"/>
          <p:nvPr/>
        </p:nvSpPr>
        <p:spPr>
          <a:xfrm>
            <a:off x="2799125" y="2774325"/>
            <a:ext cx="6635700" cy="600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r>
              <a:rPr lang="en-US" sz="2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B-52</a:t>
            </a:r>
            <a:endParaRPr sz="2700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" name="Google Shape;772;g1558a3ee397_0_347"/>
          <p:cNvSpPr txBox="1"/>
          <p:nvPr/>
        </p:nvSpPr>
        <p:spPr>
          <a:xfrm>
            <a:off x="469925" y="632025"/>
            <a:ext cx="9292200" cy="600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en-US" sz="2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Taxes, Insurance, and Buying a Home</a:t>
            </a:r>
            <a:r>
              <a:rPr lang="en-US" sz="2700" b="0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: 500 Points</a:t>
            </a:r>
          </a:p>
        </p:txBody>
      </p:sp>
      <p:sp>
        <p:nvSpPr>
          <p:cNvPr id="773" name="Google Shape;773;g1558a3ee397_0_347"/>
          <p:cNvSpPr/>
          <p:nvPr/>
        </p:nvSpPr>
        <p:spPr>
          <a:xfrm>
            <a:off x="7907825" y="5658200"/>
            <a:ext cx="1854300" cy="572700"/>
          </a:xfrm>
          <a:prstGeom prst="roundRect">
            <a:avLst>
              <a:gd name="adj" fmla="val 16667"/>
            </a:avLst>
          </a:prstGeom>
          <a:solidFill>
            <a:srgbClr val="FEC404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4" name="Google Shape;774;g1558a3ee397_0_347"/>
          <p:cNvSpPr txBox="1"/>
          <p:nvPr/>
        </p:nvSpPr>
        <p:spPr>
          <a:xfrm>
            <a:off x="2086025" y="1936050"/>
            <a:ext cx="7348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5" name="Google Shape;775;g1558a3ee397_0_347"/>
          <p:cNvSpPr/>
          <p:nvPr/>
        </p:nvSpPr>
        <p:spPr>
          <a:xfrm>
            <a:off x="2004225" y="2750120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A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776" name="Google Shape;776;g1558a3ee397_0_347"/>
          <p:cNvSpPr/>
          <p:nvPr/>
        </p:nvSpPr>
        <p:spPr>
          <a:xfrm>
            <a:off x="2004225" y="3411594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777" name="Google Shape;777;g1558a3ee397_0_347"/>
          <p:cNvSpPr/>
          <p:nvPr/>
        </p:nvSpPr>
        <p:spPr>
          <a:xfrm>
            <a:off x="2004225" y="4032099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C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778" name="Google Shape;778;g1558a3ee397_0_347"/>
          <p:cNvSpPr txBox="1"/>
          <p:nvPr/>
        </p:nvSpPr>
        <p:spPr>
          <a:xfrm>
            <a:off x="2516323" y="3398283"/>
            <a:ext cx="7348800" cy="4462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Federal income</a:t>
            </a:r>
            <a:endParaRPr sz="1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779" name="Google Shape;779;g1558a3ee397_0_347"/>
          <p:cNvSpPr txBox="1"/>
          <p:nvPr/>
        </p:nvSpPr>
        <p:spPr>
          <a:xfrm>
            <a:off x="2516322" y="2717870"/>
            <a:ext cx="73488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Sales</a:t>
            </a:r>
            <a:endParaRPr sz="1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781" name="Google Shape;781;g1558a3ee397_0_347"/>
          <p:cNvSpPr txBox="1"/>
          <p:nvPr/>
        </p:nvSpPr>
        <p:spPr>
          <a:xfrm>
            <a:off x="8126568" y="5741289"/>
            <a:ext cx="14685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0" i="0" u="sng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ANSWER</a:t>
            </a:r>
            <a:endParaRPr sz="24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782" name="Google Shape;782;g1558a3ee397_0_347"/>
          <p:cNvSpPr txBox="1"/>
          <p:nvPr/>
        </p:nvSpPr>
        <p:spPr>
          <a:xfrm>
            <a:off x="1794397" y="1622543"/>
            <a:ext cx="8792651" cy="101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Which of the following tax type does NOT require you to complete forms to determine the amount you owe or are owed at the end of the year?</a:t>
            </a:r>
            <a:endParaRPr b="1" dirty="0">
              <a:solidFill>
                <a:schemeClr val="lt1"/>
              </a:solidFill>
            </a:endParaRPr>
          </a:p>
        </p:txBody>
      </p:sp>
      <p:sp>
        <p:nvSpPr>
          <p:cNvPr id="783" name="Google Shape;783;g1558a3ee397_0_347"/>
          <p:cNvSpPr txBox="1"/>
          <p:nvPr/>
        </p:nvSpPr>
        <p:spPr>
          <a:xfrm>
            <a:off x="2516323" y="3978050"/>
            <a:ext cx="73488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State income </a:t>
            </a:r>
            <a:endParaRPr sz="1700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" name="Google Shape;791;g1558a3ee397_0_366"/>
          <p:cNvSpPr txBox="1"/>
          <p:nvPr/>
        </p:nvSpPr>
        <p:spPr>
          <a:xfrm>
            <a:off x="469924" y="632025"/>
            <a:ext cx="10395299" cy="10156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>
              <a:buClr>
                <a:srgbClr val="000000"/>
              </a:buClr>
              <a:buSzPts val="2700"/>
            </a:pPr>
            <a:r>
              <a:rPr lang="en-US" sz="2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Taxes, Insurance, and Buying a Home</a:t>
            </a:r>
            <a:r>
              <a:rPr lang="en-US" sz="2700" b="0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: 500 Points Answer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endParaRPr sz="2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792" name="Google Shape;792;g1558a3ee397_0_366"/>
          <p:cNvSpPr/>
          <p:nvPr/>
        </p:nvSpPr>
        <p:spPr>
          <a:xfrm>
            <a:off x="7920704" y="5658200"/>
            <a:ext cx="1854300" cy="572700"/>
          </a:xfrm>
          <a:prstGeom prst="roundRect">
            <a:avLst>
              <a:gd name="adj" fmla="val 16667"/>
            </a:avLst>
          </a:prstGeom>
          <a:solidFill>
            <a:srgbClr val="FEC404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3" name="Google Shape;793;g1558a3ee397_0_366"/>
          <p:cNvSpPr txBox="1"/>
          <p:nvPr/>
        </p:nvSpPr>
        <p:spPr>
          <a:xfrm>
            <a:off x="2086025" y="1936050"/>
            <a:ext cx="7348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4" name="Google Shape;794;g1558a3ee397_0_366"/>
          <p:cNvSpPr/>
          <p:nvPr/>
        </p:nvSpPr>
        <p:spPr>
          <a:xfrm>
            <a:off x="2016576" y="2774325"/>
            <a:ext cx="732900" cy="7080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lang="en-US" sz="25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A</a:t>
            </a:r>
            <a:endParaRPr sz="25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796" name="Google Shape;796;g1558a3ee397_0_366"/>
          <p:cNvSpPr txBox="1"/>
          <p:nvPr/>
        </p:nvSpPr>
        <p:spPr>
          <a:xfrm>
            <a:off x="7946263" y="5774774"/>
            <a:ext cx="18543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sng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Back to Game Board</a:t>
            </a:r>
            <a:endParaRPr sz="14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797" name="Google Shape;797;g1558a3ee397_0_366"/>
          <p:cNvSpPr txBox="1"/>
          <p:nvPr/>
        </p:nvSpPr>
        <p:spPr>
          <a:xfrm>
            <a:off x="2799125" y="2774325"/>
            <a:ext cx="6635700" cy="600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r>
              <a:rPr lang="en-US" sz="2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Sales</a:t>
            </a:r>
            <a:endParaRPr sz="2700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17;p13">
            <a:extLst>
              <a:ext uri="{FF2B5EF4-FFF2-40B4-BE49-F238E27FC236}">
                <a16:creationId xmlns:a16="http://schemas.microsoft.com/office/drawing/2014/main" id="{5B8FEAAD-46E5-C4F6-14BE-F5EC02663EB4}"/>
              </a:ext>
            </a:extLst>
          </p:cNvPr>
          <p:cNvSpPr txBox="1"/>
          <p:nvPr/>
        </p:nvSpPr>
        <p:spPr>
          <a:xfrm>
            <a:off x="2866076" y="630213"/>
            <a:ext cx="5331000" cy="67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None/>
            </a:pPr>
            <a:r>
              <a:rPr lang="en-US" sz="3200" b="1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Game Board</a:t>
            </a:r>
            <a:endParaRPr sz="3200" b="1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graphicFrame>
        <p:nvGraphicFramePr>
          <p:cNvPr id="3" name="Google Shape;119;p13">
            <a:extLst>
              <a:ext uri="{FF2B5EF4-FFF2-40B4-BE49-F238E27FC236}">
                <a16:creationId xmlns:a16="http://schemas.microsoft.com/office/drawing/2014/main" id="{604573C3-23F2-B8AC-8FF5-3D36C301D15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37810473"/>
              </p:ext>
            </p:extLst>
          </p:nvPr>
        </p:nvGraphicFramePr>
        <p:xfrm>
          <a:off x="933450" y="1479784"/>
          <a:ext cx="10325100" cy="800100"/>
        </p:xfrm>
        <a:graphic>
          <a:graphicData uri="http://schemas.openxmlformats.org/drawingml/2006/table">
            <a:tbl>
              <a:tblPr>
                <a:noFill/>
                <a:tableStyleId>{0200D07B-828E-4899-B8B1-DC9D60C90B77}</a:tableStyleId>
              </a:tblPr>
              <a:tblGrid>
                <a:gridCol w="2581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81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812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812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905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i="0" u="none" strike="noStrike" cap="none" dirty="0">
                          <a:solidFill>
                            <a:srgbClr val="FFFFFF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Saving and Investing</a:t>
                      </a:r>
                      <a:endParaRPr sz="1400" u="none" strike="noStrike" cap="none" dirty="0"/>
                    </a:p>
                  </a:txBody>
                  <a:tcPr marL="95250" marR="95250" marT="95250" marB="95250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8B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100" b="1" i="0" u="none" strike="noStrike" cap="none">
                          <a:solidFill>
                            <a:srgbClr val="FFFFFF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Growing Credit</a:t>
                      </a:r>
                      <a:endParaRPr sz="1400" u="none" strike="noStrike" cap="none"/>
                    </a:p>
                  </a:txBody>
                  <a:tcPr marL="95250" marR="95250" marT="95250" marB="95250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8B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i="0" u="none" strike="noStrike" cap="none" dirty="0">
                          <a:solidFill>
                            <a:srgbClr val="FFFFFF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Financing Higher Education </a:t>
                      </a:r>
                      <a:endParaRPr sz="1400" u="none" strike="noStrike" cap="none" dirty="0"/>
                    </a:p>
                  </a:txBody>
                  <a:tcPr marL="95250" marR="95250" marT="95250" marB="95250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8B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i="0" u="none" strike="noStrike" cap="none" dirty="0">
                          <a:solidFill>
                            <a:srgbClr val="FFFFFF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Taxes, Insurance, and Buying a House</a:t>
                      </a:r>
                      <a:endParaRPr sz="1400" u="none" strike="noStrike" cap="none" dirty="0"/>
                    </a:p>
                  </a:txBody>
                  <a:tcPr marL="95250" marR="95250" marT="95250" marB="95250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8B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" name="Google Shape;121;p13">
            <a:extLst>
              <a:ext uri="{FF2B5EF4-FFF2-40B4-BE49-F238E27FC236}">
                <a16:creationId xmlns:a16="http://schemas.microsoft.com/office/drawing/2014/main" id="{17B8B387-F15F-7243-A1CF-E89713EDFAD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76180967"/>
              </p:ext>
            </p:extLst>
          </p:nvPr>
        </p:nvGraphicFramePr>
        <p:xfrm>
          <a:off x="926741" y="2304030"/>
          <a:ext cx="10325100" cy="2628900"/>
        </p:xfrm>
        <a:graphic>
          <a:graphicData uri="http://schemas.openxmlformats.org/drawingml/2006/table">
            <a:tbl>
              <a:tblPr>
                <a:noFill/>
                <a:tableStyleId>{0200D07B-828E-4899-B8B1-DC9D60C90B77}</a:tableStyleId>
              </a:tblPr>
              <a:tblGrid>
                <a:gridCol w="2581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81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812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812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1" i="0" u="none" strike="noStrike" cap="none">
                          <a:solidFill>
                            <a:srgbClr val="FEC404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100</a:t>
                      </a:r>
                      <a:endParaRPr sz="1400" u="none" strike="noStrike" cap="none"/>
                    </a:p>
                  </a:txBody>
                  <a:tcPr marL="95250" marR="95250" marT="95250" marB="95250">
                    <a:lnL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1" i="0" strike="noStrike" cap="none">
                          <a:solidFill>
                            <a:srgbClr val="FEC404"/>
                          </a:solidFill>
                          <a:uFill>
                            <a:noFill/>
                          </a:uFill>
                          <a:latin typeface="Avenir"/>
                          <a:ea typeface="Avenir"/>
                          <a:cs typeface="Avenir"/>
                          <a:sym typeface="Avenir"/>
                          <a:hlinkClick r:id="rId3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100</a:t>
                      </a:r>
                      <a:endParaRPr sz="1400" strike="noStrike" cap="none">
                        <a:solidFill>
                          <a:srgbClr val="FEC404"/>
                        </a:solidFill>
                      </a:endParaRPr>
                    </a:p>
                  </a:txBody>
                  <a:tcPr marL="95250" marR="95250" marT="95250" marB="95250">
                    <a:lnL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1" i="0" strike="noStrike" cap="none">
                          <a:solidFill>
                            <a:srgbClr val="FEC404"/>
                          </a:solidFill>
                          <a:uFill>
                            <a:noFill/>
                          </a:uFill>
                          <a:latin typeface="Avenir"/>
                          <a:ea typeface="Avenir"/>
                          <a:cs typeface="Avenir"/>
                          <a:sym typeface="Avenir"/>
                          <a:hlinkClick r:id="rId4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100</a:t>
                      </a:r>
                      <a:endParaRPr sz="1400" strike="noStrike" cap="none">
                        <a:solidFill>
                          <a:srgbClr val="FEC404"/>
                        </a:solidFill>
                      </a:endParaRPr>
                    </a:p>
                  </a:txBody>
                  <a:tcPr marL="95250" marR="95250" marT="95250" marB="95250">
                    <a:lnL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1" i="0" strike="noStrike" cap="none">
                          <a:solidFill>
                            <a:srgbClr val="FEC404"/>
                          </a:solidFill>
                          <a:uFill>
                            <a:noFill/>
                          </a:uFill>
                          <a:latin typeface="Avenir"/>
                          <a:ea typeface="Avenir"/>
                          <a:cs typeface="Avenir"/>
                          <a:sym typeface="Avenir"/>
                          <a:hlinkClick r:id="rId5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100</a:t>
                      </a:r>
                      <a:endParaRPr sz="1400" strike="noStrike" cap="none">
                        <a:solidFill>
                          <a:srgbClr val="FEC404"/>
                        </a:solidFill>
                      </a:endParaRPr>
                    </a:p>
                  </a:txBody>
                  <a:tcPr marL="95250" marR="95250" marT="95250" marB="95250">
                    <a:lnL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1" i="0" strike="noStrike" cap="none" dirty="0">
                          <a:solidFill>
                            <a:srgbClr val="FEC404"/>
                          </a:solidFill>
                          <a:uFill>
                            <a:noFill/>
                          </a:uFill>
                          <a:latin typeface="Avenir"/>
                          <a:ea typeface="Avenir"/>
                          <a:cs typeface="Avenir"/>
                          <a:sym typeface="Avenir"/>
                          <a:hlinkClick r:id="rId6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200</a:t>
                      </a:r>
                      <a:endParaRPr sz="1400" strike="noStrike" cap="none" dirty="0">
                        <a:solidFill>
                          <a:srgbClr val="FEC404"/>
                        </a:solidFill>
                      </a:endParaRPr>
                    </a:p>
                  </a:txBody>
                  <a:tcPr marL="95250" marR="95250" marT="95250" marB="95250">
                    <a:lnL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1" i="0" strike="noStrike" cap="none">
                          <a:solidFill>
                            <a:srgbClr val="FEC404"/>
                          </a:solidFill>
                          <a:uFill>
                            <a:noFill/>
                          </a:uFill>
                          <a:latin typeface="Avenir"/>
                          <a:ea typeface="Avenir"/>
                          <a:cs typeface="Avenir"/>
                          <a:sym typeface="Avenir"/>
                          <a:hlinkClick r:id="rId7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200</a:t>
                      </a:r>
                      <a:endParaRPr sz="1400" strike="noStrike" cap="none">
                        <a:solidFill>
                          <a:srgbClr val="FEC404"/>
                        </a:solidFill>
                      </a:endParaRPr>
                    </a:p>
                  </a:txBody>
                  <a:tcPr marL="95250" marR="95250" marT="95250" marB="95250">
                    <a:lnL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1" i="0" strike="noStrike" cap="none">
                          <a:solidFill>
                            <a:srgbClr val="FEC404"/>
                          </a:solidFill>
                          <a:uFill>
                            <a:noFill/>
                          </a:uFill>
                          <a:latin typeface="Avenir"/>
                          <a:ea typeface="Avenir"/>
                          <a:cs typeface="Avenir"/>
                          <a:sym typeface="Avenir"/>
                          <a:hlinkClick r:id="rId8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200</a:t>
                      </a:r>
                      <a:endParaRPr sz="1400" strike="noStrike" cap="none">
                        <a:solidFill>
                          <a:srgbClr val="FEC404"/>
                        </a:solidFill>
                      </a:endParaRPr>
                    </a:p>
                  </a:txBody>
                  <a:tcPr marL="95250" marR="95250" marT="95250" marB="95250">
                    <a:lnL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1" i="0" strike="noStrike" cap="none">
                          <a:solidFill>
                            <a:srgbClr val="FEC404"/>
                          </a:solidFill>
                          <a:uFill>
                            <a:noFill/>
                          </a:uFill>
                          <a:latin typeface="Avenir"/>
                          <a:ea typeface="Avenir"/>
                          <a:cs typeface="Avenir"/>
                          <a:sym typeface="Avenir"/>
                          <a:hlinkClick r:id="rId9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200</a:t>
                      </a:r>
                      <a:endParaRPr sz="1400" strike="noStrike" cap="none">
                        <a:solidFill>
                          <a:srgbClr val="FEC404"/>
                        </a:solidFill>
                      </a:endParaRPr>
                    </a:p>
                  </a:txBody>
                  <a:tcPr marL="95250" marR="95250" marT="95250" marB="95250">
                    <a:lnL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1" i="0" strike="noStrike" cap="none">
                          <a:solidFill>
                            <a:srgbClr val="FEC404"/>
                          </a:solidFill>
                          <a:uFill>
                            <a:noFill/>
                          </a:uFill>
                          <a:latin typeface="Avenir"/>
                          <a:ea typeface="Avenir"/>
                          <a:cs typeface="Avenir"/>
                          <a:sym typeface="Avenir"/>
                          <a:hlinkClick r:id="rId10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300</a:t>
                      </a:r>
                      <a:endParaRPr sz="1400" strike="noStrike" cap="none">
                        <a:solidFill>
                          <a:srgbClr val="FEC404"/>
                        </a:solidFill>
                      </a:endParaRPr>
                    </a:p>
                  </a:txBody>
                  <a:tcPr marL="95250" marR="95250" marT="95250" marB="95250">
                    <a:lnL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1" i="0" strike="noStrike" cap="none">
                          <a:solidFill>
                            <a:srgbClr val="FEC404"/>
                          </a:solidFill>
                          <a:uFill>
                            <a:noFill/>
                          </a:uFill>
                          <a:latin typeface="Avenir"/>
                          <a:ea typeface="Avenir"/>
                          <a:cs typeface="Avenir"/>
                          <a:sym typeface="Avenir"/>
                          <a:hlinkClick r:id="rId11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300</a:t>
                      </a:r>
                      <a:endParaRPr sz="1400" strike="noStrike" cap="none">
                        <a:solidFill>
                          <a:srgbClr val="FEC404"/>
                        </a:solidFill>
                      </a:endParaRPr>
                    </a:p>
                  </a:txBody>
                  <a:tcPr marL="95250" marR="95250" marT="95250" marB="95250">
                    <a:lnL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1" i="0" strike="noStrike" cap="none">
                          <a:solidFill>
                            <a:srgbClr val="FEC404"/>
                          </a:solidFill>
                          <a:uFill>
                            <a:noFill/>
                          </a:uFill>
                          <a:latin typeface="Avenir"/>
                          <a:ea typeface="Avenir"/>
                          <a:cs typeface="Avenir"/>
                          <a:sym typeface="Avenir"/>
                          <a:hlinkClick r:id="rId12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300</a:t>
                      </a:r>
                      <a:endParaRPr sz="1400" strike="noStrike" cap="none">
                        <a:solidFill>
                          <a:srgbClr val="FEC404"/>
                        </a:solidFill>
                      </a:endParaRPr>
                    </a:p>
                  </a:txBody>
                  <a:tcPr marL="95250" marR="95250" marT="95250" marB="95250">
                    <a:lnL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1" i="0" strike="noStrike" cap="none">
                          <a:solidFill>
                            <a:srgbClr val="FEC404"/>
                          </a:solidFill>
                          <a:uFill>
                            <a:noFill/>
                          </a:uFill>
                          <a:latin typeface="Avenir"/>
                          <a:ea typeface="Avenir"/>
                          <a:cs typeface="Avenir"/>
                          <a:sym typeface="Avenir"/>
                          <a:hlinkClick r:id="rId13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300</a:t>
                      </a:r>
                      <a:endParaRPr sz="1400" strike="noStrike" cap="none">
                        <a:solidFill>
                          <a:srgbClr val="FEC404"/>
                        </a:solidFill>
                      </a:endParaRPr>
                    </a:p>
                  </a:txBody>
                  <a:tcPr marL="95250" marR="95250" marT="95250" marB="95250">
                    <a:lnL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1" i="0" strike="noStrike" cap="none">
                          <a:solidFill>
                            <a:srgbClr val="FEC404"/>
                          </a:solidFill>
                          <a:uFill>
                            <a:noFill/>
                          </a:uFill>
                          <a:latin typeface="Avenir"/>
                          <a:ea typeface="Avenir"/>
                          <a:cs typeface="Avenir"/>
                          <a:sym typeface="Avenir"/>
                          <a:hlinkClick r:id="rId14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400</a:t>
                      </a:r>
                      <a:endParaRPr sz="1400" strike="noStrike" cap="none">
                        <a:solidFill>
                          <a:srgbClr val="FEC404"/>
                        </a:solidFill>
                      </a:endParaRPr>
                    </a:p>
                  </a:txBody>
                  <a:tcPr marL="95250" marR="95250" marT="95250" marB="95250">
                    <a:lnL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1" i="0" strike="noStrike" cap="none">
                          <a:solidFill>
                            <a:srgbClr val="FEC404"/>
                          </a:solidFill>
                          <a:uFill>
                            <a:noFill/>
                          </a:uFill>
                          <a:latin typeface="Avenir"/>
                          <a:ea typeface="Avenir"/>
                          <a:cs typeface="Avenir"/>
                          <a:sym typeface="Avenir"/>
                          <a:hlinkClick r:id="rId15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400</a:t>
                      </a:r>
                      <a:endParaRPr sz="1400" strike="noStrike" cap="none">
                        <a:solidFill>
                          <a:srgbClr val="FEC404"/>
                        </a:solidFill>
                      </a:endParaRPr>
                    </a:p>
                  </a:txBody>
                  <a:tcPr marL="95250" marR="95250" marT="95250" marB="95250">
                    <a:lnL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1" i="0" strike="noStrike" cap="none">
                          <a:solidFill>
                            <a:srgbClr val="FEC404"/>
                          </a:solidFill>
                          <a:uFill>
                            <a:noFill/>
                          </a:uFill>
                          <a:latin typeface="Avenir"/>
                          <a:ea typeface="Avenir"/>
                          <a:cs typeface="Avenir"/>
                          <a:sym typeface="Avenir"/>
                          <a:hlinkClick r:id="rId16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400</a:t>
                      </a:r>
                      <a:endParaRPr sz="1400" strike="noStrike" cap="none">
                        <a:solidFill>
                          <a:srgbClr val="FEC404"/>
                        </a:solidFill>
                      </a:endParaRPr>
                    </a:p>
                  </a:txBody>
                  <a:tcPr marL="95250" marR="95250" marT="95250" marB="95250">
                    <a:lnL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1" i="0" strike="noStrike" cap="none">
                          <a:solidFill>
                            <a:srgbClr val="FEC404"/>
                          </a:solidFill>
                          <a:uFill>
                            <a:noFill/>
                          </a:uFill>
                          <a:latin typeface="Avenir"/>
                          <a:ea typeface="Avenir"/>
                          <a:cs typeface="Avenir"/>
                          <a:sym typeface="Avenir"/>
                          <a:hlinkClick r:id="rId17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400</a:t>
                      </a:r>
                      <a:endParaRPr sz="1400" strike="noStrike" cap="none">
                        <a:solidFill>
                          <a:srgbClr val="FEC404"/>
                        </a:solidFill>
                      </a:endParaRPr>
                    </a:p>
                  </a:txBody>
                  <a:tcPr marL="95250" marR="95250" marT="95250" marB="95250">
                    <a:lnL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1" i="0" strike="noStrike" cap="none" dirty="0">
                          <a:solidFill>
                            <a:srgbClr val="FEC404"/>
                          </a:solidFill>
                          <a:uFill>
                            <a:noFill/>
                          </a:uFill>
                          <a:latin typeface="Avenir"/>
                          <a:ea typeface="Avenir"/>
                          <a:cs typeface="Avenir"/>
                          <a:sym typeface="Avenir"/>
                          <a:hlinkClick r:id="rId18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500</a:t>
                      </a:r>
                      <a:endParaRPr sz="1400" strike="noStrike" cap="none" dirty="0">
                        <a:solidFill>
                          <a:srgbClr val="FEC404"/>
                        </a:solidFill>
                      </a:endParaRPr>
                    </a:p>
                  </a:txBody>
                  <a:tcPr marL="95250" marR="95250" marT="95250" marB="95250">
                    <a:lnL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1" i="0" strike="noStrike" cap="none">
                          <a:solidFill>
                            <a:srgbClr val="FEC404"/>
                          </a:solidFill>
                          <a:uFill>
                            <a:noFill/>
                          </a:uFill>
                          <a:latin typeface="Avenir"/>
                          <a:ea typeface="Avenir"/>
                          <a:cs typeface="Avenir"/>
                          <a:sym typeface="Avenir"/>
                          <a:hlinkClick r:id="rId19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500</a:t>
                      </a:r>
                      <a:endParaRPr sz="1400" strike="noStrike" cap="none">
                        <a:solidFill>
                          <a:srgbClr val="FEC404"/>
                        </a:solidFill>
                      </a:endParaRPr>
                    </a:p>
                  </a:txBody>
                  <a:tcPr marL="95250" marR="95250" marT="95250" marB="95250">
                    <a:lnL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1" i="0" strike="noStrike" cap="none">
                          <a:solidFill>
                            <a:srgbClr val="FEC404"/>
                          </a:solidFill>
                          <a:uFill>
                            <a:noFill/>
                          </a:uFill>
                          <a:latin typeface="Avenir"/>
                          <a:ea typeface="Avenir"/>
                          <a:cs typeface="Avenir"/>
                          <a:sym typeface="Avenir"/>
                          <a:hlinkClick r:id="rId20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500</a:t>
                      </a:r>
                      <a:endParaRPr sz="1400" strike="noStrike" cap="none">
                        <a:solidFill>
                          <a:srgbClr val="FEC404"/>
                        </a:solidFill>
                      </a:endParaRPr>
                    </a:p>
                  </a:txBody>
                  <a:tcPr marL="95250" marR="95250" marT="95250" marB="95250">
                    <a:lnL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1" i="0" strike="noStrike" cap="none" dirty="0">
                          <a:solidFill>
                            <a:srgbClr val="FEC404"/>
                          </a:solidFill>
                          <a:uFill>
                            <a:noFill/>
                          </a:uFill>
                          <a:latin typeface="Avenir"/>
                          <a:ea typeface="Avenir"/>
                          <a:cs typeface="Avenir"/>
                          <a:sym typeface="Avenir"/>
                          <a:hlinkClick r:id="rId21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500</a:t>
                      </a:r>
                      <a:endParaRPr sz="1400" strike="noStrike" cap="none" dirty="0">
                        <a:solidFill>
                          <a:srgbClr val="FEC404"/>
                        </a:solidFill>
                      </a:endParaRPr>
                    </a:p>
                  </a:txBody>
                  <a:tcPr marL="95250" marR="95250" marT="95250" marB="95250">
                    <a:lnL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5855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5"/>
          <p:cNvSpPr txBox="1"/>
          <p:nvPr/>
        </p:nvSpPr>
        <p:spPr>
          <a:xfrm>
            <a:off x="469925" y="632025"/>
            <a:ext cx="6116226" cy="600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en-US" sz="2700" b="0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Saving and Investing: 100 Points</a:t>
            </a:r>
            <a:endParaRPr sz="2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31" name="Google Shape;131;p5"/>
          <p:cNvSpPr/>
          <p:nvPr/>
        </p:nvSpPr>
        <p:spPr>
          <a:xfrm>
            <a:off x="7907825" y="5658200"/>
            <a:ext cx="1854300" cy="572700"/>
          </a:xfrm>
          <a:prstGeom prst="roundRect">
            <a:avLst>
              <a:gd name="adj" fmla="val 16667"/>
            </a:avLst>
          </a:prstGeom>
          <a:solidFill>
            <a:srgbClr val="FEC404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p5"/>
          <p:cNvSpPr txBox="1"/>
          <p:nvPr/>
        </p:nvSpPr>
        <p:spPr>
          <a:xfrm>
            <a:off x="2086025" y="1936050"/>
            <a:ext cx="7348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5"/>
          <p:cNvSpPr/>
          <p:nvPr/>
        </p:nvSpPr>
        <p:spPr>
          <a:xfrm>
            <a:off x="2004225" y="2496120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A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34" name="Google Shape;134;p5"/>
          <p:cNvSpPr/>
          <p:nvPr/>
        </p:nvSpPr>
        <p:spPr>
          <a:xfrm>
            <a:off x="2004225" y="3411594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endParaRPr sz="14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35" name="Google Shape;135;p5"/>
          <p:cNvSpPr/>
          <p:nvPr/>
        </p:nvSpPr>
        <p:spPr>
          <a:xfrm>
            <a:off x="2004225" y="4262673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C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36" name="Google Shape;136;p5"/>
          <p:cNvSpPr txBox="1"/>
          <p:nvPr/>
        </p:nvSpPr>
        <p:spPr>
          <a:xfrm>
            <a:off x="2457924" y="3389806"/>
            <a:ext cx="9009145" cy="4462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b="0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When interest is added to the principal amount so that the interest earns interest </a:t>
            </a:r>
            <a:endParaRPr sz="1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37" name="Google Shape;137;p5"/>
          <p:cNvSpPr txBox="1"/>
          <p:nvPr/>
        </p:nvSpPr>
        <p:spPr>
          <a:xfrm>
            <a:off x="2457925" y="2460895"/>
            <a:ext cx="7348800" cy="4462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b="0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The amount earned or owed on the principal amount</a:t>
            </a:r>
          </a:p>
        </p:txBody>
      </p:sp>
      <p:sp>
        <p:nvSpPr>
          <p:cNvPr id="139" name="Google Shape;139;p5"/>
          <p:cNvSpPr txBox="1"/>
          <p:nvPr/>
        </p:nvSpPr>
        <p:spPr>
          <a:xfrm>
            <a:off x="8126568" y="5741289"/>
            <a:ext cx="1468551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0" i="0" u="sng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ANSWER</a:t>
            </a:r>
            <a:endParaRPr sz="24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40" name="Google Shape;140;p5"/>
          <p:cNvSpPr txBox="1"/>
          <p:nvPr/>
        </p:nvSpPr>
        <p:spPr>
          <a:xfrm>
            <a:off x="2516325" y="1803050"/>
            <a:ext cx="7348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Compound Interest is…</a:t>
            </a:r>
            <a:endParaRPr b="1" dirty="0">
              <a:solidFill>
                <a:schemeClr val="lt1"/>
              </a:solidFill>
            </a:endParaRPr>
          </a:p>
        </p:txBody>
      </p:sp>
      <p:sp>
        <p:nvSpPr>
          <p:cNvPr id="141" name="Google Shape;141;p5"/>
          <p:cNvSpPr txBox="1"/>
          <p:nvPr/>
        </p:nvSpPr>
        <p:spPr>
          <a:xfrm>
            <a:off x="2457924" y="4230500"/>
            <a:ext cx="7348800" cy="4462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b="0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Multiple late fees</a:t>
            </a:r>
            <a:endParaRPr sz="1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id="142" name="Google Shape;142;p5" descr="Logo, icon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42121" y="4925281"/>
            <a:ext cx="1226782" cy="12267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6"/>
          <p:cNvSpPr txBox="1"/>
          <p:nvPr/>
        </p:nvSpPr>
        <p:spPr>
          <a:xfrm>
            <a:off x="469925" y="632025"/>
            <a:ext cx="74925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en-US" sz="2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Saving and Investing</a:t>
            </a:r>
            <a:r>
              <a:rPr lang="en-US" sz="2700" b="0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: 100 Points Answer</a:t>
            </a:r>
            <a:endParaRPr sz="2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52" name="Google Shape;152;p6"/>
          <p:cNvSpPr txBox="1"/>
          <p:nvPr/>
        </p:nvSpPr>
        <p:spPr>
          <a:xfrm>
            <a:off x="2086025" y="1936050"/>
            <a:ext cx="7348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6"/>
          <p:cNvSpPr txBox="1"/>
          <p:nvPr/>
        </p:nvSpPr>
        <p:spPr>
          <a:xfrm>
            <a:off x="2838925" y="2641400"/>
            <a:ext cx="7348800" cy="14619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0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When interest is added to the principal amount so that the interest earns interest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endParaRPr sz="2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54" name="Google Shape;154;p6"/>
          <p:cNvSpPr/>
          <p:nvPr/>
        </p:nvSpPr>
        <p:spPr>
          <a:xfrm>
            <a:off x="2016576" y="2774325"/>
            <a:ext cx="732900" cy="7080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lang="en-US" sz="25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endParaRPr sz="25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4" name="Google Shape;151;p6">
            <a:extLst>
              <a:ext uri="{FF2B5EF4-FFF2-40B4-BE49-F238E27FC236}">
                <a16:creationId xmlns:a16="http://schemas.microsoft.com/office/drawing/2014/main" id="{314ABAF5-7B15-483C-2BC2-E9EEB595923A}"/>
              </a:ext>
            </a:extLst>
          </p:cNvPr>
          <p:cNvSpPr/>
          <p:nvPr/>
        </p:nvSpPr>
        <p:spPr>
          <a:xfrm>
            <a:off x="7920704" y="5658200"/>
            <a:ext cx="1854300" cy="572700"/>
          </a:xfrm>
          <a:prstGeom prst="roundRect">
            <a:avLst>
              <a:gd name="adj" fmla="val 16667"/>
            </a:avLst>
          </a:prstGeom>
          <a:solidFill>
            <a:srgbClr val="FEC404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Google Shape;156;p6">
            <a:extLst>
              <a:ext uri="{FF2B5EF4-FFF2-40B4-BE49-F238E27FC236}">
                <a16:creationId xmlns:a16="http://schemas.microsoft.com/office/drawing/2014/main" id="{22E1969A-5D66-90DB-6EBF-AF4F111720F7}"/>
              </a:ext>
            </a:extLst>
          </p:cNvPr>
          <p:cNvSpPr txBox="1"/>
          <p:nvPr/>
        </p:nvSpPr>
        <p:spPr>
          <a:xfrm>
            <a:off x="7946263" y="5774774"/>
            <a:ext cx="1854299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sng" strike="noStrike" cap="none" dirty="0">
                <a:solidFill>
                  <a:schemeClr val="bg1"/>
                </a:solidFill>
                <a:latin typeface="Avenir"/>
                <a:ea typeface="Avenir"/>
                <a:cs typeface="Avenir"/>
                <a:sym typeface="Avenir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Back to Game Board</a:t>
            </a:r>
            <a:endParaRPr sz="1400" b="0" i="0" u="none" strike="noStrike" cap="none" dirty="0">
              <a:solidFill>
                <a:schemeClr val="bg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7"/>
          <p:cNvSpPr txBox="1"/>
          <p:nvPr/>
        </p:nvSpPr>
        <p:spPr>
          <a:xfrm>
            <a:off x="469924" y="632025"/>
            <a:ext cx="6351005" cy="600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en-US" sz="2700" b="0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Saving and Investing: 200 Points</a:t>
            </a:r>
            <a:endParaRPr sz="2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65" name="Google Shape;165;p7"/>
          <p:cNvSpPr txBox="1"/>
          <p:nvPr/>
        </p:nvSpPr>
        <p:spPr>
          <a:xfrm>
            <a:off x="2086025" y="1936050"/>
            <a:ext cx="7348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7"/>
          <p:cNvSpPr/>
          <p:nvPr/>
        </p:nvSpPr>
        <p:spPr>
          <a:xfrm>
            <a:off x="2004225" y="2496120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A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67" name="Google Shape;167;p7"/>
          <p:cNvSpPr/>
          <p:nvPr/>
        </p:nvSpPr>
        <p:spPr>
          <a:xfrm>
            <a:off x="2004225" y="3411594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68" name="Google Shape;168;p7"/>
          <p:cNvSpPr/>
          <p:nvPr/>
        </p:nvSpPr>
        <p:spPr>
          <a:xfrm>
            <a:off x="2004225" y="4262673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C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69" name="Google Shape;169;p7"/>
          <p:cNvSpPr txBox="1"/>
          <p:nvPr/>
        </p:nvSpPr>
        <p:spPr>
          <a:xfrm>
            <a:off x="2457925" y="3371957"/>
            <a:ext cx="7348800" cy="4462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b="0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All are long-term savings plans for retirement </a:t>
            </a:r>
            <a:endParaRPr sz="1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70" name="Google Shape;170;p7"/>
          <p:cNvSpPr txBox="1"/>
          <p:nvPr/>
        </p:nvSpPr>
        <p:spPr>
          <a:xfrm>
            <a:off x="2465438" y="2463880"/>
            <a:ext cx="73488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b="0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All are combination codes on bank vaults</a:t>
            </a:r>
            <a:endParaRPr sz="1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72" name="Google Shape;172;p7"/>
          <p:cNvSpPr txBox="1"/>
          <p:nvPr/>
        </p:nvSpPr>
        <p:spPr>
          <a:xfrm>
            <a:off x="8126568" y="5741289"/>
            <a:ext cx="1468551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0" i="0" u="sng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ANSWER</a:t>
            </a:r>
            <a:endParaRPr sz="24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73" name="Google Shape;173;p7"/>
          <p:cNvSpPr txBox="1"/>
          <p:nvPr/>
        </p:nvSpPr>
        <p:spPr>
          <a:xfrm>
            <a:off x="2568374" y="1803043"/>
            <a:ext cx="7971939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0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What do IRAs, Roth IRAs, 401(k)s and 403(b) all have In common? </a:t>
            </a:r>
            <a:endParaRPr dirty="0">
              <a:solidFill>
                <a:schemeClr val="lt1"/>
              </a:solidFill>
            </a:endParaRPr>
          </a:p>
        </p:txBody>
      </p:sp>
      <p:pic>
        <p:nvPicPr>
          <p:cNvPr id="174" name="Google Shape;174;p7" descr="A picture containing logo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360975" y="4853622"/>
            <a:ext cx="2181856" cy="2181856"/>
          </a:xfrm>
          <a:prstGeom prst="rect">
            <a:avLst/>
          </a:prstGeom>
          <a:noFill/>
          <a:ln>
            <a:noFill/>
          </a:ln>
        </p:spPr>
      </p:pic>
      <p:sp>
        <p:nvSpPr>
          <p:cNvPr id="175" name="Google Shape;175;p7"/>
          <p:cNvSpPr txBox="1"/>
          <p:nvPr/>
        </p:nvSpPr>
        <p:spPr>
          <a:xfrm>
            <a:off x="2450410" y="4206936"/>
            <a:ext cx="73488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b="0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All are checking accounts you sign up for at a loca</a:t>
            </a:r>
            <a:r>
              <a:rPr lang="en-US" sz="1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l bank </a:t>
            </a:r>
            <a:endParaRPr sz="1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76" name="Google Shape;176;p7"/>
          <p:cNvSpPr/>
          <p:nvPr/>
        </p:nvSpPr>
        <p:spPr>
          <a:xfrm>
            <a:off x="7907825" y="5658200"/>
            <a:ext cx="1854300" cy="572700"/>
          </a:xfrm>
          <a:prstGeom prst="roundRect">
            <a:avLst>
              <a:gd name="adj" fmla="val 16667"/>
            </a:avLst>
          </a:prstGeom>
          <a:solidFill>
            <a:srgbClr val="FEC404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7"/>
          <p:cNvSpPr txBox="1"/>
          <p:nvPr/>
        </p:nvSpPr>
        <p:spPr>
          <a:xfrm>
            <a:off x="8098662" y="5726262"/>
            <a:ext cx="1468551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0" i="0" u="sng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ANSWER</a:t>
            </a:r>
            <a:endParaRPr sz="24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12"/>
          <p:cNvSpPr txBox="1"/>
          <p:nvPr/>
        </p:nvSpPr>
        <p:spPr>
          <a:xfrm>
            <a:off x="469925" y="632025"/>
            <a:ext cx="74925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en-US" sz="2700" b="0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Saving and Investing: 200 Points</a:t>
            </a:r>
          </a:p>
        </p:txBody>
      </p:sp>
      <p:sp>
        <p:nvSpPr>
          <p:cNvPr id="186" name="Google Shape;186;p12"/>
          <p:cNvSpPr/>
          <p:nvPr/>
        </p:nvSpPr>
        <p:spPr>
          <a:xfrm>
            <a:off x="7920704" y="5658200"/>
            <a:ext cx="1854300" cy="572700"/>
          </a:xfrm>
          <a:prstGeom prst="roundRect">
            <a:avLst>
              <a:gd name="adj" fmla="val 16667"/>
            </a:avLst>
          </a:prstGeom>
          <a:solidFill>
            <a:srgbClr val="FEC404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12"/>
          <p:cNvSpPr txBox="1"/>
          <p:nvPr/>
        </p:nvSpPr>
        <p:spPr>
          <a:xfrm>
            <a:off x="2086025" y="1936050"/>
            <a:ext cx="7348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Google Shape;188;p12"/>
          <p:cNvSpPr txBox="1"/>
          <p:nvPr/>
        </p:nvSpPr>
        <p:spPr>
          <a:xfrm>
            <a:off x="2826624" y="2820563"/>
            <a:ext cx="7348800" cy="6155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2800" b="0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All are long-term savings plans for retirement </a:t>
            </a:r>
          </a:p>
        </p:txBody>
      </p:sp>
      <p:sp>
        <p:nvSpPr>
          <p:cNvPr id="189" name="Google Shape;189;p12"/>
          <p:cNvSpPr/>
          <p:nvPr/>
        </p:nvSpPr>
        <p:spPr>
          <a:xfrm>
            <a:off x="2016576" y="2774325"/>
            <a:ext cx="732900" cy="7080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lang="en-US" sz="25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endParaRPr sz="25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91" name="Google Shape;191;p12"/>
          <p:cNvSpPr txBox="1"/>
          <p:nvPr/>
        </p:nvSpPr>
        <p:spPr>
          <a:xfrm>
            <a:off x="7946263" y="5774774"/>
            <a:ext cx="1854299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sng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Back to Game Board</a:t>
            </a:r>
            <a:endParaRPr sz="14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4E679339293BC4AA825AC779C152CF8" ma:contentTypeVersion="17" ma:contentTypeDescription="Create a new document." ma:contentTypeScope="" ma:versionID="ba740090c09acc60c7a73f748bd4e44e">
  <xsd:schema xmlns:xsd="http://www.w3.org/2001/XMLSchema" xmlns:xs="http://www.w3.org/2001/XMLSchema" xmlns:p="http://schemas.microsoft.com/office/2006/metadata/properties" xmlns:ns1="http://schemas.microsoft.com/sharepoint/v3" xmlns:ns2="69e926c2-b73c-4bc5-93a2-2d0c89fa174a" xmlns:ns3="b8961b6c-d64c-41f6-b7d7-6e305fca4fa4" targetNamespace="http://schemas.microsoft.com/office/2006/metadata/properties" ma:root="true" ma:fieldsID="dea828f71bcc079bdb40ea0277efd5bc" ns1:_="" ns2:_="" ns3:_="">
    <xsd:import namespace="http://schemas.microsoft.com/sharepoint/v3"/>
    <xsd:import namespace="69e926c2-b73c-4bc5-93a2-2d0c89fa174a"/>
    <xsd:import namespace="b8961b6c-d64c-41f6-b7d7-6e305fca4fa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3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4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e926c2-b73c-4bc5-93a2-2d0c89fa17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c61b4c75-b81e-43f4-b0d1-33d9836e2fb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961b6c-d64c-41f6-b7d7-6e305fca4fa4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f744838d-d26f-4937-ab01-e2b3c4684bef}" ma:internalName="TaxCatchAll" ma:showField="CatchAllData" ma:web="b8961b6c-d64c-41f6-b7d7-6e305fca4fa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8961b6c-d64c-41f6-b7d7-6e305fca4fa4" xsi:nil="true"/>
    <lcf76f155ced4ddcb4097134ff3c332f xmlns="69e926c2-b73c-4bc5-93a2-2d0c89fa174a">
      <Terms xmlns="http://schemas.microsoft.com/office/infopath/2007/PartnerControls"/>
    </lcf76f155ced4ddcb4097134ff3c332f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4233BB6-591D-4AC4-86EA-693A500B6F8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9e926c2-b73c-4bc5-93a2-2d0c89fa174a"/>
    <ds:schemaRef ds:uri="b8961b6c-d64c-41f6-b7d7-6e305fca4f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165F154-38EE-44B5-801D-35E11F611B7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F8CB725-7ABC-4AEF-A4F3-A55FC24BD462}">
  <ds:schemaRefs>
    <ds:schemaRef ds:uri="http://purl.org/dc/dcmitype/"/>
    <ds:schemaRef ds:uri="http://purl.org/dc/elements/1.1/"/>
    <ds:schemaRef ds:uri="http://www.w3.org/XML/1998/namespace"/>
    <ds:schemaRef ds:uri="69e926c2-b73c-4bc5-93a2-2d0c89fa174a"/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microsoft.com/sharepoint/v3"/>
    <ds:schemaRef ds:uri="http://schemas.microsoft.com/office/infopath/2007/PartnerControls"/>
    <ds:schemaRef ds:uri="http://schemas.openxmlformats.org/package/2006/metadata/core-properties"/>
    <ds:schemaRef ds:uri="b8961b6c-d64c-41f6-b7d7-6e305fca4fa4"/>
  </ds:schemaRefs>
</ds:datastoreItem>
</file>

<file path=docMetadata/LabelInfo.xml><?xml version="1.0" encoding="utf-8"?>
<clbl:labelList xmlns:clbl="http://schemas.microsoft.com/office/2020/mipLabelMetadata">
  <clbl:label id="{693c8f36-6474-4d63-a7be-1ac5fae7b22e}" enabled="1" method="Privileged" siteId="{31fa3fc8-0d67-4b00-8f5a-3a9a69c281b8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1491</TotalTime>
  <Words>1568</Words>
  <Application>Microsoft Macintosh PowerPoint</Application>
  <PresentationFormat>Widescreen</PresentationFormat>
  <Paragraphs>359</Paragraphs>
  <Slides>45</Slides>
  <Notes>45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2" baseType="lpstr">
      <vt:lpstr>Calibri Light</vt:lpstr>
      <vt:lpstr>Arial</vt:lpstr>
      <vt:lpstr>Avenir Book</vt:lpstr>
      <vt:lpstr>Avenir</vt:lpstr>
      <vt:lpstr>Gill Sans</vt:lpstr>
      <vt:lpstr>Calibri</vt:lpstr>
      <vt:lpstr>Office Theme</vt:lpstr>
      <vt:lpstr>PowerPoint Presentation</vt:lpstr>
      <vt:lpstr>Directions for Trivia Game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mgroller</dc:creator>
  <cp:lastModifiedBy>Kennedy Harris</cp:lastModifiedBy>
  <cp:revision>7</cp:revision>
  <dcterms:created xsi:type="dcterms:W3CDTF">2012-03-19T19:55:28Z</dcterms:created>
  <dcterms:modified xsi:type="dcterms:W3CDTF">2024-12-09T19:40:44Z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0x010100A4E679339293BC4AA825AC779C152CF8</vt:lpwstr>
  </property>
  <property fmtid="{D5CDD505-2E9C-101B-9397-08002B2CF9AE}" pid="3" name="MSIP_Label_693c8f36-6474-4d63-a7be-1ac5fae7b22e_Enabled">
    <vt:lpwstr>true</vt:lpwstr>
  </property>
  <property fmtid="{D5CDD505-2E9C-101B-9397-08002B2CF9AE}" pid="4" name="MSIP_Label_693c8f36-6474-4d63-a7be-1ac5fae7b22e_SetDate">
    <vt:lpwstr>2024-09-26T22:29:42Z</vt:lpwstr>
  </property>
  <property fmtid="{D5CDD505-2E9C-101B-9397-08002B2CF9AE}" pid="5" name="MSIP_Label_693c8f36-6474-4d63-a7be-1ac5fae7b22e_Method">
    <vt:lpwstr>Privileged</vt:lpwstr>
  </property>
  <property fmtid="{D5CDD505-2E9C-101B-9397-08002B2CF9AE}" pid="6" name="MSIP_Label_693c8f36-6474-4d63-a7be-1ac5fae7b22e_Name">
    <vt:lpwstr>Confidential</vt:lpwstr>
  </property>
  <property fmtid="{D5CDD505-2E9C-101B-9397-08002B2CF9AE}" pid="7" name="MSIP_Label_693c8f36-6474-4d63-a7be-1ac5fae7b22e_SiteId">
    <vt:lpwstr>31fa3fc8-0d67-4b00-8f5a-3a9a69c281b8</vt:lpwstr>
  </property>
  <property fmtid="{D5CDD505-2E9C-101B-9397-08002B2CF9AE}" pid="8" name="MSIP_Label_693c8f36-6474-4d63-a7be-1ac5fae7b22e_ActionId">
    <vt:lpwstr>ebfb04c4-d6de-4271-8396-e5ce4151c15c</vt:lpwstr>
  </property>
  <property fmtid="{D5CDD505-2E9C-101B-9397-08002B2CF9AE}" pid="9" name="MSIP_Label_693c8f36-6474-4d63-a7be-1ac5fae7b22e_ContentBits">
    <vt:lpwstr>2</vt:lpwstr>
  </property>
  <property fmtid="{D5CDD505-2E9C-101B-9397-08002B2CF9AE}" pid="10" name="MediaServiceImageTags">
    <vt:lpwstr/>
  </property>
  <property fmtid="{D5CDD505-2E9C-101B-9397-08002B2CF9AE}" pid="11" name="ClassificationContentMarkingFooterLocations">
    <vt:lpwstr>Office Theme:8</vt:lpwstr>
  </property>
  <property fmtid="{D5CDD505-2E9C-101B-9397-08002B2CF9AE}" pid="12" name="ClassificationContentMarkingFooterText">
    <vt:lpwstr>Sensitivity: Confidential</vt:lpwstr>
  </property>
</Properties>
</file>