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4"/>
  </p:sldMasterIdLst>
  <p:notesMasterIdLst>
    <p:notesMasterId r:id="rId8"/>
  </p:notesMasterIdLst>
  <p:sldIdLst>
    <p:sldId id="256" r:id="rId5"/>
    <p:sldId id="257" r:id="rId6"/>
    <p:sldId id="258" r:id="rId7"/>
  </p:sldIdLst>
  <p:sldSz cx="7772400" cy="10058400"/>
  <p:notesSz cx="6858000" cy="9144000"/>
  <p:embeddedFontLst>
    <p:embeddedFont>
      <p:font typeface="FontAwesome" pitchFamily="2" charset="0"/>
      <p:regular r:id="rId9"/>
    </p:embeddedFont>
    <p:embeddedFont>
      <p:font typeface="Lato" panose="020F0502020204030203" pitchFamily="34" charset="0"/>
      <p:regular r:id="rId10"/>
      <p:bold r:id="rId11"/>
      <p:italic r:id="rId12"/>
      <p:boldItalic r:id="rId13"/>
    </p:embeddedFont>
    <p:embeddedFont>
      <p:font typeface="Lato Light" panose="020F0502020204030203" pitchFamily="34" charset="0"/>
      <p:regular r:id="rId14"/>
      <p:italic r:id="rId15"/>
    </p:embeddedFont>
    <p:embeddedFont>
      <p:font typeface="Lato Medium" panose="020F0502020204030203" pitchFamily="34" charset="0"/>
      <p:regular r:id="rId16"/>
      <p:italic r:id="rId17"/>
    </p:embeddedFont>
    <p:embeddedFont>
      <p:font typeface="Lato Semibold" panose="020F0502020204030203"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EAD5"/>
    <a:srgbClr val="D8F0F9"/>
    <a:srgbClr val="014054"/>
    <a:srgbClr val="FFF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0F273-DADA-642B-4DA5-114AA2A71622}" v="16" dt="2024-08-30T14:11:57.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82" d="100"/>
          <a:sy n="82" d="100"/>
        </p:scale>
        <p:origin x="33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6419B-D09D-F343-BCC4-547C83D48239}" type="datetimeFigureOut">
              <a:rPr lang="en-US" smtClean="0"/>
              <a:t>4/2/25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83D3E-4B76-BC47-BF8C-40C6F640160B}" type="slidenum">
              <a:rPr lang="en-US" smtClean="0"/>
              <a:t>‹#›</a:t>
            </a:fld>
            <a:endParaRPr lang="en-US"/>
          </a:p>
        </p:txBody>
      </p:sp>
    </p:spTree>
    <p:extLst>
      <p:ext uri="{BB962C8B-B14F-4D97-AF65-F5344CB8AC3E}">
        <p14:creationId xmlns:p14="http://schemas.microsoft.com/office/powerpoint/2010/main" val="290196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83D3E-4B76-BC47-BF8C-40C6F640160B}" type="slidenum">
              <a:rPr lang="en-US" smtClean="0"/>
              <a:t>2</a:t>
            </a:fld>
            <a:endParaRPr lang="en-US"/>
          </a:p>
        </p:txBody>
      </p:sp>
    </p:spTree>
    <p:extLst>
      <p:ext uri="{BB962C8B-B14F-4D97-AF65-F5344CB8AC3E}">
        <p14:creationId xmlns:p14="http://schemas.microsoft.com/office/powerpoint/2010/main" val="11308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B83D3E-4B76-BC47-BF8C-40C6F640160B}" type="slidenum">
              <a:rPr lang="en-US" smtClean="0"/>
              <a:t>3</a:t>
            </a:fld>
            <a:endParaRPr lang="en-US"/>
          </a:p>
        </p:txBody>
      </p:sp>
    </p:spTree>
    <p:extLst>
      <p:ext uri="{BB962C8B-B14F-4D97-AF65-F5344CB8AC3E}">
        <p14:creationId xmlns:p14="http://schemas.microsoft.com/office/powerpoint/2010/main" val="222753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57F63-439E-3C4E-B174-08B995A32C12}" type="datetimeFigureOut">
              <a:rPr lang="en-US" smtClean="0"/>
              <a:t>4/2/25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318722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57F63-439E-3C4E-B174-08B995A32C12}" type="datetimeFigureOut">
              <a:rPr lang="en-US" smtClean="0"/>
              <a:t>4/2/25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162792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57F63-439E-3C4E-B174-08B995A32C12}" type="datetimeFigureOut">
              <a:rPr lang="en-US" smtClean="0"/>
              <a:t>4/2/25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15484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57F63-439E-3C4E-B174-08B995A32C12}" type="datetimeFigureOut">
              <a:rPr lang="en-US" smtClean="0"/>
              <a:t>4/2/25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406783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57F63-439E-3C4E-B174-08B995A32C12}" type="datetimeFigureOut">
              <a:rPr lang="en-US" smtClean="0"/>
              <a:t>4/2/25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40869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57F63-439E-3C4E-B174-08B995A32C12}" type="datetimeFigureOut">
              <a:rPr lang="en-US" smtClean="0"/>
              <a:t>4/2/25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387810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57F63-439E-3C4E-B174-08B995A32C12}" type="datetimeFigureOut">
              <a:rPr lang="en-US" smtClean="0"/>
              <a:t>4/2/25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163501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57F63-439E-3C4E-B174-08B995A32C12}" type="datetimeFigureOut">
              <a:rPr lang="en-US" smtClean="0"/>
              <a:t>4/2/25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204866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57F63-439E-3C4E-B174-08B995A32C12}" type="datetimeFigureOut">
              <a:rPr lang="en-US" smtClean="0"/>
              <a:t>4/2/25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228283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A057F63-439E-3C4E-B174-08B995A32C12}" type="datetimeFigureOut">
              <a:rPr lang="en-US" smtClean="0"/>
              <a:t>4/2/25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269300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A057F63-439E-3C4E-B174-08B995A32C12}" type="datetimeFigureOut">
              <a:rPr lang="en-US" smtClean="0"/>
              <a:t>4/2/25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5057B-2445-C344-9942-C4981A18BAC2}" type="slidenum">
              <a:rPr lang="en-US" smtClean="0"/>
              <a:t>‹#›</a:t>
            </a:fld>
            <a:endParaRPr lang="en-US"/>
          </a:p>
        </p:txBody>
      </p:sp>
    </p:spTree>
    <p:extLst>
      <p:ext uri="{BB962C8B-B14F-4D97-AF65-F5344CB8AC3E}">
        <p14:creationId xmlns:p14="http://schemas.microsoft.com/office/powerpoint/2010/main" val="301250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8A057F63-439E-3C4E-B174-08B995A32C12}" type="datetimeFigureOut">
              <a:rPr lang="en-US" smtClean="0"/>
              <a:t>4/2/25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D5A5057B-2445-C344-9942-C4981A18BAC2}" type="slidenum">
              <a:rPr lang="en-US" smtClean="0"/>
              <a:t>‹#›</a:t>
            </a:fld>
            <a:endParaRPr lang="en-US"/>
          </a:p>
        </p:txBody>
      </p:sp>
      <p:sp>
        <p:nvSpPr>
          <p:cNvPr id="8" name="TextBox 7">
            <a:extLst>
              <a:ext uri="{FF2B5EF4-FFF2-40B4-BE49-F238E27FC236}">
                <a16:creationId xmlns:a16="http://schemas.microsoft.com/office/drawing/2014/main" id="{CB1085C7-2DBA-31D6-C476-424695A06A95}"/>
              </a:ext>
            </a:extLst>
          </p:cNvPr>
          <p:cNvSpPr txBox="1"/>
          <p:nvPr userDrawn="1">
            <p:extLst>
              <p:ext uri="{1162E1C5-73C7-4A58-AE30-91384D911F3F}">
                <p184:classification xmlns:p184="http://schemas.microsoft.com/office/powerpoint/2018/4/main" val="ftr"/>
              </p:ext>
            </p:extLst>
          </p:nvPr>
        </p:nvSpPr>
        <p:spPr>
          <a:xfrm>
            <a:off x="3394075" y="9827260"/>
            <a:ext cx="1016000"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Sensitivity: Public</a:t>
            </a:r>
          </a:p>
        </p:txBody>
      </p:sp>
    </p:spTree>
    <p:extLst>
      <p:ext uri="{BB962C8B-B14F-4D97-AF65-F5344CB8AC3E}">
        <p14:creationId xmlns:p14="http://schemas.microsoft.com/office/powerpoint/2010/main" val="444397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wo people looking at a computer&#10;&#10;Description automatically generated">
            <a:extLst>
              <a:ext uri="{FF2B5EF4-FFF2-40B4-BE49-F238E27FC236}">
                <a16:creationId xmlns:a16="http://schemas.microsoft.com/office/drawing/2014/main" id="{CDD890B1-F4E3-3867-A680-A60A6FC5541A}"/>
              </a:ext>
            </a:extLst>
          </p:cNvPr>
          <p:cNvPicPr>
            <a:picLocks noChangeAspect="1"/>
          </p:cNvPicPr>
          <p:nvPr/>
        </p:nvPicPr>
        <p:blipFill>
          <a:blip r:embed="rId2"/>
          <a:stretch>
            <a:fillRect/>
          </a:stretch>
        </p:blipFill>
        <p:spPr>
          <a:xfrm>
            <a:off x="-41564" y="-15498"/>
            <a:ext cx="7855528" cy="5626100"/>
          </a:xfrm>
          <a:prstGeom prst="rect">
            <a:avLst/>
          </a:prstGeom>
          <a:ln>
            <a:noFill/>
          </a:ln>
        </p:spPr>
      </p:pic>
      <p:grpSp>
        <p:nvGrpSpPr>
          <p:cNvPr id="4" name="Group 3">
            <a:extLst>
              <a:ext uri="{FF2B5EF4-FFF2-40B4-BE49-F238E27FC236}">
                <a16:creationId xmlns:a16="http://schemas.microsoft.com/office/drawing/2014/main" id="{2E40E5E7-0B25-EF4B-16EE-8C400186A89F}"/>
              </a:ext>
            </a:extLst>
          </p:cNvPr>
          <p:cNvGrpSpPr/>
          <p:nvPr/>
        </p:nvGrpSpPr>
        <p:grpSpPr>
          <a:xfrm>
            <a:off x="590687" y="4240101"/>
            <a:ext cx="2279136" cy="758868"/>
            <a:chOff x="591064" y="497601"/>
            <a:chExt cx="2279136" cy="758868"/>
          </a:xfrm>
        </p:grpSpPr>
        <p:sp>
          <p:nvSpPr>
            <p:cNvPr id="5" name="Rounded Rectangle 4">
              <a:extLst>
                <a:ext uri="{FF2B5EF4-FFF2-40B4-BE49-F238E27FC236}">
                  <a16:creationId xmlns:a16="http://schemas.microsoft.com/office/drawing/2014/main" id="{39D40509-3CAD-FBDF-111D-560D242923FF}"/>
                </a:ext>
              </a:extLst>
            </p:cNvPr>
            <p:cNvSpPr/>
            <p:nvPr/>
          </p:nvSpPr>
          <p:spPr>
            <a:xfrm>
              <a:off x="591065" y="497601"/>
              <a:ext cx="2279135" cy="758868"/>
            </a:xfrm>
            <a:prstGeom prst="roundRect">
              <a:avLst>
                <a:gd name="adj" fmla="val 0"/>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Subtitle 2">
              <a:extLst>
                <a:ext uri="{FF2B5EF4-FFF2-40B4-BE49-F238E27FC236}">
                  <a16:creationId xmlns:a16="http://schemas.microsoft.com/office/drawing/2014/main" id="{12688E05-D760-C4ED-BF2E-E4C33829E3DB}"/>
                </a:ext>
              </a:extLst>
            </p:cNvPr>
            <p:cNvSpPr txBox="1">
              <a:spLocks/>
            </p:cNvSpPr>
            <p:nvPr/>
          </p:nvSpPr>
          <p:spPr>
            <a:xfrm>
              <a:off x="591064" y="704095"/>
              <a:ext cx="2279135" cy="337305"/>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1600" b="1" dirty="0">
                  <a:solidFill>
                    <a:srgbClr val="0A4054"/>
                  </a:solidFill>
                  <a:effectLst/>
                  <a:latin typeface="Lato" panose="020F0502020204030203" pitchFamily="34" charset="0"/>
                  <a:ea typeface="Lato" panose="020F0502020204030203" pitchFamily="34" charset="0"/>
                  <a:cs typeface="Lato" panose="020F0502020204030203" pitchFamily="34" charset="0"/>
                </a:rPr>
                <a:t>Partner Logo</a:t>
              </a:r>
            </a:p>
          </p:txBody>
        </p:sp>
      </p:grpSp>
      <p:sp>
        <p:nvSpPr>
          <p:cNvPr id="7" name="Subtitle 2">
            <a:extLst>
              <a:ext uri="{FF2B5EF4-FFF2-40B4-BE49-F238E27FC236}">
                <a16:creationId xmlns:a16="http://schemas.microsoft.com/office/drawing/2014/main" id="{3CE96993-503C-4B72-FB0C-0541F722A5BB}"/>
              </a:ext>
            </a:extLst>
          </p:cNvPr>
          <p:cNvSpPr>
            <a:spLocks noGrp="1"/>
          </p:cNvSpPr>
          <p:nvPr/>
        </p:nvSpPr>
        <p:spPr>
          <a:xfrm>
            <a:off x="500747" y="6547305"/>
            <a:ext cx="6710946" cy="222164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pPr>
            <a:r>
              <a:rPr lang="en-US" sz="1300" dirty="0">
                <a:effectLst/>
                <a:latin typeface="Lato"/>
                <a:ea typeface="Lato"/>
                <a:cs typeface="Lato"/>
              </a:rPr>
              <a:t>Thanks to [sponsor name], your child’s school now has access to </a:t>
            </a:r>
            <a:r>
              <a:rPr lang="en-US" sz="1300" b="1" i="1" dirty="0">
                <a:effectLst/>
                <a:latin typeface="Lato"/>
                <a:ea typeface="Lato"/>
                <a:cs typeface="Lato"/>
              </a:rPr>
              <a:t>EVERFI: Financial Literacy,</a:t>
            </a:r>
            <a:r>
              <a:rPr lang="en-US" sz="1300" dirty="0">
                <a:effectLst/>
                <a:latin typeface="Lato"/>
                <a:ea typeface="Lato"/>
                <a:cs typeface="Lato"/>
              </a:rPr>
              <a:t> a comprehensive course created by EVERFI, a leading education technology company. Through interactive lessons, your child has been learning how to develop good financial habits, build confidence, and gain awareness about crucial concepts such as budgeting, credit and debt, secondary education, financial aid, insurance, and important considerations when starting employment. This guide is designed to encourage meaningful discussions at home around these key concepts. Remember, even small conversations around the dinner table can significantly shape your child’s financial future</a:t>
            </a:r>
            <a:r>
              <a:rPr lang="en-US" sz="1300" dirty="0">
                <a:latin typeface="Lato"/>
                <a:ea typeface="Lato"/>
                <a:cs typeface="Lato"/>
              </a:rPr>
              <a:t>!</a:t>
            </a:r>
            <a:endParaRPr lang="en-US" sz="1300" dirty="0">
              <a:effectLst/>
              <a:latin typeface="Lato"/>
              <a:ea typeface="Lato"/>
              <a:cs typeface="Lato"/>
            </a:endParaRPr>
          </a:p>
        </p:txBody>
      </p:sp>
      <p:sp>
        <p:nvSpPr>
          <p:cNvPr id="8" name="Subtitle 2">
            <a:extLst>
              <a:ext uri="{FF2B5EF4-FFF2-40B4-BE49-F238E27FC236}">
                <a16:creationId xmlns:a16="http://schemas.microsoft.com/office/drawing/2014/main" id="{DD825561-4E29-009C-0353-529206A898E0}"/>
              </a:ext>
            </a:extLst>
          </p:cNvPr>
          <p:cNvSpPr txBox="1">
            <a:spLocks/>
          </p:cNvSpPr>
          <p:nvPr/>
        </p:nvSpPr>
        <p:spPr>
          <a:xfrm>
            <a:off x="500747" y="5339251"/>
            <a:ext cx="4923660" cy="511044"/>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l">
              <a:lnSpc>
                <a:spcPct val="116000"/>
              </a:lnSpc>
              <a:spcBef>
                <a:spcPts val="0"/>
              </a:spcBef>
              <a:spcAft>
                <a:spcPts val="800"/>
              </a:spcAft>
            </a:pPr>
            <a:r>
              <a:rPr lang="en-US" sz="2000" b="1" dirty="0">
                <a:solidFill>
                  <a:schemeClr val="tx2">
                    <a:lumMod val="90000"/>
                    <a:lumOff val="10000"/>
                  </a:schemeClr>
                </a:solidFill>
                <a:effectLst/>
                <a:latin typeface="Lato" panose="020F0502020204030203" pitchFamily="34" charset="0"/>
                <a:ea typeface="Lato" panose="020F0502020204030203" pitchFamily="34" charset="0"/>
                <a:cs typeface="Lato" panose="020F0502020204030203" pitchFamily="34" charset="0"/>
              </a:rPr>
              <a:t>[Customer Name]</a:t>
            </a:r>
          </a:p>
        </p:txBody>
      </p:sp>
      <p:sp>
        <p:nvSpPr>
          <p:cNvPr id="12" name="Subtitle 2">
            <a:extLst>
              <a:ext uri="{FF2B5EF4-FFF2-40B4-BE49-F238E27FC236}">
                <a16:creationId xmlns:a16="http://schemas.microsoft.com/office/drawing/2014/main" id="{984BCDE5-E25A-1001-90F0-4EF35D2D48EE}"/>
              </a:ext>
            </a:extLst>
          </p:cNvPr>
          <p:cNvSpPr txBox="1">
            <a:spLocks/>
          </p:cNvSpPr>
          <p:nvPr/>
        </p:nvSpPr>
        <p:spPr>
          <a:xfrm>
            <a:off x="484233" y="5693814"/>
            <a:ext cx="5161218" cy="76421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l">
              <a:lnSpc>
                <a:spcPct val="116000"/>
              </a:lnSpc>
              <a:spcBef>
                <a:spcPts val="0"/>
              </a:spcBef>
              <a:spcAft>
                <a:spcPts val="800"/>
              </a:spcAft>
            </a:pPr>
            <a:r>
              <a:rPr lang="en-US" sz="4000" dirty="0">
                <a:solidFill>
                  <a:schemeClr val="tx2">
                    <a:lumMod val="90000"/>
                    <a:lumOff val="10000"/>
                  </a:schemeClr>
                </a:solidFill>
                <a:effectLst/>
                <a:latin typeface="Lato Light" panose="020F0502020204030203" pitchFamily="34" charset="0"/>
                <a:ea typeface="Lato Light" panose="020F0502020204030203" pitchFamily="34" charset="0"/>
                <a:cs typeface="Lato Light" panose="020F0502020204030203" pitchFamily="34" charset="0"/>
              </a:rPr>
              <a:t>Family Money Talks</a:t>
            </a:r>
          </a:p>
        </p:txBody>
      </p:sp>
      <p:sp>
        <p:nvSpPr>
          <p:cNvPr id="13" name="Rectangle 12">
            <a:extLst>
              <a:ext uri="{FF2B5EF4-FFF2-40B4-BE49-F238E27FC236}">
                <a16:creationId xmlns:a16="http://schemas.microsoft.com/office/drawing/2014/main" id="{657729AA-50E8-8F53-1532-33C19EA47C7F}"/>
              </a:ext>
            </a:extLst>
          </p:cNvPr>
          <p:cNvSpPr/>
          <p:nvPr/>
        </p:nvSpPr>
        <p:spPr>
          <a:xfrm>
            <a:off x="0" y="9826474"/>
            <a:ext cx="7772400" cy="231926"/>
          </a:xfrm>
          <a:prstGeom prst="rect">
            <a:avLst/>
          </a:prstGeom>
          <a:solidFill>
            <a:srgbClr val="014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and green circular object with lines in the center&#10;&#10;Description automatically generated">
            <a:extLst>
              <a:ext uri="{FF2B5EF4-FFF2-40B4-BE49-F238E27FC236}">
                <a16:creationId xmlns:a16="http://schemas.microsoft.com/office/drawing/2014/main" id="{7696CF4C-2BEC-B29A-979C-25521BCAA47A}"/>
              </a:ext>
            </a:extLst>
          </p:cNvPr>
          <p:cNvPicPr>
            <a:picLocks noChangeAspect="1"/>
          </p:cNvPicPr>
          <p:nvPr/>
        </p:nvPicPr>
        <p:blipFill>
          <a:blip r:embed="rId3"/>
          <a:stretch>
            <a:fillRect/>
          </a:stretch>
        </p:blipFill>
        <p:spPr>
          <a:xfrm>
            <a:off x="6165077" y="8499423"/>
            <a:ext cx="2271262" cy="2331829"/>
          </a:xfrm>
          <a:prstGeom prst="rect">
            <a:avLst/>
          </a:prstGeom>
        </p:spPr>
      </p:pic>
      <p:pic>
        <p:nvPicPr>
          <p:cNvPr id="17" name="Picture 16">
            <a:extLst>
              <a:ext uri="{FF2B5EF4-FFF2-40B4-BE49-F238E27FC236}">
                <a16:creationId xmlns:a16="http://schemas.microsoft.com/office/drawing/2014/main" id="{FDB7A953-0412-CD35-A06B-966D5E8E4E41}"/>
              </a:ext>
            </a:extLst>
          </p:cNvPr>
          <p:cNvPicPr>
            <a:picLocks noChangeAspect="1"/>
          </p:cNvPicPr>
          <p:nvPr/>
        </p:nvPicPr>
        <p:blipFill>
          <a:blip r:embed="rId4"/>
          <a:stretch>
            <a:fillRect/>
          </a:stretch>
        </p:blipFill>
        <p:spPr>
          <a:xfrm>
            <a:off x="590687" y="9424452"/>
            <a:ext cx="2020433" cy="187112"/>
          </a:xfrm>
          <a:prstGeom prst="rect">
            <a:avLst/>
          </a:prstGeom>
        </p:spPr>
      </p:pic>
    </p:spTree>
    <p:extLst>
      <p:ext uri="{BB962C8B-B14F-4D97-AF65-F5344CB8AC3E}">
        <p14:creationId xmlns:p14="http://schemas.microsoft.com/office/powerpoint/2010/main" val="41361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4054"/>
        </a:solidFill>
        <a:effectLst/>
      </p:bgPr>
    </p:bg>
    <p:spTree>
      <p:nvGrpSpPr>
        <p:cNvPr id="1" name=""/>
        <p:cNvGrpSpPr/>
        <p:nvPr/>
      </p:nvGrpSpPr>
      <p:grpSpPr>
        <a:xfrm>
          <a:off x="0" y="0"/>
          <a:ext cx="0" cy="0"/>
          <a:chOff x="0" y="0"/>
          <a:chExt cx="0" cy="0"/>
        </a:xfrm>
      </p:grpSpPr>
      <p:pic>
        <p:nvPicPr>
          <p:cNvPr id="19" name="Picture 18" descr="A black background with blue and black circles&#10;&#10;Description automatically generated">
            <a:extLst>
              <a:ext uri="{FF2B5EF4-FFF2-40B4-BE49-F238E27FC236}">
                <a16:creationId xmlns:a16="http://schemas.microsoft.com/office/drawing/2014/main" id="{A5EBDA00-1AB8-2559-AF79-A74D68B69DB9}"/>
              </a:ext>
            </a:extLst>
          </p:cNvPr>
          <p:cNvPicPr>
            <a:picLocks noChangeAspect="1"/>
          </p:cNvPicPr>
          <p:nvPr/>
        </p:nvPicPr>
        <p:blipFill>
          <a:blip r:embed="rId3"/>
          <a:stretch>
            <a:fillRect/>
          </a:stretch>
        </p:blipFill>
        <p:spPr>
          <a:xfrm>
            <a:off x="6350" y="0"/>
            <a:ext cx="7759700" cy="10058400"/>
          </a:xfrm>
          <a:prstGeom prst="rect">
            <a:avLst/>
          </a:prstGeom>
        </p:spPr>
      </p:pic>
      <p:grpSp>
        <p:nvGrpSpPr>
          <p:cNvPr id="45" name="Group 44">
            <a:extLst>
              <a:ext uri="{FF2B5EF4-FFF2-40B4-BE49-F238E27FC236}">
                <a16:creationId xmlns:a16="http://schemas.microsoft.com/office/drawing/2014/main" id="{A0B0FC34-5EAC-F09F-A944-21B669204E57}"/>
              </a:ext>
            </a:extLst>
          </p:cNvPr>
          <p:cNvGrpSpPr/>
          <p:nvPr/>
        </p:nvGrpSpPr>
        <p:grpSpPr>
          <a:xfrm>
            <a:off x="542924" y="1184041"/>
            <a:ext cx="3321794" cy="2307046"/>
            <a:chOff x="543096" y="2572726"/>
            <a:chExt cx="3321794" cy="2307046"/>
          </a:xfrm>
        </p:grpSpPr>
        <p:sp>
          <p:nvSpPr>
            <p:cNvPr id="24" name="Subtitle 2">
              <a:extLst>
                <a:ext uri="{FF2B5EF4-FFF2-40B4-BE49-F238E27FC236}">
                  <a16:creationId xmlns:a16="http://schemas.microsoft.com/office/drawing/2014/main" id="{2014CB4A-69E4-1B37-2D54-6A93CCBE4338}"/>
                </a:ext>
              </a:extLst>
            </p:cNvPr>
            <p:cNvSpPr txBox="1">
              <a:spLocks/>
            </p:cNvSpPr>
            <p:nvPr/>
          </p:nvSpPr>
          <p:spPr>
            <a:xfrm>
              <a:off x="543096" y="2751291"/>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Consumer Skills</a:t>
              </a:r>
            </a:p>
          </p:txBody>
        </p:sp>
        <p:sp>
          <p:nvSpPr>
            <p:cNvPr id="25" name="Subtitle 2">
              <a:extLst>
                <a:ext uri="{FF2B5EF4-FFF2-40B4-BE49-F238E27FC236}">
                  <a16:creationId xmlns:a16="http://schemas.microsoft.com/office/drawing/2014/main" id="{D16D17D2-39A6-CFB6-BABE-4D973B4B59D2}"/>
                </a:ext>
              </a:extLst>
            </p:cNvPr>
            <p:cNvSpPr txBox="1">
              <a:spLocks/>
            </p:cNvSpPr>
            <p:nvPr/>
          </p:nvSpPr>
          <p:spPr>
            <a:xfrm>
              <a:off x="543096" y="3225756"/>
              <a:ext cx="3321794" cy="1654016"/>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How does social media impact your spending? Where does it happen the most?</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When might you use cash instead of a credit card?</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Why is it important to “shop around” when making a purchase?</a:t>
              </a:r>
            </a:p>
          </p:txBody>
        </p:sp>
        <p:pic>
          <p:nvPicPr>
            <p:cNvPr id="26" name="Picture 25" descr="A white speech bubble on a black background&#10;&#10;Description automatically generated">
              <a:extLst>
                <a:ext uri="{FF2B5EF4-FFF2-40B4-BE49-F238E27FC236}">
                  <a16:creationId xmlns:a16="http://schemas.microsoft.com/office/drawing/2014/main" id="{A9BAE4C7-4D3F-AAF1-B30F-E64661C865BB}"/>
                </a:ext>
              </a:extLst>
            </p:cNvPr>
            <p:cNvPicPr>
              <a:picLocks noChangeAspect="1"/>
            </p:cNvPicPr>
            <p:nvPr/>
          </p:nvPicPr>
          <p:blipFill>
            <a:blip r:embed="rId4"/>
            <a:stretch>
              <a:fillRect/>
            </a:stretch>
          </p:blipFill>
          <p:spPr>
            <a:xfrm>
              <a:off x="2853743" y="2572726"/>
              <a:ext cx="863600" cy="711200"/>
            </a:xfrm>
            <a:prstGeom prst="rect">
              <a:avLst/>
            </a:prstGeom>
          </p:spPr>
        </p:pic>
      </p:grpSp>
      <p:sp>
        <p:nvSpPr>
          <p:cNvPr id="27" name="Subtitle 2">
            <a:extLst>
              <a:ext uri="{FF2B5EF4-FFF2-40B4-BE49-F238E27FC236}">
                <a16:creationId xmlns:a16="http://schemas.microsoft.com/office/drawing/2014/main" id="{C68B76B5-DCED-A97F-3B1D-8FE6A65A183E}"/>
              </a:ext>
            </a:extLst>
          </p:cNvPr>
          <p:cNvSpPr txBox="1">
            <a:spLocks/>
          </p:cNvSpPr>
          <p:nvPr/>
        </p:nvSpPr>
        <p:spPr>
          <a:xfrm>
            <a:off x="3191989" y="1280142"/>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46" name="Group 45">
            <a:extLst>
              <a:ext uri="{FF2B5EF4-FFF2-40B4-BE49-F238E27FC236}">
                <a16:creationId xmlns:a16="http://schemas.microsoft.com/office/drawing/2014/main" id="{D2D863CE-E294-55B0-5667-41F22513C9F4}"/>
              </a:ext>
            </a:extLst>
          </p:cNvPr>
          <p:cNvGrpSpPr/>
          <p:nvPr/>
        </p:nvGrpSpPr>
        <p:grpSpPr>
          <a:xfrm>
            <a:off x="518516" y="3670473"/>
            <a:ext cx="3321794" cy="2307046"/>
            <a:chOff x="480021" y="2736706"/>
            <a:chExt cx="3321794" cy="2307046"/>
          </a:xfrm>
        </p:grpSpPr>
        <p:sp>
          <p:nvSpPr>
            <p:cNvPr id="28" name="Subtitle 2">
              <a:extLst>
                <a:ext uri="{FF2B5EF4-FFF2-40B4-BE49-F238E27FC236}">
                  <a16:creationId xmlns:a16="http://schemas.microsoft.com/office/drawing/2014/main" id="{1FD2B3B9-5F0C-BF81-C2BE-03D43786CBE9}"/>
                </a:ext>
              </a:extLst>
            </p:cNvPr>
            <p:cNvSpPr txBox="1">
              <a:spLocks/>
            </p:cNvSpPr>
            <p:nvPr/>
          </p:nvSpPr>
          <p:spPr>
            <a:xfrm>
              <a:off x="480021" y="2915271"/>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Checking Accounts</a:t>
              </a:r>
            </a:p>
          </p:txBody>
        </p:sp>
        <p:sp>
          <p:nvSpPr>
            <p:cNvPr id="29" name="Subtitle 2">
              <a:extLst>
                <a:ext uri="{FF2B5EF4-FFF2-40B4-BE49-F238E27FC236}">
                  <a16:creationId xmlns:a16="http://schemas.microsoft.com/office/drawing/2014/main" id="{0BBDAE23-21D0-89A9-FAED-F27768EED7BA}"/>
                </a:ext>
              </a:extLst>
            </p:cNvPr>
            <p:cNvSpPr txBox="1">
              <a:spLocks/>
            </p:cNvSpPr>
            <p:nvPr/>
          </p:nvSpPr>
          <p:spPr>
            <a:xfrm>
              <a:off x="480021" y="3389736"/>
              <a:ext cx="3321794" cy="1654016"/>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one key benefit of using a checking account rather than carrying cash?</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How did people balance and manage their checking accounts before banking apps?</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How can banking apps help you better manage your finances?</a:t>
              </a:r>
            </a:p>
          </p:txBody>
        </p:sp>
        <p:pic>
          <p:nvPicPr>
            <p:cNvPr id="30" name="Picture 29" descr="A white speech bubble on a black background&#10;&#10;Description automatically generated">
              <a:extLst>
                <a:ext uri="{FF2B5EF4-FFF2-40B4-BE49-F238E27FC236}">
                  <a16:creationId xmlns:a16="http://schemas.microsoft.com/office/drawing/2014/main" id="{8C48D032-2F47-B296-DB16-807F514359CC}"/>
                </a:ext>
              </a:extLst>
            </p:cNvPr>
            <p:cNvPicPr>
              <a:picLocks noChangeAspect="1"/>
            </p:cNvPicPr>
            <p:nvPr/>
          </p:nvPicPr>
          <p:blipFill>
            <a:blip r:embed="rId4"/>
            <a:stretch>
              <a:fillRect/>
            </a:stretch>
          </p:blipFill>
          <p:spPr>
            <a:xfrm>
              <a:off x="2790668" y="2736706"/>
              <a:ext cx="863600" cy="711200"/>
            </a:xfrm>
            <a:prstGeom prst="rect">
              <a:avLst/>
            </a:prstGeom>
          </p:spPr>
        </p:pic>
        <p:sp>
          <p:nvSpPr>
            <p:cNvPr id="31" name="Subtitle 2">
              <a:extLst>
                <a:ext uri="{FF2B5EF4-FFF2-40B4-BE49-F238E27FC236}">
                  <a16:creationId xmlns:a16="http://schemas.microsoft.com/office/drawing/2014/main" id="{9B0A0EBA-DCA3-8167-10FC-5D0DB1AAB826}"/>
                </a:ext>
              </a:extLst>
            </p:cNvPr>
            <p:cNvSpPr txBox="1">
              <a:spLocks/>
            </p:cNvSpPr>
            <p:nvPr/>
          </p:nvSpPr>
          <p:spPr>
            <a:xfrm>
              <a:off x="3125603" y="2835930"/>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grpSp>
      <p:sp>
        <p:nvSpPr>
          <p:cNvPr id="32" name="Subtitle 2">
            <a:extLst>
              <a:ext uri="{FF2B5EF4-FFF2-40B4-BE49-F238E27FC236}">
                <a16:creationId xmlns:a16="http://schemas.microsoft.com/office/drawing/2014/main" id="{835287D5-CE34-F968-835A-C32143349E52}"/>
              </a:ext>
            </a:extLst>
          </p:cNvPr>
          <p:cNvSpPr txBox="1">
            <a:spLocks/>
          </p:cNvSpPr>
          <p:nvPr/>
        </p:nvSpPr>
        <p:spPr>
          <a:xfrm>
            <a:off x="4154573" y="2516129"/>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Savings Accounts</a:t>
            </a:r>
          </a:p>
        </p:txBody>
      </p:sp>
      <p:sp>
        <p:nvSpPr>
          <p:cNvPr id="33" name="Subtitle 2">
            <a:extLst>
              <a:ext uri="{FF2B5EF4-FFF2-40B4-BE49-F238E27FC236}">
                <a16:creationId xmlns:a16="http://schemas.microsoft.com/office/drawing/2014/main" id="{50271CE4-A49E-157D-E909-CE00B6372EDB}"/>
              </a:ext>
            </a:extLst>
          </p:cNvPr>
          <p:cNvSpPr txBox="1">
            <a:spLocks/>
          </p:cNvSpPr>
          <p:nvPr/>
        </p:nvSpPr>
        <p:spPr>
          <a:xfrm>
            <a:off x="4154573" y="2990594"/>
            <a:ext cx="3321794" cy="1479615"/>
          </a:xfrm>
          <a:prstGeom prst="rect">
            <a:avLst/>
          </a:prstGeom>
          <a:noFill/>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16000"/>
              </a:lnSpc>
              <a:spcAft>
                <a:spcPts val="600"/>
              </a:spcAft>
              <a:buClr>
                <a:srgbClr val="00B0F0"/>
              </a:buClr>
              <a:buSzPct val="100000"/>
              <a:buFont typeface="Wingdings" pitchFamily="2" charset="2"/>
              <a:buChar char="§"/>
            </a:pPr>
            <a:r>
              <a:rPr lang="en-US" sz="1100" dirty="0">
                <a:solidFill>
                  <a:schemeClr val="bg1"/>
                </a:solidFill>
                <a:effectLst/>
                <a:latin typeface="Lato Medium"/>
                <a:ea typeface="Lato Medium"/>
                <a:cs typeface="Lato Medium"/>
              </a:rPr>
              <a:t>How can a savings account be beneficial? </a:t>
            </a:r>
            <a:endParaRPr lang="en-US">
              <a:solidFill>
                <a:schemeClr val="bg1"/>
              </a:solidFill>
              <a:latin typeface="Lato Medium"/>
              <a:ea typeface="Lato Medium"/>
              <a:cs typeface="Lato Medium"/>
            </a:endParaRPr>
          </a:p>
          <a:p>
            <a:pPr marL="171450" marR="0" lvl="0" indent="-171450" algn="l">
              <a:lnSpc>
                <a:spcPct val="115999"/>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a:ea typeface="Lato Medium"/>
                <a:cs typeface="Lato Medium"/>
              </a:rPr>
              <a:t>What is a Certificate of Deposit (CD) and how might it help me reach my savings goals?</a:t>
            </a:r>
            <a:endParaRPr lang="en-US">
              <a:solidFill>
                <a:schemeClr val="bg1"/>
              </a:solidFill>
              <a:latin typeface="Lato Medium"/>
              <a:ea typeface="Lato Medium"/>
              <a:cs typeface="Lato Medium"/>
            </a:endParaRP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Why might a Money Market Account (MMA) be a better choice for me to save and grow my money if I need to be able to easily access it?</a:t>
            </a:r>
          </a:p>
        </p:txBody>
      </p:sp>
      <p:pic>
        <p:nvPicPr>
          <p:cNvPr id="34" name="Picture 33" descr="A white speech bubble on a black background&#10;&#10;Description automatically generated">
            <a:extLst>
              <a:ext uri="{FF2B5EF4-FFF2-40B4-BE49-F238E27FC236}">
                <a16:creationId xmlns:a16="http://schemas.microsoft.com/office/drawing/2014/main" id="{54D882B9-9791-C566-C008-81EF590AD9E7}"/>
              </a:ext>
            </a:extLst>
          </p:cNvPr>
          <p:cNvPicPr>
            <a:picLocks noChangeAspect="1"/>
          </p:cNvPicPr>
          <p:nvPr/>
        </p:nvPicPr>
        <p:blipFill>
          <a:blip r:embed="rId4"/>
          <a:stretch>
            <a:fillRect/>
          </a:stretch>
        </p:blipFill>
        <p:spPr>
          <a:xfrm>
            <a:off x="6465220" y="2337564"/>
            <a:ext cx="863600" cy="711200"/>
          </a:xfrm>
          <a:prstGeom prst="rect">
            <a:avLst/>
          </a:prstGeom>
        </p:spPr>
      </p:pic>
      <p:sp>
        <p:nvSpPr>
          <p:cNvPr id="35" name="Subtitle 2">
            <a:extLst>
              <a:ext uri="{FF2B5EF4-FFF2-40B4-BE49-F238E27FC236}">
                <a16:creationId xmlns:a16="http://schemas.microsoft.com/office/drawing/2014/main" id="{911B9C5E-1F5F-ABDA-C078-68C17F36ADA3}"/>
              </a:ext>
            </a:extLst>
          </p:cNvPr>
          <p:cNvSpPr txBox="1">
            <a:spLocks/>
          </p:cNvSpPr>
          <p:nvPr/>
        </p:nvSpPr>
        <p:spPr>
          <a:xfrm>
            <a:off x="6795451" y="2434843"/>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6" name="Subtitle 2">
            <a:extLst>
              <a:ext uri="{FF2B5EF4-FFF2-40B4-BE49-F238E27FC236}">
                <a16:creationId xmlns:a16="http://schemas.microsoft.com/office/drawing/2014/main" id="{1102F02A-CF28-BB8A-819D-280EBEABC5D4}"/>
              </a:ext>
            </a:extLst>
          </p:cNvPr>
          <p:cNvSpPr txBox="1">
            <a:spLocks/>
          </p:cNvSpPr>
          <p:nvPr/>
        </p:nvSpPr>
        <p:spPr>
          <a:xfrm>
            <a:off x="4195121" y="4828160"/>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Credit &amp; Debt Basics</a:t>
            </a:r>
          </a:p>
        </p:txBody>
      </p:sp>
      <p:sp>
        <p:nvSpPr>
          <p:cNvPr id="37" name="Subtitle 2">
            <a:extLst>
              <a:ext uri="{FF2B5EF4-FFF2-40B4-BE49-F238E27FC236}">
                <a16:creationId xmlns:a16="http://schemas.microsoft.com/office/drawing/2014/main" id="{BD6E18F8-E7AD-417E-0D05-B6DE710C2F8A}"/>
              </a:ext>
            </a:extLst>
          </p:cNvPr>
          <p:cNvSpPr txBox="1">
            <a:spLocks/>
          </p:cNvSpPr>
          <p:nvPr/>
        </p:nvSpPr>
        <p:spPr>
          <a:xfrm>
            <a:off x="4195121" y="5302625"/>
            <a:ext cx="3321794" cy="1479615"/>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a loan? What are some examples of when you might need to consider a loan?</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should I look for when comparing credit cards?</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What are some strategies I can consider when managing debt?</a:t>
            </a:r>
            <a:endPar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p:txBody>
      </p:sp>
      <p:pic>
        <p:nvPicPr>
          <p:cNvPr id="38" name="Picture 37" descr="A white speech bubble on a black background&#10;&#10;Description automatically generated">
            <a:extLst>
              <a:ext uri="{FF2B5EF4-FFF2-40B4-BE49-F238E27FC236}">
                <a16:creationId xmlns:a16="http://schemas.microsoft.com/office/drawing/2014/main" id="{82D1ED4B-7CAF-20D7-DF45-53364AA5F934}"/>
              </a:ext>
            </a:extLst>
          </p:cNvPr>
          <p:cNvPicPr>
            <a:picLocks noChangeAspect="1"/>
          </p:cNvPicPr>
          <p:nvPr/>
        </p:nvPicPr>
        <p:blipFill>
          <a:blip r:embed="rId4"/>
          <a:stretch>
            <a:fillRect/>
          </a:stretch>
        </p:blipFill>
        <p:spPr>
          <a:xfrm>
            <a:off x="6505768" y="4649595"/>
            <a:ext cx="863600" cy="711200"/>
          </a:xfrm>
          <a:prstGeom prst="rect">
            <a:avLst/>
          </a:prstGeom>
        </p:spPr>
      </p:pic>
      <p:sp>
        <p:nvSpPr>
          <p:cNvPr id="39" name="Subtitle 2">
            <a:extLst>
              <a:ext uri="{FF2B5EF4-FFF2-40B4-BE49-F238E27FC236}">
                <a16:creationId xmlns:a16="http://schemas.microsoft.com/office/drawing/2014/main" id="{8880D8D4-4A2B-AF53-74D0-A229791B93C8}"/>
              </a:ext>
            </a:extLst>
          </p:cNvPr>
          <p:cNvSpPr txBox="1">
            <a:spLocks/>
          </p:cNvSpPr>
          <p:nvPr/>
        </p:nvSpPr>
        <p:spPr>
          <a:xfrm>
            <a:off x="6835999" y="4746874"/>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40" name="Subtitle 2">
            <a:extLst>
              <a:ext uri="{FF2B5EF4-FFF2-40B4-BE49-F238E27FC236}">
                <a16:creationId xmlns:a16="http://schemas.microsoft.com/office/drawing/2014/main" id="{A85F530F-8BAC-AB6C-5EF6-CADC05F5F882}"/>
              </a:ext>
            </a:extLst>
          </p:cNvPr>
          <p:cNvSpPr txBox="1">
            <a:spLocks/>
          </p:cNvSpPr>
          <p:nvPr/>
        </p:nvSpPr>
        <p:spPr>
          <a:xfrm>
            <a:off x="4197537" y="7140191"/>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Education ROI</a:t>
            </a:r>
          </a:p>
        </p:txBody>
      </p:sp>
      <p:sp>
        <p:nvSpPr>
          <p:cNvPr id="41" name="Subtitle 2">
            <a:extLst>
              <a:ext uri="{FF2B5EF4-FFF2-40B4-BE49-F238E27FC236}">
                <a16:creationId xmlns:a16="http://schemas.microsoft.com/office/drawing/2014/main" id="{4237596F-1F16-A6AC-3FA0-74926ED1F44D}"/>
              </a:ext>
            </a:extLst>
          </p:cNvPr>
          <p:cNvSpPr txBox="1">
            <a:spLocks/>
          </p:cNvSpPr>
          <p:nvPr/>
        </p:nvSpPr>
        <p:spPr>
          <a:xfrm>
            <a:off x="4197537" y="7614656"/>
            <a:ext cx="3321794" cy="1642003"/>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are some key considerations when contemplating higher education?</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How do jobs and careers that require degrees or certificates differ from jobs that require little or no training?</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How does a positive return on investment for education happen?</a:t>
            </a:r>
            <a:endPar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p:txBody>
      </p:sp>
      <p:pic>
        <p:nvPicPr>
          <p:cNvPr id="42" name="Picture 41" descr="A white speech bubble on a black background&#10;&#10;Description automatically generated">
            <a:extLst>
              <a:ext uri="{FF2B5EF4-FFF2-40B4-BE49-F238E27FC236}">
                <a16:creationId xmlns:a16="http://schemas.microsoft.com/office/drawing/2014/main" id="{21DA1A0B-E99D-585F-1E0A-6D72B32B83AC}"/>
              </a:ext>
            </a:extLst>
          </p:cNvPr>
          <p:cNvPicPr>
            <a:picLocks noChangeAspect="1"/>
          </p:cNvPicPr>
          <p:nvPr/>
        </p:nvPicPr>
        <p:blipFill>
          <a:blip r:embed="rId4"/>
          <a:stretch>
            <a:fillRect/>
          </a:stretch>
        </p:blipFill>
        <p:spPr>
          <a:xfrm>
            <a:off x="6508184" y="6961626"/>
            <a:ext cx="863600" cy="711200"/>
          </a:xfrm>
          <a:prstGeom prst="rect">
            <a:avLst/>
          </a:prstGeom>
        </p:spPr>
      </p:pic>
      <p:sp>
        <p:nvSpPr>
          <p:cNvPr id="43" name="Subtitle 2">
            <a:extLst>
              <a:ext uri="{FF2B5EF4-FFF2-40B4-BE49-F238E27FC236}">
                <a16:creationId xmlns:a16="http://schemas.microsoft.com/office/drawing/2014/main" id="{E78D83C6-A399-B0EA-EAA4-09DC0EA024A3}"/>
              </a:ext>
            </a:extLst>
          </p:cNvPr>
          <p:cNvSpPr txBox="1">
            <a:spLocks/>
          </p:cNvSpPr>
          <p:nvPr/>
        </p:nvSpPr>
        <p:spPr>
          <a:xfrm>
            <a:off x="6838415" y="7044729"/>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47" name="Subtitle 2">
            <a:extLst>
              <a:ext uri="{FF2B5EF4-FFF2-40B4-BE49-F238E27FC236}">
                <a16:creationId xmlns:a16="http://schemas.microsoft.com/office/drawing/2014/main" id="{0A681CAE-9A08-3C73-42B3-3836B34BC2BD}"/>
              </a:ext>
            </a:extLst>
          </p:cNvPr>
          <p:cNvSpPr txBox="1">
            <a:spLocks/>
          </p:cNvSpPr>
          <p:nvPr/>
        </p:nvSpPr>
        <p:spPr>
          <a:xfrm>
            <a:off x="560372" y="6335470"/>
            <a:ext cx="2493331"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Education &amp; Financial Aid</a:t>
            </a:r>
          </a:p>
        </p:txBody>
      </p:sp>
      <p:sp>
        <p:nvSpPr>
          <p:cNvPr id="48" name="Subtitle 2">
            <a:extLst>
              <a:ext uri="{FF2B5EF4-FFF2-40B4-BE49-F238E27FC236}">
                <a16:creationId xmlns:a16="http://schemas.microsoft.com/office/drawing/2014/main" id="{71815889-6280-9B70-5E06-5BA6D2576244}"/>
              </a:ext>
            </a:extLst>
          </p:cNvPr>
          <p:cNvSpPr txBox="1">
            <a:spLocks/>
          </p:cNvSpPr>
          <p:nvPr/>
        </p:nvSpPr>
        <p:spPr>
          <a:xfrm>
            <a:off x="560373" y="6809935"/>
            <a:ext cx="3321794" cy="1654016"/>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the difference between a federal student loan and a private loan?</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Where can I look for information about school scholarships?</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When does the Free Application for Federal Student Aid (FASFA) application need to be submitted?</a:t>
            </a:r>
          </a:p>
        </p:txBody>
      </p:sp>
      <p:pic>
        <p:nvPicPr>
          <p:cNvPr id="49" name="Picture 48" descr="A white speech bubble on a black background&#10;&#10;Description automatically generated">
            <a:extLst>
              <a:ext uri="{FF2B5EF4-FFF2-40B4-BE49-F238E27FC236}">
                <a16:creationId xmlns:a16="http://schemas.microsoft.com/office/drawing/2014/main" id="{E89529AB-D7A9-025F-DC53-4A7BFB3DB506}"/>
              </a:ext>
            </a:extLst>
          </p:cNvPr>
          <p:cNvPicPr>
            <a:picLocks noChangeAspect="1"/>
          </p:cNvPicPr>
          <p:nvPr/>
        </p:nvPicPr>
        <p:blipFill>
          <a:blip r:embed="rId4"/>
          <a:stretch>
            <a:fillRect/>
          </a:stretch>
        </p:blipFill>
        <p:spPr>
          <a:xfrm>
            <a:off x="2871020" y="6156905"/>
            <a:ext cx="863600" cy="711200"/>
          </a:xfrm>
          <a:prstGeom prst="rect">
            <a:avLst/>
          </a:prstGeom>
        </p:spPr>
      </p:pic>
      <p:sp>
        <p:nvSpPr>
          <p:cNvPr id="50" name="Subtitle 2">
            <a:extLst>
              <a:ext uri="{FF2B5EF4-FFF2-40B4-BE49-F238E27FC236}">
                <a16:creationId xmlns:a16="http://schemas.microsoft.com/office/drawing/2014/main" id="{2C9EB6A8-1696-4FA2-8FF3-F16DC605E1A4}"/>
              </a:ext>
            </a:extLst>
          </p:cNvPr>
          <p:cNvSpPr txBox="1">
            <a:spLocks/>
          </p:cNvSpPr>
          <p:nvPr/>
        </p:nvSpPr>
        <p:spPr>
          <a:xfrm>
            <a:off x="3210488" y="6251085"/>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1" name="Picture 50" descr="A group of blue squares&#10;&#10;Description automatically generated">
            <a:extLst>
              <a:ext uri="{FF2B5EF4-FFF2-40B4-BE49-F238E27FC236}">
                <a16:creationId xmlns:a16="http://schemas.microsoft.com/office/drawing/2014/main" id="{D8DE76DF-BA7A-36BE-7936-A831627ABE40}"/>
              </a:ext>
            </a:extLst>
          </p:cNvPr>
          <p:cNvPicPr>
            <a:picLocks noChangeAspect="1"/>
          </p:cNvPicPr>
          <p:nvPr/>
        </p:nvPicPr>
        <p:blipFill>
          <a:blip r:embed="rId5"/>
          <a:stretch>
            <a:fillRect/>
          </a:stretch>
        </p:blipFill>
        <p:spPr>
          <a:xfrm>
            <a:off x="-282261" y="90560"/>
            <a:ext cx="1814052" cy="879260"/>
          </a:xfrm>
          <a:prstGeom prst="rect">
            <a:avLst/>
          </a:prstGeom>
        </p:spPr>
      </p:pic>
    </p:spTree>
    <p:extLst>
      <p:ext uri="{BB962C8B-B14F-4D97-AF65-F5344CB8AC3E}">
        <p14:creationId xmlns:p14="http://schemas.microsoft.com/office/powerpoint/2010/main" val="388815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4054"/>
        </a:solidFill>
        <a:effectLst/>
      </p:bgPr>
    </p:bg>
    <p:spTree>
      <p:nvGrpSpPr>
        <p:cNvPr id="1" name=""/>
        <p:cNvGrpSpPr/>
        <p:nvPr/>
      </p:nvGrpSpPr>
      <p:grpSpPr>
        <a:xfrm>
          <a:off x="0" y="0"/>
          <a:ext cx="0" cy="0"/>
          <a:chOff x="0" y="0"/>
          <a:chExt cx="0" cy="0"/>
        </a:xfrm>
      </p:grpSpPr>
      <p:pic>
        <p:nvPicPr>
          <p:cNvPr id="20" name="Picture 19" descr="A black background with blue and black circles&#10;&#10;Description automatically generated">
            <a:extLst>
              <a:ext uri="{FF2B5EF4-FFF2-40B4-BE49-F238E27FC236}">
                <a16:creationId xmlns:a16="http://schemas.microsoft.com/office/drawing/2014/main" id="{00D4C1D7-F2C3-2E8D-BCCC-36C5B39A3CFE}"/>
              </a:ext>
            </a:extLst>
          </p:cNvPr>
          <p:cNvPicPr>
            <a:picLocks noChangeAspect="1"/>
          </p:cNvPicPr>
          <p:nvPr/>
        </p:nvPicPr>
        <p:blipFill>
          <a:blip r:embed="rId3"/>
          <a:srcRect t="6660" b="70144"/>
          <a:stretch/>
        </p:blipFill>
        <p:spPr>
          <a:xfrm>
            <a:off x="0" y="-1"/>
            <a:ext cx="7759700" cy="2333273"/>
          </a:xfrm>
          <a:prstGeom prst="rect">
            <a:avLst/>
          </a:prstGeom>
        </p:spPr>
      </p:pic>
      <p:grpSp>
        <p:nvGrpSpPr>
          <p:cNvPr id="44" name="Group 43">
            <a:extLst>
              <a:ext uri="{FF2B5EF4-FFF2-40B4-BE49-F238E27FC236}">
                <a16:creationId xmlns:a16="http://schemas.microsoft.com/office/drawing/2014/main" id="{06ABC291-512E-E4AF-24B2-5AF70D890079}"/>
              </a:ext>
            </a:extLst>
          </p:cNvPr>
          <p:cNvGrpSpPr/>
          <p:nvPr/>
        </p:nvGrpSpPr>
        <p:grpSpPr>
          <a:xfrm>
            <a:off x="554483" y="664384"/>
            <a:ext cx="3434973" cy="1796304"/>
            <a:chOff x="543095" y="242415"/>
            <a:chExt cx="3434973" cy="1796304"/>
          </a:xfrm>
        </p:grpSpPr>
        <p:sp>
          <p:nvSpPr>
            <p:cNvPr id="5" name="Subtitle 2">
              <a:extLst>
                <a:ext uri="{FF2B5EF4-FFF2-40B4-BE49-F238E27FC236}">
                  <a16:creationId xmlns:a16="http://schemas.microsoft.com/office/drawing/2014/main" id="{660A3BDB-D91C-D7DE-5945-29D24743CD0D}"/>
                </a:ext>
              </a:extLst>
            </p:cNvPr>
            <p:cNvSpPr txBox="1">
              <a:spLocks/>
            </p:cNvSpPr>
            <p:nvPr/>
          </p:nvSpPr>
          <p:spPr>
            <a:xfrm>
              <a:off x="543096" y="420980"/>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Smart Money Habits</a:t>
              </a:r>
            </a:p>
          </p:txBody>
        </p:sp>
        <p:sp>
          <p:nvSpPr>
            <p:cNvPr id="6" name="Subtitle 2">
              <a:extLst>
                <a:ext uri="{FF2B5EF4-FFF2-40B4-BE49-F238E27FC236}">
                  <a16:creationId xmlns:a16="http://schemas.microsoft.com/office/drawing/2014/main" id="{3C14BE54-D0EE-7A8F-6822-8BC6EC68CB09}"/>
                </a:ext>
              </a:extLst>
            </p:cNvPr>
            <p:cNvSpPr txBox="1">
              <a:spLocks/>
            </p:cNvSpPr>
            <p:nvPr/>
          </p:nvSpPr>
          <p:spPr>
            <a:xfrm>
              <a:off x="543095" y="895445"/>
              <a:ext cx="3434973" cy="1143274"/>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Why is it important to set savings goals?</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How do you keep track of the money we spend?</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Why should I consider setting up an emergency savings fund?</a:t>
              </a:r>
            </a:p>
          </p:txBody>
        </p:sp>
        <p:pic>
          <p:nvPicPr>
            <p:cNvPr id="21" name="Picture 20" descr="A white speech bubble on a black background&#10;&#10;Description automatically generated">
              <a:extLst>
                <a:ext uri="{FF2B5EF4-FFF2-40B4-BE49-F238E27FC236}">
                  <a16:creationId xmlns:a16="http://schemas.microsoft.com/office/drawing/2014/main" id="{24321563-92DE-0165-DF31-347B7964EA10}"/>
                </a:ext>
              </a:extLst>
            </p:cNvPr>
            <p:cNvPicPr>
              <a:picLocks noChangeAspect="1"/>
            </p:cNvPicPr>
            <p:nvPr/>
          </p:nvPicPr>
          <p:blipFill>
            <a:blip r:embed="rId4"/>
            <a:stretch>
              <a:fillRect/>
            </a:stretch>
          </p:blipFill>
          <p:spPr>
            <a:xfrm>
              <a:off x="2853743" y="242415"/>
              <a:ext cx="863600" cy="711200"/>
            </a:xfrm>
            <a:prstGeom prst="rect">
              <a:avLst/>
            </a:prstGeom>
          </p:spPr>
        </p:pic>
        <p:sp>
          <p:nvSpPr>
            <p:cNvPr id="22" name="Subtitle 2">
              <a:extLst>
                <a:ext uri="{FF2B5EF4-FFF2-40B4-BE49-F238E27FC236}">
                  <a16:creationId xmlns:a16="http://schemas.microsoft.com/office/drawing/2014/main" id="{530FF695-4152-F37B-98E0-F910C0699507}"/>
                </a:ext>
              </a:extLst>
            </p:cNvPr>
            <p:cNvSpPr txBox="1">
              <a:spLocks/>
            </p:cNvSpPr>
            <p:nvPr/>
          </p:nvSpPr>
          <p:spPr>
            <a:xfrm>
              <a:off x="3183974" y="339694"/>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grpSp>
      <p:grpSp>
        <p:nvGrpSpPr>
          <p:cNvPr id="46" name="Group 45">
            <a:extLst>
              <a:ext uri="{FF2B5EF4-FFF2-40B4-BE49-F238E27FC236}">
                <a16:creationId xmlns:a16="http://schemas.microsoft.com/office/drawing/2014/main" id="{D2D863CE-E294-55B0-5667-41F22513C9F4}"/>
              </a:ext>
            </a:extLst>
          </p:cNvPr>
          <p:cNvGrpSpPr/>
          <p:nvPr/>
        </p:nvGrpSpPr>
        <p:grpSpPr>
          <a:xfrm>
            <a:off x="581590" y="4224842"/>
            <a:ext cx="3321794" cy="2307046"/>
            <a:chOff x="543095" y="3291075"/>
            <a:chExt cx="3321794" cy="2307046"/>
          </a:xfrm>
        </p:grpSpPr>
        <p:sp>
          <p:nvSpPr>
            <p:cNvPr id="28" name="Subtitle 2">
              <a:extLst>
                <a:ext uri="{FF2B5EF4-FFF2-40B4-BE49-F238E27FC236}">
                  <a16:creationId xmlns:a16="http://schemas.microsoft.com/office/drawing/2014/main" id="{1FD2B3B9-5F0C-BF81-C2BE-03D43786CBE9}"/>
                </a:ext>
              </a:extLst>
            </p:cNvPr>
            <p:cNvSpPr txBox="1">
              <a:spLocks/>
            </p:cNvSpPr>
            <p:nvPr/>
          </p:nvSpPr>
          <p:spPr>
            <a:xfrm>
              <a:off x="543095" y="3469640"/>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Insurance Basics</a:t>
              </a:r>
            </a:p>
          </p:txBody>
        </p:sp>
        <p:sp>
          <p:nvSpPr>
            <p:cNvPr id="29" name="Subtitle 2">
              <a:extLst>
                <a:ext uri="{FF2B5EF4-FFF2-40B4-BE49-F238E27FC236}">
                  <a16:creationId xmlns:a16="http://schemas.microsoft.com/office/drawing/2014/main" id="{0BBDAE23-21D0-89A9-FAED-F27768EED7BA}"/>
                </a:ext>
              </a:extLst>
            </p:cNvPr>
            <p:cNvSpPr txBox="1">
              <a:spLocks/>
            </p:cNvSpPr>
            <p:nvPr/>
          </p:nvSpPr>
          <p:spPr>
            <a:xfrm>
              <a:off x="543095" y="3944105"/>
              <a:ext cx="3321794" cy="1654016"/>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the main purpose of having insurance?</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a deductible? What is a premium? How do they work?</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are some factors an insurance company may consider when determining your rate for auto insurance?</a:t>
              </a:r>
            </a:p>
          </p:txBody>
        </p:sp>
        <p:pic>
          <p:nvPicPr>
            <p:cNvPr id="30" name="Picture 29" descr="A white speech bubble on a black background&#10;&#10;Description automatically generated">
              <a:extLst>
                <a:ext uri="{FF2B5EF4-FFF2-40B4-BE49-F238E27FC236}">
                  <a16:creationId xmlns:a16="http://schemas.microsoft.com/office/drawing/2014/main" id="{8C48D032-2F47-B296-DB16-807F514359CC}"/>
                </a:ext>
              </a:extLst>
            </p:cNvPr>
            <p:cNvPicPr>
              <a:picLocks noChangeAspect="1"/>
            </p:cNvPicPr>
            <p:nvPr/>
          </p:nvPicPr>
          <p:blipFill>
            <a:blip r:embed="rId4"/>
            <a:stretch>
              <a:fillRect/>
            </a:stretch>
          </p:blipFill>
          <p:spPr>
            <a:xfrm>
              <a:off x="2853742" y="3291075"/>
              <a:ext cx="863600" cy="711200"/>
            </a:xfrm>
            <a:prstGeom prst="rect">
              <a:avLst/>
            </a:prstGeom>
          </p:spPr>
        </p:pic>
        <p:sp>
          <p:nvSpPr>
            <p:cNvPr id="31" name="Subtitle 2">
              <a:extLst>
                <a:ext uri="{FF2B5EF4-FFF2-40B4-BE49-F238E27FC236}">
                  <a16:creationId xmlns:a16="http://schemas.microsoft.com/office/drawing/2014/main" id="{9B0A0EBA-DCA3-8167-10FC-5D0DB1AAB826}"/>
                </a:ext>
              </a:extLst>
            </p:cNvPr>
            <p:cNvSpPr txBox="1">
              <a:spLocks/>
            </p:cNvSpPr>
            <p:nvPr/>
          </p:nvSpPr>
          <p:spPr>
            <a:xfrm>
              <a:off x="3183973" y="3388354"/>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grpSp>
      <p:sp>
        <p:nvSpPr>
          <p:cNvPr id="32" name="Subtitle 2">
            <a:extLst>
              <a:ext uri="{FF2B5EF4-FFF2-40B4-BE49-F238E27FC236}">
                <a16:creationId xmlns:a16="http://schemas.microsoft.com/office/drawing/2014/main" id="{835287D5-CE34-F968-835A-C32143349E52}"/>
              </a:ext>
            </a:extLst>
          </p:cNvPr>
          <p:cNvSpPr txBox="1">
            <a:spLocks/>
          </p:cNvSpPr>
          <p:nvPr/>
        </p:nvSpPr>
        <p:spPr>
          <a:xfrm>
            <a:off x="4154572" y="1796457"/>
            <a:ext cx="2351195"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latin typeface="Lato Semibold" panose="020F0502020204030203" pitchFamily="34" charset="0"/>
                <a:ea typeface="Lato Semibold" panose="020F0502020204030203" pitchFamily="34" charset="0"/>
                <a:cs typeface="Lato Semibold" panose="020F0502020204030203" pitchFamily="34" charset="0"/>
              </a:rPr>
              <a:t>Exploring Job &amp; Careers</a:t>
            </a:r>
            <a:endPar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3" name="Subtitle 2">
            <a:extLst>
              <a:ext uri="{FF2B5EF4-FFF2-40B4-BE49-F238E27FC236}">
                <a16:creationId xmlns:a16="http://schemas.microsoft.com/office/drawing/2014/main" id="{50271CE4-A49E-157D-E909-CE00B6372EDB}"/>
              </a:ext>
            </a:extLst>
          </p:cNvPr>
          <p:cNvSpPr txBox="1">
            <a:spLocks/>
          </p:cNvSpPr>
          <p:nvPr/>
        </p:nvSpPr>
        <p:spPr>
          <a:xfrm>
            <a:off x="4154573" y="2270922"/>
            <a:ext cx="3321794" cy="1479615"/>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are examples of workplace benefits and how can they impact your financial and personal well-being?</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the gig economy?</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How might I consider what type of career is right for me?</a:t>
            </a:r>
            <a:endPar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p:txBody>
      </p:sp>
      <p:pic>
        <p:nvPicPr>
          <p:cNvPr id="34" name="Picture 33" descr="A white speech bubble on a black background&#10;&#10;Description automatically generated">
            <a:extLst>
              <a:ext uri="{FF2B5EF4-FFF2-40B4-BE49-F238E27FC236}">
                <a16:creationId xmlns:a16="http://schemas.microsoft.com/office/drawing/2014/main" id="{54D882B9-9791-C566-C008-81EF590AD9E7}"/>
              </a:ext>
            </a:extLst>
          </p:cNvPr>
          <p:cNvPicPr>
            <a:picLocks noChangeAspect="1"/>
          </p:cNvPicPr>
          <p:nvPr/>
        </p:nvPicPr>
        <p:blipFill>
          <a:blip r:embed="rId4"/>
          <a:stretch>
            <a:fillRect/>
          </a:stretch>
        </p:blipFill>
        <p:spPr>
          <a:xfrm>
            <a:off x="6465220" y="1617892"/>
            <a:ext cx="863600" cy="711200"/>
          </a:xfrm>
          <a:prstGeom prst="rect">
            <a:avLst/>
          </a:prstGeom>
        </p:spPr>
      </p:pic>
      <p:sp>
        <p:nvSpPr>
          <p:cNvPr id="35" name="Subtitle 2">
            <a:extLst>
              <a:ext uri="{FF2B5EF4-FFF2-40B4-BE49-F238E27FC236}">
                <a16:creationId xmlns:a16="http://schemas.microsoft.com/office/drawing/2014/main" id="{911B9C5E-1F5F-ABDA-C078-68C17F36ADA3}"/>
              </a:ext>
            </a:extLst>
          </p:cNvPr>
          <p:cNvSpPr txBox="1">
            <a:spLocks/>
          </p:cNvSpPr>
          <p:nvPr/>
        </p:nvSpPr>
        <p:spPr>
          <a:xfrm>
            <a:off x="6795451" y="1715171"/>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6" name="Subtitle 2">
            <a:extLst>
              <a:ext uri="{FF2B5EF4-FFF2-40B4-BE49-F238E27FC236}">
                <a16:creationId xmlns:a16="http://schemas.microsoft.com/office/drawing/2014/main" id="{1102F02A-CF28-BB8A-819D-280EBEABC5D4}"/>
              </a:ext>
            </a:extLst>
          </p:cNvPr>
          <p:cNvSpPr txBox="1">
            <a:spLocks/>
          </p:cNvSpPr>
          <p:nvPr/>
        </p:nvSpPr>
        <p:spPr>
          <a:xfrm>
            <a:off x="4195121" y="4078008"/>
            <a:ext cx="2310646"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Beginning Employment</a:t>
            </a:r>
          </a:p>
        </p:txBody>
      </p:sp>
      <p:sp>
        <p:nvSpPr>
          <p:cNvPr id="37" name="Subtitle 2">
            <a:extLst>
              <a:ext uri="{FF2B5EF4-FFF2-40B4-BE49-F238E27FC236}">
                <a16:creationId xmlns:a16="http://schemas.microsoft.com/office/drawing/2014/main" id="{BD6E18F8-E7AD-417E-0D05-B6DE710C2F8A}"/>
              </a:ext>
            </a:extLst>
          </p:cNvPr>
          <p:cNvSpPr txBox="1">
            <a:spLocks/>
          </p:cNvSpPr>
          <p:nvPr/>
        </p:nvSpPr>
        <p:spPr>
          <a:xfrm>
            <a:off x="4195121" y="4552473"/>
            <a:ext cx="3321794" cy="1479615"/>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is a 401(k)? How does it work?</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Why do you have to fill out a W-4 when you start a new job? Why Is it important to fill it out correctly?</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Why is it important to start saving early for retirement?</a:t>
            </a:r>
          </a:p>
          <a:p>
            <a:pPr marR="0" lvl="0" algn="l">
              <a:lnSpc>
                <a:spcPct val="116000"/>
              </a:lnSpc>
              <a:spcBef>
                <a:spcPts val="0"/>
              </a:spcBef>
              <a:spcAft>
                <a:spcPts val="600"/>
              </a:spcAft>
              <a:buClr>
                <a:srgbClr val="00B0F0"/>
              </a:buClr>
              <a:buSzPct val="100000"/>
            </a:pPr>
            <a:endPar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p:txBody>
      </p:sp>
      <p:pic>
        <p:nvPicPr>
          <p:cNvPr id="38" name="Picture 37" descr="A white speech bubble on a black background&#10;&#10;Description automatically generated">
            <a:extLst>
              <a:ext uri="{FF2B5EF4-FFF2-40B4-BE49-F238E27FC236}">
                <a16:creationId xmlns:a16="http://schemas.microsoft.com/office/drawing/2014/main" id="{82D1ED4B-7CAF-20D7-DF45-53364AA5F934}"/>
              </a:ext>
            </a:extLst>
          </p:cNvPr>
          <p:cNvPicPr>
            <a:picLocks noChangeAspect="1"/>
          </p:cNvPicPr>
          <p:nvPr/>
        </p:nvPicPr>
        <p:blipFill>
          <a:blip r:embed="rId4"/>
          <a:stretch>
            <a:fillRect/>
          </a:stretch>
        </p:blipFill>
        <p:spPr>
          <a:xfrm>
            <a:off x="6505768" y="3899443"/>
            <a:ext cx="863600" cy="711200"/>
          </a:xfrm>
          <a:prstGeom prst="rect">
            <a:avLst/>
          </a:prstGeom>
        </p:spPr>
      </p:pic>
      <p:sp>
        <p:nvSpPr>
          <p:cNvPr id="39" name="Subtitle 2">
            <a:extLst>
              <a:ext uri="{FF2B5EF4-FFF2-40B4-BE49-F238E27FC236}">
                <a16:creationId xmlns:a16="http://schemas.microsoft.com/office/drawing/2014/main" id="{8880D8D4-4A2B-AF53-74D0-A229791B93C8}"/>
              </a:ext>
            </a:extLst>
          </p:cNvPr>
          <p:cNvSpPr txBox="1">
            <a:spLocks/>
          </p:cNvSpPr>
          <p:nvPr/>
        </p:nvSpPr>
        <p:spPr>
          <a:xfrm>
            <a:off x="6835999" y="3996722"/>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 name="Subtitle 2">
            <a:extLst>
              <a:ext uri="{FF2B5EF4-FFF2-40B4-BE49-F238E27FC236}">
                <a16:creationId xmlns:a16="http://schemas.microsoft.com/office/drawing/2014/main" id="{77302DFE-8D8B-5FAD-C579-6EABDC9E09C6}"/>
              </a:ext>
            </a:extLst>
          </p:cNvPr>
          <p:cNvSpPr txBox="1">
            <a:spLocks/>
          </p:cNvSpPr>
          <p:nvPr/>
        </p:nvSpPr>
        <p:spPr>
          <a:xfrm>
            <a:off x="581590" y="2619744"/>
            <a:ext cx="2153292" cy="295079"/>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a:lnSpc>
                <a:spcPct val="116000"/>
              </a:lnSpc>
              <a:spcBef>
                <a:spcPts val="0"/>
              </a:spcBef>
              <a:spcAft>
                <a:spcPts val="0"/>
              </a:spcAft>
            </a:pPr>
            <a:r>
              <a:rPr lang="en-US" sz="1600" b="1" dirty="0">
                <a:solidFill>
                  <a:srgbClr val="D8F0F9"/>
                </a:solidFill>
                <a:effectLst/>
                <a:latin typeface="Lato Semibold" panose="020F0502020204030203" pitchFamily="34" charset="0"/>
                <a:ea typeface="Lato Semibold" panose="020F0502020204030203" pitchFamily="34" charset="0"/>
                <a:cs typeface="Lato Semibold" panose="020F0502020204030203" pitchFamily="34" charset="0"/>
              </a:rPr>
              <a:t>Budgeting</a:t>
            </a:r>
          </a:p>
        </p:txBody>
      </p:sp>
      <p:sp>
        <p:nvSpPr>
          <p:cNvPr id="3" name="Subtitle 2">
            <a:extLst>
              <a:ext uri="{FF2B5EF4-FFF2-40B4-BE49-F238E27FC236}">
                <a16:creationId xmlns:a16="http://schemas.microsoft.com/office/drawing/2014/main" id="{AA0EC34A-E6D2-398D-9E65-DDA41363F68C}"/>
              </a:ext>
            </a:extLst>
          </p:cNvPr>
          <p:cNvSpPr txBox="1">
            <a:spLocks/>
          </p:cNvSpPr>
          <p:nvPr/>
        </p:nvSpPr>
        <p:spPr>
          <a:xfrm>
            <a:off x="581590" y="3094209"/>
            <a:ext cx="3321794" cy="1143274"/>
          </a:xfrm>
          <a:prstGeom prst="rect">
            <a:avLst/>
          </a:prstGeom>
          <a:noFill/>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How can setting up a budget be helpful?</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does “pay yourself first” mean?</a:t>
            </a:r>
          </a:p>
          <a:p>
            <a:pPr marL="171450" marR="0" lvl="0" indent="-171450" algn="l">
              <a:lnSpc>
                <a:spcPct val="116000"/>
              </a:lnSpc>
              <a:spcBef>
                <a:spcPts val="0"/>
              </a:spcBef>
              <a:spcAft>
                <a:spcPts val="600"/>
              </a:spcAft>
              <a:buClr>
                <a:srgbClr val="00B0F0"/>
              </a:buClr>
              <a:buSzPct val="100000"/>
              <a:buFont typeface="Wingdings" pitchFamily="2" charset="2"/>
              <a:buChar char="§"/>
            </a:pPr>
            <a:r>
              <a:rPr lang="en-US" sz="11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What are some of your short and long-term financial goals?</a:t>
            </a:r>
          </a:p>
        </p:txBody>
      </p:sp>
      <p:pic>
        <p:nvPicPr>
          <p:cNvPr id="4" name="Picture 3" descr="A white speech bubble on a black background&#10;&#10;Description automatically generated">
            <a:extLst>
              <a:ext uri="{FF2B5EF4-FFF2-40B4-BE49-F238E27FC236}">
                <a16:creationId xmlns:a16="http://schemas.microsoft.com/office/drawing/2014/main" id="{8F53489D-5603-1A11-CB7D-B690D924DEA5}"/>
              </a:ext>
            </a:extLst>
          </p:cNvPr>
          <p:cNvPicPr>
            <a:picLocks noChangeAspect="1"/>
          </p:cNvPicPr>
          <p:nvPr/>
        </p:nvPicPr>
        <p:blipFill>
          <a:blip r:embed="rId4"/>
          <a:stretch>
            <a:fillRect/>
          </a:stretch>
        </p:blipFill>
        <p:spPr>
          <a:xfrm>
            <a:off x="2892237" y="2441179"/>
            <a:ext cx="863600" cy="711200"/>
          </a:xfrm>
          <a:prstGeom prst="rect">
            <a:avLst/>
          </a:prstGeom>
        </p:spPr>
      </p:pic>
      <p:sp>
        <p:nvSpPr>
          <p:cNvPr id="7" name="Subtitle 2">
            <a:extLst>
              <a:ext uri="{FF2B5EF4-FFF2-40B4-BE49-F238E27FC236}">
                <a16:creationId xmlns:a16="http://schemas.microsoft.com/office/drawing/2014/main" id="{9C748E68-40F0-A6F7-9154-A195000A74BA}"/>
              </a:ext>
            </a:extLst>
          </p:cNvPr>
          <p:cNvSpPr txBox="1">
            <a:spLocks/>
          </p:cNvSpPr>
          <p:nvPr/>
        </p:nvSpPr>
        <p:spPr>
          <a:xfrm>
            <a:off x="3222468" y="2538458"/>
            <a:ext cx="352394" cy="342876"/>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2000" b="0" dirty="0">
                <a:solidFill>
                  <a:srgbClr val="01EAD5"/>
                </a:solidFill>
                <a:effectLst/>
                <a:latin typeface="FontAwesome" pitchFamily="2" charset="0"/>
              </a:rPr>
              <a:t></a:t>
            </a:r>
            <a:endParaRPr lang="en-US" sz="2000" b="1" dirty="0">
              <a:solidFill>
                <a:srgbClr val="01EAD5"/>
              </a:solidFill>
              <a:effectLst/>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8" name="Rectangle 7">
            <a:extLst>
              <a:ext uri="{FF2B5EF4-FFF2-40B4-BE49-F238E27FC236}">
                <a16:creationId xmlns:a16="http://schemas.microsoft.com/office/drawing/2014/main" id="{CE531EA1-E464-8D89-793B-311CC1AD226B}"/>
              </a:ext>
            </a:extLst>
          </p:cNvPr>
          <p:cNvSpPr/>
          <p:nvPr/>
        </p:nvSpPr>
        <p:spPr>
          <a:xfrm>
            <a:off x="0" y="6917688"/>
            <a:ext cx="7766050" cy="314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A7A9AC1-2BE5-AC0D-C5E4-827FC244F3E7}"/>
              </a:ext>
            </a:extLst>
          </p:cNvPr>
          <p:cNvGrpSpPr/>
          <p:nvPr/>
        </p:nvGrpSpPr>
        <p:grpSpPr>
          <a:xfrm>
            <a:off x="762008" y="6623062"/>
            <a:ext cx="2279136" cy="758868"/>
            <a:chOff x="591064" y="497601"/>
            <a:chExt cx="2279136" cy="758868"/>
          </a:xfrm>
        </p:grpSpPr>
        <p:sp>
          <p:nvSpPr>
            <p:cNvPr id="10" name="Rounded Rectangle 9">
              <a:extLst>
                <a:ext uri="{FF2B5EF4-FFF2-40B4-BE49-F238E27FC236}">
                  <a16:creationId xmlns:a16="http://schemas.microsoft.com/office/drawing/2014/main" id="{D8C8846D-069E-C757-8C4B-348A1399E88F}"/>
                </a:ext>
              </a:extLst>
            </p:cNvPr>
            <p:cNvSpPr/>
            <p:nvPr/>
          </p:nvSpPr>
          <p:spPr>
            <a:xfrm>
              <a:off x="591065" y="497601"/>
              <a:ext cx="2279135" cy="758868"/>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Subtitle 2">
              <a:extLst>
                <a:ext uri="{FF2B5EF4-FFF2-40B4-BE49-F238E27FC236}">
                  <a16:creationId xmlns:a16="http://schemas.microsoft.com/office/drawing/2014/main" id="{0BDBD288-3A4B-4094-ABD5-1DFF20AC87A2}"/>
                </a:ext>
              </a:extLst>
            </p:cNvPr>
            <p:cNvSpPr txBox="1">
              <a:spLocks/>
            </p:cNvSpPr>
            <p:nvPr/>
          </p:nvSpPr>
          <p:spPr>
            <a:xfrm>
              <a:off x="591064" y="704095"/>
              <a:ext cx="2279135" cy="337305"/>
            </a:xfrm>
            <a:prstGeom prst="rect">
              <a:avLst/>
            </a:prstGeom>
            <a:noFill/>
            <a:ln>
              <a:noFill/>
            </a:ln>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a:lnSpc>
                  <a:spcPct val="116000"/>
                </a:lnSpc>
                <a:spcBef>
                  <a:spcPts val="0"/>
                </a:spcBef>
                <a:spcAft>
                  <a:spcPts val="0"/>
                </a:spcAft>
              </a:pPr>
              <a:r>
                <a:rPr lang="en-US" sz="1600" b="1" dirty="0">
                  <a:solidFill>
                    <a:srgbClr val="0A4054"/>
                  </a:solidFill>
                  <a:effectLst/>
                  <a:latin typeface="Lato" panose="020F0502020204030203" pitchFamily="34" charset="0"/>
                  <a:ea typeface="Lato" panose="020F0502020204030203" pitchFamily="34" charset="0"/>
                  <a:cs typeface="Lato" panose="020F0502020204030203" pitchFamily="34" charset="0"/>
                </a:rPr>
                <a:t>Partner Logo</a:t>
              </a:r>
            </a:p>
          </p:txBody>
        </p:sp>
      </p:grpSp>
      <p:sp>
        <p:nvSpPr>
          <p:cNvPr id="12" name="Subtitle 2">
            <a:extLst>
              <a:ext uri="{FF2B5EF4-FFF2-40B4-BE49-F238E27FC236}">
                <a16:creationId xmlns:a16="http://schemas.microsoft.com/office/drawing/2014/main" id="{9CF1CB03-26AD-B9D6-314C-29746FF19F43}"/>
              </a:ext>
            </a:extLst>
          </p:cNvPr>
          <p:cNvSpPr>
            <a:spLocks noGrp="1"/>
          </p:cNvSpPr>
          <p:nvPr/>
        </p:nvSpPr>
        <p:spPr>
          <a:xfrm>
            <a:off x="554483" y="7605334"/>
            <a:ext cx="3070310" cy="17748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16000"/>
              </a:lnSpc>
              <a:spcBef>
                <a:spcPts val="0"/>
              </a:spcBef>
              <a:spcAft>
                <a:spcPts val="800"/>
              </a:spcAft>
            </a:pPr>
            <a:r>
              <a:rPr lang="en-US" sz="1200" dirty="0">
                <a:solidFill>
                  <a:srgbClr val="0A4054"/>
                </a:solidFill>
                <a:effectLst/>
                <a:latin typeface="Arial" panose="020B0604020202020204" pitchFamily="34" charset="0"/>
                <a:ea typeface="MS Mincho" panose="02020609040205080304" pitchFamily="49" charset="-128"/>
                <a:cs typeface="Arial" panose="020B0604020202020204" pitchFamily="34" charset="0"/>
              </a:rPr>
              <a:t>At [Sponsor Name], our commitment lies in helping families establish a secure financial future. Alongside our free financial literacy curriculum for schools, we also provide an adult curriculum at no cost to the communities we serve.</a:t>
            </a:r>
          </a:p>
        </p:txBody>
      </p:sp>
      <p:sp>
        <p:nvSpPr>
          <p:cNvPr id="14" name="Rectangle 13">
            <a:extLst>
              <a:ext uri="{FF2B5EF4-FFF2-40B4-BE49-F238E27FC236}">
                <a16:creationId xmlns:a16="http://schemas.microsoft.com/office/drawing/2014/main" id="{DB0DF884-1947-C775-2133-84763ECE8432}"/>
              </a:ext>
            </a:extLst>
          </p:cNvPr>
          <p:cNvSpPr/>
          <p:nvPr/>
        </p:nvSpPr>
        <p:spPr>
          <a:xfrm>
            <a:off x="0" y="9826474"/>
            <a:ext cx="7772400" cy="231926"/>
          </a:xfrm>
          <a:prstGeom prst="rect">
            <a:avLst/>
          </a:prstGeom>
          <a:solidFill>
            <a:srgbClr val="014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9F7340FF-4D6F-CE40-6AEB-F45B321C03CE}"/>
              </a:ext>
            </a:extLst>
          </p:cNvPr>
          <p:cNvGrpSpPr/>
          <p:nvPr/>
        </p:nvGrpSpPr>
        <p:grpSpPr>
          <a:xfrm>
            <a:off x="6052854" y="5825538"/>
            <a:ext cx="1719546" cy="2331829"/>
            <a:chOff x="6052854" y="6048161"/>
            <a:chExt cx="1719546" cy="2331829"/>
          </a:xfrm>
        </p:grpSpPr>
        <p:pic>
          <p:nvPicPr>
            <p:cNvPr id="15" name="Picture 14" descr="A blue and green circular object with lines in the center&#10;&#10;Description automatically generated">
              <a:extLst>
                <a:ext uri="{FF2B5EF4-FFF2-40B4-BE49-F238E27FC236}">
                  <a16:creationId xmlns:a16="http://schemas.microsoft.com/office/drawing/2014/main" id="{A2A3A0E8-D393-B12B-35EF-782BA3DD5A34}"/>
                </a:ext>
              </a:extLst>
            </p:cNvPr>
            <p:cNvPicPr>
              <a:picLocks noChangeAspect="1"/>
            </p:cNvPicPr>
            <p:nvPr/>
          </p:nvPicPr>
          <p:blipFill>
            <a:blip r:embed="rId5"/>
            <a:srcRect r="24292"/>
            <a:stretch/>
          </p:blipFill>
          <p:spPr>
            <a:xfrm>
              <a:off x="6052854" y="6048161"/>
              <a:ext cx="1719546" cy="2331829"/>
            </a:xfrm>
            <a:prstGeom prst="rect">
              <a:avLst/>
            </a:prstGeom>
          </p:spPr>
        </p:pic>
        <p:sp>
          <p:nvSpPr>
            <p:cNvPr id="48" name="Rectangle 47">
              <a:extLst>
                <a:ext uri="{FF2B5EF4-FFF2-40B4-BE49-F238E27FC236}">
                  <a16:creationId xmlns:a16="http://schemas.microsoft.com/office/drawing/2014/main" id="{FD4D1F47-DA74-73B0-FEE4-A24B1FEEFB3A}"/>
                </a:ext>
              </a:extLst>
            </p:cNvPr>
            <p:cNvSpPr/>
            <p:nvPr/>
          </p:nvSpPr>
          <p:spPr>
            <a:xfrm>
              <a:off x="6614160" y="7691120"/>
              <a:ext cx="335280" cy="1502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ubtitle 2">
            <a:extLst>
              <a:ext uri="{FF2B5EF4-FFF2-40B4-BE49-F238E27FC236}">
                <a16:creationId xmlns:a16="http://schemas.microsoft.com/office/drawing/2014/main" id="{5F284663-0932-9477-A0E3-B17AE3898C9A}"/>
              </a:ext>
            </a:extLst>
          </p:cNvPr>
          <p:cNvSpPr>
            <a:spLocks noGrp="1"/>
          </p:cNvSpPr>
          <p:nvPr/>
        </p:nvSpPr>
        <p:spPr>
          <a:xfrm>
            <a:off x="3989456" y="7554837"/>
            <a:ext cx="3285151" cy="1587140"/>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6000"/>
              </a:lnSpc>
              <a:spcBef>
                <a:spcPts val="0"/>
              </a:spcBef>
              <a:spcAft>
                <a:spcPts val="800"/>
              </a:spcAft>
            </a:pPr>
            <a:r>
              <a:rPr lang="en-US" sz="1200" dirty="0">
                <a:solidFill>
                  <a:srgbClr val="0A4054"/>
                </a:solidFill>
                <a:effectLst/>
                <a:latin typeface="Arial"/>
                <a:ea typeface="MS Mincho"/>
                <a:cs typeface="Arial"/>
              </a:rPr>
              <a:t>Access our FREE [Program Name] online tool that offers interactive modules on budgeting, investing, credit, and more. Dive into practical scenarios, quizzes, and personalized recommendations </a:t>
            </a:r>
            <a:r>
              <a:rPr lang="en-US" sz="1200" dirty="0">
                <a:solidFill>
                  <a:srgbClr val="0A4054"/>
                </a:solidFill>
                <a:latin typeface="Arial"/>
                <a:ea typeface="MS Mincho"/>
                <a:cs typeface="Arial"/>
              </a:rPr>
              <a:t>and start</a:t>
            </a:r>
            <a:r>
              <a:rPr lang="en-US" sz="1200" dirty="0">
                <a:solidFill>
                  <a:srgbClr val="0A4054"/>
                </a:solidFill>
                <a:effectLst/>
                <a:latin typeface="Arial"/>
                <a:ea typeface="MS Mincho"/>
                <a:cs typeface="Arial"/>
              </a:rPr>
              <a:t> your journey toward financial empowerment today!</a:t>
            </a:r>
          </a:p>
        </p:txBody>
      </p:sp>
      <p:pic>
        <p:nvPicPr>
          <p:cNvPr id="16" name="Picture 15">
            <a:extLst>
              <a:ext uri="{FF2B5EF4-FFF2-40B4-BE49-F238E27FC236}">
                <a16:creationId xmlns:a16="http://schemas.microsoft.com/office/drawing/2014/main" id="{3AA4179D-0E4B-36A9-37ED-A0747E25CC9E}"/>
              </a:ext>
            </a:extLst>
          </p:cNvPr>
          <p:cNvPicPr>
            <a:picLocks noChangeAspect="1"/>
          </p:cNvPicPr>
          <p:nvPr/>
        </p:nvPicPr>
        <p:blipFill>
          <a:blip r:embed="rId6"/>
          <a:stretch>
            <a:fillRect/>
          </a:stretch>
        </p:blipFill>
        <p:spPr>
          <a:xfrm>
            <a:off x="581589" y="9433814"/>
            <a:ext cx="2153293" cy="199417"/>
          </a:xfrm>
          <a:prstGeom prst="rect">
            <a:avLst/>
          </a:prstGeom>
        </p:spPr>
      </p:pic>
    </p:spTree>
    <p:extLst>
      <p:ext uri="{BB962C8B-B14F-4D97-AF65-F5344CB8AC3E}">
        <p14:creationId xmlns:p14="http://schemas.microsoft.com/office/powerpoint/2010/main" val="700824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7BD2094AC3DC4EBF537086AC61392B" ma:contentTypeVersion="19" ma:contentTypeDescription="Create a new document." ma:contentTypeScope="" ma:versionID="78ba801d65e1eda1475d1cec673f05d5">
  <xsd:schema xmlns:xsd="http://www.w3.org/2001/XMLSchema" xmlns:xs="http://www.w3.org/2001/XMLSchema" xmlns:p="http://schemas.microsoft.com/office/2006/metadata/properties" xmlns:ns1="http://schemas.microsoft.com/sharepoint/v3" xmlns:ns2="a5303601-4d75-4464-ae8c-ecfc11e215ef" xmlns:ns3="4b612b9c-cde3-45ee-bd24-61238f09cadf" targetNamespace="http://schemas.microsoft.com/office/2006/metadata/properties" ma:root="true" ma:fieldsID="c81166664f19fe7194ed6c1ce9cca5ec" ns1:_="" ns2:_="" ns3:_="">
    <xsd:import namespace="http://schemas.microsoft.com/sharepoint/v3"/>
    <xsd:import namespace="a5303601-4d75-4464-ae8c-ecfc11e215ef"/>
    <xsd:import namespace="4b612b9c-cde3-45ee-bd24-61238f09ca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element ref="ns2:Cl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303601-4d75-4464-ae8c-ecfc11e2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1b4c75-b81e-43f4-b0d1-33d9836e2fb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lients" ma:index="25" nillable="true" ma:displayName="Clients" ma:format="Dropdown" ma:internalName="Clients">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612b9c-cde3-45ee-bd24-61238f09ca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c16add-cd5c-41a6-9982-61d4fb98a3f2}" ma:internalName="TaxCatchAll" ma:showField="CatchAllData" ma:web="4b612b9c-cde3-45ee-bd24-61238f09ca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303601-4d75-4464-ae8c-ecfc11e215ef">
      <Terms xmlns="http://schemas.microsoft.com/office/infopath/2007/PartnerControls"/>
    </lcf76f155ced4ddcb4097134ff3c332f>
    <TaxCatchAll xmlns="4b612b9c-cde3-45ee-bd24-61238f09cadf" xsi:nil="true"/>
    <_ip_UnifiedCompliancePolicyUIAction xmlns="http://schemas.microsoft.com/sharepoint/v3" xsi:nil="true"/>
    <Clients xmlns="a5303601-4d75-4464-ae8c-ecfc11e215ef"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35C5A15-57FA-46E2-98A8-6E066DDC3FB1}">
  <ds:schemaRefs>
    <ds:schemaRef ds:uri="http://schemas.microsoft.com/sharepoint/v3/contenttype/forms"/>
  </ds:schemaRefs>
</ds:datastoreItem>
</file>

<file path=customXml/itemProps2.xml><?xml version="1.0" encoding="utf-8"?>
<ds:datastoreItem xmlns:ds="http://schemas.openxmlformats.org/officeDocument/2006/customXml" ds:itemID="{AA957B64-3FE7-4F1C-8F14-0DC03D9F7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303601-4d75-4464-ae8c-ecfc11e215ef"/>
    <ds:schemaRef ds:uri="4b612b9c-cde3-45ee-bd24-61238f09c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17C03E-CBAC-4A67-9666-71906C08CE17}">
  <ds:schemaRefs>
    <ds:schemaRef ds:uri="http://schemas.microsoft.com/office/2006/metadata/properties"/>
    <ds:schemaRef ds:uri="http://schemas.microsoft.com/sharepoint/v3"/>
    <ds:schemaRef ds:uri="a5303601-4d75-4464-ae8c-ecfc11e215ef"/>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4b612b9c-cde3-45ee-bd24-61238f09cadf"/>
    <ds:schemaRef ds:uri="http://schemas.microsoft.com/office/infopath/2007/PartnerControls"/>
    <ds:schemaRef ds:uri="http://purl.org/dc/terms/"/>
  </ds:schemaRefs>
</ds:datastoreItem>
</file>

<file path=docMetadata/LabelInfo.xml><?xml version="1.0" encoding="utf-8"?>
<clbl:labelList xmlns:clbl="http://schemas.microsoft.com/office/2020/mipLabelMetadata">
  <clbl:label id="{39b32134-930b-47a0-ae68-920ef1df7e99}" enabled="1" method="Privileged" siteId="{31fa3fc8-0d67-4b00-8f5a-3a9a69c281b8}" removed="0"/>
</clbl:labelList>
</file>

<file path=docProps/app.xml><?xml version="1.0" encoding="utf-8"?>
<Properties xmlns="http://schemas.openxmlformats.org/officeDocument/2006/extended-properties" xmlns:vt="http://schemas.openxmlformats.org/officeDocument/2006/docPropsVTypes">
  <Template>Office Theme</Template>
  <TotalTime>389</TotalTime>
  <Words>694</Words>
  <Application>Microsoft Macintosh PowerPoint</Application>
  <PresentationFormat>Custom</PresentationFormat>
  <Paragraphs>64</Paragraphs>
  <Slides>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Lato Semibold</vt:lpstr>
      <vt:lpstr>Aptos Display</vt:lpstr>
      <vt:lpstr>FontAwesome</vt:lpstr>
      <vt:lpstr>Lato Medium</vt:lpstr>
      <vt:lpstr>Aptos</vt:lpstr>
      <vt:lpstr>Arial</vt:lpstr>
      <vt:lpstr>Lato</vt:lpstr>
      <vt:lpstr>Calibri</vt:lpstr>
      <vt:lpstr>Lato Light</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Randee Campbell</dc:creator>
  <cp:lastModifiedBy>Kira Jersild</cp:lastModifiedBy>
  <cp:revision>14</cp:revision>
  <dcterms:created xsi:type="dcterms:W3CDTF">2024-08-29T14:31:06Z</dcterms:created>
  <dcterms:modified xsi:type="dcterms:W3CDTF">2025-04-02T13:48:43Z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b32134-930b-47a0-ae68-920ef1df7e99_Enabled">
    <vt:lpwstr>true</vt:lpwstr>
  </property>
  <property fmtid="{D5CDD505-2E9C-101B-9397-08002B2CF9AE}" pid="3" name="MSIP_Label_39b32134-930b-47a0-ae68-920ef1df7e99_SetDate">
    <vt:lpwstr>2024-08-29T21:57:36Z</vt:lpwstr>
  </property>
  <property fmtid="{D5CDD505-2E9C-101B-9397-08002B2CF9AE}" pid="4" name="MSIP_Label_39b32134-930b-47a0-ae68-920ef1df7e99_Method">
    <vt:lpwstr>Privileged</vt:lpwstr>
  </property>
  <property fmtid="{D5CDD505-2E9C-101B-9397-08002B2CF9AE}" pid="5" name="MSIP_Label_39b32134-930b-47a0-ae68-920ef1df7e99_Name">
    <vt:lpwstr>Public</vt:lpwstr>
  </property>
  <property fmtid="{D5CDD505-2E9C-101B-9397-08002B2CF9AE}" pid="6" name="MSIP_Label_39b32134-930b-47a0-ae68-920ef1df7e99_SiteId">
    <vt:lpwstr>31fa3fc8-0d67-4b00-8f5a-3a9a69c281b8</vt:lpwstr>
  </property>
  <property fmtid="{D5CDD505-2E9C-101B-9397-08002B2CF9AE}" pid="7" name="MSIP_Label_39b32134-930b-47a0-ae68-920ef1df7e99_ActionId">
    <vt:lpwstr>430fea3f-e5fd-40d0-b3e8-c4cb78f43642</vt:lpwstr>
  </property>
  <property fmtid="{D5CDD505-2E9C-101B-9397-08002B2CF9AE}" pid="8" name="MSIP_Label_39b32134-930b-47a0-ae68-920ef1df7e9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Sensitivity: Public</vt:lpwstr>
  </property>
  <property fmtid="{D5CDD505-2E9C-101B-9397-08002B2CF9AE}" pid="11" name="ContentTypeId">
    <vt:lpwstr>0x010100B17BD2094AC3DC4EBF537086AC61392B</vt:lpwstr>
  </property>
  <property fmtid="{D5CDD505-2E9C-101B-9397-08002B2CF9AE}" pid="12" name="MediaServiceImageTags">
    <vt:lpwstr/>
  </property>
</Properties>
</file>