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Lst>
  <p:sldSz cx="18288000" cy="10287000"/>
  <p:notesSz cx="6858000" cy="9144000"/>
  <p:embeddedFontLst>
    <p:embeddedFont>
      <p:font typeface="Lato Bold" charset="1" panose="020F0502020204030203"/>
      <p:regular r:id="rId14"/>
    </p:embeddedFont>
    <p:embeddedFont>
      <p:font typeface="Lato Bold Italics" charset="1" panose="020F0502020204030203"/>
      <p:regular r:id="rId15"/>
    </p:embeddedFont>
    <p:embeddedFont>
      <p:font typeface="Canva Sans Bold" charset="1" panose="020B0803030501040103"/>
      <p:regular r:id="rId16"/>
    </p:embeddedFont>
    <p:embeddedFont>
      <p:font typeface="Canva Sans" charset="1" panose="020B0503030501040103"/>
      <p:regular r:id="rId17"/>
    </p:embeddedFont>
    <p:embeddedFont>
      <p:font typeface="Canva Sans Italics" charset="1" panose="020B0503030501040103"/>
      <p:regular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https://jamanetwork.com/journals/jamapediatrics/fullarticle/2724377?guestAccessKey=f689aa19-31f1-481d-878a-6bf83844536a" TargetMode="External" Type="http://schemas.openxmlformats.org/officeDocument/2006/relationships/hyperlink"/><Relationship Id="rId3" Target="../media/image1.png" Type="http://schemas.openxmlformats.org/officeDocument/2006/relationships/image"/><Relationship Id="rId4" Target="../media/image2.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4262666" y="-917190"/>
            <a:ext cx="5863467" cy="4570858"/>
            <a:chOff x="0" y="0"/>
            <a:chExt cx="1330809" cy="1037431"/>
          </a:xfrm>
        </p:grpSpPr>
        <p:sp>
          <p:nvSpPr>
            <p:cNvPr name="Freeform 3" id="3"/>
            <p:cNvSpPr/>
            <p:nvPr/>
          </p:nvSpPr>
          <p:spPr>
            <a:xfrm flipH="false" flipV="false" rot="0">
              <a:off x="0" y="0"/>
              <a:ext cx="1330809" cy="1037431"/>
            </a:xfrm>
            <a:custGeom>
              <a:avLst/>
              <a:gdLst/>
              <a:ahLst/>
              <a:cxnLst/>
              <a:rect r="r" b="b" t="t" l="l"/>
              <a:pathLst>
                <a:path h="1037431" w="1330809">
                  <a:moveTo>
                    <a:pt x="165474" y="0"/>
                  </a:moveTo>
                  <a:lnTo>
                    <a:pt x="1165335" y="0"/>
                  </a:lnTo>
                  <a:cubicBezTo>
                    <a:pt x="1256724" y="0"/>
                    <a:pt x="1330809" y="74085"/>
                    <a:pt x="1330809" y="165474"/>
                  </a:cubicBezTo>
                  <a:lnTo>
                    <a:pt x="1330809" y="871957"/>
                  </a:lnTo>
                  <a:cubicBezTo>
                    <a:pt x="1330809" y="963345"/>
                    <a:pt x="1256724" y="1037431"/>
                    <a:pt x="1165335" y="1037431"/>
                  </a:cubicBezTo>
                  <a:lnTo>
                    <a:pt x="165474" y="1037431"/>
                  </a:lnTo>
                  <a:cubicBezTo>
                    <a:pt x="121588" y="1037431"/>
                    <a:pt x="79499" y="1019997"/>
                    <a:pt x="48466" y="988965"/>
                  </a:cubicBezTo>
                  <a:cubicBezTo>
                    <a:pt x="17434" y="957932"/>
                    <a:pt x="0" y="915843"/>
                    <a:pt x="0" y="871957"/>
                  </a:cubicBezTo>
                  <a:lnTo>
                    <a:pt x="0" y="165474"/>
                  </a:lnTo>
                  <a:cubicBezTo>
                    <a:pt x="0" y="74085"/>
                    <a:pt x="74085" y="0"/>
                    <a:pt x="165474" y="0"/>
                  </a:cubicBezTo>
                  <a:close/>
                </a:path>
              </a:pathLst>
            </a:custGeom>
            <a:solidFill>
              <a:srgbClr val="000000">
                <a:alpha val="0"/>
              </a:srgbClr>
            </a:solidFill>
            <a:ln w="76200" cap="rnd">
              <a:solidFill>
                <a:srgbClr val="515859"/>
              </a:solidFill>
              <a:prstDash val="solid"/>
              <a:round/>
            </a:ln>
          </p:spPr>
        </p:sp>
        <p:sp>
          <p:nvSpPr>
            <p:cNvPr name="TextBox 4" id="4"/>
            <p:cNvSpPr txBox="true"/>
            <p:nvPr/>
          </p:nvSpPr>
          <p:spPr>
            <a:xfrm>
              <a:off x="0" y="-57150"/>
              <a:ext cx="1330809" cy="1094581"/>
            </a:xfrm>
            <a:prstGeom prst="rect">
              <a:avLst/>
            </a:prstGeom>
          </p:spPr>
          <p:txBody>
            <a:bodyPr anchor="ctr" rtlCol="false" tIns="254659" lIns="254659" bIns="254659" rIns="254659"/>
            <a:lstStyle/>
            <a:p>
              <a:pPr algn="ctr">
                <a:lnSpc>
                  <a:spcPts val="3509"/>
                </a:lnSpc>
              </a:pPr>
            </a:p>
          </p:txBody>
        </p:sp>
      </p:grpSp>
      <p:grpSp>
        <p:nvGrpSpPr>
          <p:cNvPr name="Group 5" id="5"/>
          <p:cNvGrpSpPr/>
          <p:nvPr/>
        </p:nvGrpSpPr>
        <p:grpSpPr>
          <a:xfrm rot="0">
            <a:off x="13952663" y="1255511"/>
            <a:ext cx="659822" cy="659822"/>
            <a:chOff x="0" y="0"/>
            <a:chExt cx="149757" cy="149757"/>
          </a:xfrm>
        </p:grpSpPr>
        <p:sp>
          <p:nvSpPr>
            <p:cNvPr name="Freeform 6" id="6"/>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7" id="7"/>
            <p:cNvSpPr txBox="true"/>
            <p:nvPr/>
          </p:nvSpPr>
          <p:spPr>
            <a:xfrm>
              <a:off x="0" y="-57150"/>
              <a:ext cx="149757" cy="206907"/>
            </a:xfrm>
            <a:prstGeom prst="rect">
              <a:avLst/>
            </a:prstGeom>
          </p:spPr>
          <p:txBody>
            <a:bodyPr anchor="ctr" rtlCol="false" tIns="254659" lIns="254659" bIns="254659" rIns="254659"/>
            <a:lstStyle/>
            <a:p>
              <a:pPr algn="ctr">
                <a:lnSpc>
                  <a:spcPts val="3509"/>
                </a:lnSpc>
              </a:pPr>
            </a:p>
          </p:txBody>
        </p:sp>
      </p:grpSp>
      <p:grpSp>
        <p:nvGrpSpPr>
          <p:cNvPr name="Group 8" id="8"/>
          <p:cNvGrpSpPr/>
          <p:nvPr/>
        </p:nvGrpSpPr>
        <p:grpSpPr>
          <a:xfrm rot="0">
            <a:off x="10434579" y="6166292"/>
            <a:ext cx="10863263" cy="8241417"/>
            <a:chOff x="0" y="0"/>
            <a:chExt cx="14484350" cy="10988555"/>
          </a:xfrm>
        </p:grpSpPr>
        <p:grpSp>
          <p:nvGrpSpPr>
            <p:cNvPr name="Group 9" id="9"/>
            <p:cNvGrpSpPr/>
            <p:nvPr/>
          </p:nvGrpSpPr>
          <p:grpSpPr>
            <a:xfrm rot="0">
              <a:off x="439881" y="0"/>
              <a:ext cx="14044469" cy="10988555"/>
              <a:chOff x="0" y="0"/>
              <a:chExt cx="2390716" cy="1870524"/>
            </a:xfrm>
          </p:grpSpPr>
          <p:sp>
            <p:nvSpPr>
              <p:cNvPr name="Freeform 10" id="10"/>
              <p:cNvSpPr/>
              <p:nvPr/>
            </p:nvSpPr>
            <p:spPr>
              <a:xfrm flipH="false" flipV="false" rot="0">
                <a:off x="0" y="0"/>
                <a:ext cx="2390716" cy="1870524"/>
              </a:xfrm>
              <a:custGeom>
                <a:avLst/>
                <a:gdLst/>
                <a:ahLst/>
                <a:cxnLst/>
                <a:rect r="r" b="b" t="t" l="l"/>
                <a:pathLst>
                  <a:path h="1870524" w="2390716">
                    <a:moveTo>
                      <a:pt x="136326" y="0"/>
                    </a:moveTo>
                    <a:lnTo>
                      <a:pt x="2254389" y="0"/>
                    </a:lnTo>
                    <a:cubicBezTo>
                      <a:pt x="2290545" y="0"/>
                      <a:pt x="2325220" y="14363"/>
                      <a:pt x="2350787" y="39929"/>
                    </a:cubicBezTo>
                    <a:cubicBezTo>
                      <a:pt x="2376353" y="65495"/>
                      <a:pt x="2390716" y="100170"/>
                      <a:pt x="2390716" y="136326"/>
                    </a:cubicBezTo>
                    <a:lnTo>
                      <a:pt x="2390716" y="1734197"/>
                    </a:lnTo>
                    <a:cubicBezTo>
                      <a:pt x="2390716" y="1770353"/>
                      <a:pt x="2376353" y="1805029"/>
                      <a:pt x="2350787" y="1830595"/>
                    </a:cubicBezTo>
                    <a:cubicBezTo>
                      <a:pt x="2325220" y="1856161"/>
                      <a:pt x="2290545" y="1870524"/>
                      <a:pt x="2254389" y="1870524"/>
                    </a:cubicBezTo>
                    <a:lnTo>
                      <a:pt x="136326" y="1870524"/>
                    </a:lnTo>
                    <a:cubicBezTo>
                      <a:pt x="100170" y="1870524"/>
                      <a:pt x="65495" y="1856161"/>
                      <a:pt x="39929" y="1830595"/>
                    </a:cubicBezTo>
                    <a:cubicBezTo>
                      <a:pt x="14363" y="1805029"/>
                      <a:pt x="0" y="1770353"/>
                      <a:pt x="0" y="1734197"/>
                    </a:cubicBezTo>
                    <a:lnTo>
                      <a:pt x="0" y="136326"/>
                    </a:lnTo>
                    <a:cubicBezTo>
                      <a:pt x="0" y="100170"/>
                      <a:pt x="14363" y="65495"/>
                      <a:pt x="39929" y="39929"/>
                    </a:cubicBezTo>
                    <a:cubicBezTo>
                      <a:pt x="65495" y="14363"/>
                      <a:pt x="100170" y="0"/>
                      <a:pt x="136326" y="0"/>
                    </a:cubicBezTo>
                    <a:close/>
                  </a:path>
                </a:pathLst>
              </a:custGeom>
              <a:solidFill>
                <a:srgbClr val="014054">
                  <a:alpha val="9804"/>
                </a:srgbClr>
              </a:solidFill>
            </p:spPr>
          </p:sp>
          <p:sp>
            <p:nvSpPr>
              <p:cNvPr name="TextBox 11" id="11"/>
              <p:cNvSpPr txBox="true"/>
              <p:nvPr/>
            </p:nvSpPr>
            <p:spPr>
              <a:xfrm>
                <a:off x="0" y="-57150"/>
                <a:ext cx="2390716" cy="1927674"/>
              </a:xfrm>
              <a:prstGeom prst="rect">
                <a:avLst/>
              </a:prstGeom>
            </p:spPr>
            <p:txBody>
              <a:bodyPr anchor="ctr" rtlCol="false" tIns="254659" lIns="254659" bIns="254659" rIns="254659"/>
              <a:lstStyle/>
              <a:p>
                <a:pPr algn="ctr">
                  <a:lnSpc>
                    <a:spcPts val="3509"/>
                  </a:lnSpc>
                </a:pPr>
              </a:p>
            </p:txBody>
          </p:sp>
        </p:grpSp>
        <p:grpSp>
          <p:nvGrpSpPr>
            <p:cNvPr name="Group 12" id="12"/>
            <p:cNvGrpSpPr/>
            <p:nvPr/>
          </p:nvGrpSpPr>
          <p:grpSpPr>
            <a:xfrm rot="0">
              <a:off x="0" y="3755027"/>
              <a:ext cx="879762" cy="879762"/>
              <a:chOff x="0" y="0"/>
              <a:chExt cx="149757" cy="149757"/>
            </a:xfrm>
          </p:grpSpPr>
          <p:sp>
            <p:nvSpPr>
              <p:cNvPr name="Freeform 13" id="13"/>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4" id="14"/>
              <p:cNvSpPr txBox="true"/>
              <p:nvPr/>
            </p:nvSpPr>
            <p:spPr>
              <a:xfrm>
                <a:off x="0" y="-57150"/>
                <a:ext cx="149757" cy="206907"/>
              </a:xfrm>
              <a:prstGeom prst="rect">
                <a:avLst/>
              </a:prstGeom>
            </p:spPr>
            <p:txBody>
              <a:bodyPr anchor="ctr" rtlCol="false" tIns="254659" lIns="254659" bIns="254659" rIns="254659"/>
              <a:lstStyle/>
              <a:p>
                <a:pPr algn="ctr">
                  <a:lnSpc>
                    <a:spcPts val="3509"/>
                  </a:lnSpc>
                </a:pPr>
              </a:p>
            </p:txBody>
          </p:sp>
        </p:grpSp>
      </p:grpSp>
      <p:grpSp>
        <p:nvGrpSpPr>
          <p:cNvPr name="Group 15" id="15"/>
          <p:cNvGrpSpPr/>
          <p:nvPr/>
        </p:nvGrpSpPr>
        <p:grpSpPr>
          <a:xfrm rot="0">
            <a:off x="1028700" y="8353942"/>
            <a:ext cx="5805889" cy="1202529"/>
            <a:chOff x="0" y="0"/>
            <a:chExt cx="7741185" cy="1603372"/>
          </a:xfrm>
        </p:grpSpPr>
        <p:sp>
          <p:nvSpPr>
            <p:cNvPr name="Freeform 16" id="16"/>
            <p:cNvSpPr/>
            <p:nvPr/>
          </p:nvSpPr>
          <p:spPr>
            <a:xfrm flipH="false" flipV="false" rot="0">
              <a:off x="3516769" y="454051"/>
              <a:ext cx="4224417" cy="695269"/>
            </a:xfrm>
            <a:custGeom>
              <a:avLst/>
              <a:gdLst/>
              <a:ahLst/>
              <a:cxnLst/>
              <a:rect r="r" b="b" t="t" l="l"/>
              <a:pathLst>
                <a:path h="695269" w="4224417">
                  <a:moveTo>
                    <a:pt x="0" y="0"/>
                  </a:moveTo>
                  <a:lnTo>
                    <a:pt x="4224416" y="0"/>
                  </a:lnTo>
                  <a:lnTo>
                    <a:pt x="4224416" y="695269"/>
                  </a:lnTo>
                  <a:lnTo>
                    <a:pt x="0" y="695269"/>
                  </a:lnTo>
                  <a:lnTo>
                    <a:pt x="0" y="0"/>
                  </a:lnTo>
                  <a:close/>
                </a:path>
              </a:pathLst>
            </a:custGeom>
            <a:blipFill>
              <a:blip r:embed="rId2"/>
              <a:stretch>
                <a:fillRect l="0" t="0" r="0" b="0"/>
              </a:stretch>
            </a:blipFill>
          </p:spPr>
        </p:sp>
        <p:sp>
          <p:nvSpPr>
            <p:cNvPr name="Freeform 17" id="17"/>
            <p:cNvSpPr/>
            <p:nvPr/>
          </p:nvSpPr>
          <p:spPr>
            <a:xfrm flipH="false" flipV="false" rot="0">
              <a:off x="0" y="0"/>
              <a:ext cx="3516769" cy="1603372"/>
            </a:xfrm>
            <a:custGeom>
              <a:avLst/>
              <a:gdLst/>
              <a:ahLst/>
              <a:cxnLst/>
              <a:rect r="r" b="b" t="t" l="l"/>
              <a:pathLst>
                <a:path h="1603372" w="3516769">
                  <a:moveTo>
                    <a:pt x="0" y="0"/>
                  </a:moveTo>
                  <a:lnTo>
                    <a:pt x="3516769" y="0"/>
                  </a:lnTo>
                  <a:lnTo>
                    <a:pt x="3516769" y="1603372"/>
                  </a:lnTo>
                  <a:lnTo>
                    <a:pt x="0" y="1603372"/>
                  </a:lnTo>
                  <a:lnTo>
                    <a:pt x="0" y="0"/>
                  </a:lnTo>
                  <a:close/>
                </a:path>
              </a:pathLst>
            </a:custGeom>
            <a:blipFill>
              <a:blip r:embed="rId3"/>
              <a:stretch>
                <a:fillRect l="0" t="0" r="-84800" b="0"/>
              </a:stretch>
            </a:blipFill>
          </p:spPr>
        </p:sp>
      </p:grpSp>
      <p:grpSp>
        <p:nvGrpSpPr>
          <p:cNvPr name="Group 18" id="18"/>
          <p:cNvGrpSpPr/>
          <p:nvPr/>
        </p:nvGrpSpPr>
        <p:grpSpPr>
          <a:xfrm rot="0">
            <a:off x="-2991431" y="-1504450"/>
            <a:ext cx="8948526" cy="4703260"/>
            <a:chOff x="0" y="0"/>
            <a:chExt cx="2031014" cy="1067482"/>
          </a:xfrm>
        </p:grpSpPr>
        <p:sp>
          <p:nvSpPr>
            <p:cNvPr name="Freeform 19" id="19"/>
            <p:cNvSpPr/>
            <p:nvPr/>
          </p:nvSpPr>
          <p:spPr>
            <a:xfrm flipH="false" flipV="false" rot="0">
              <a:off x="0" y="0"/>
              <a:ext cx="2031014" cy="1067482"/>
            </a:xfrm>
            <a:custGeom>
              <a:avLst/>
              <a:gdLst/>
              <a:ahLst/>
              <a:cxnLst/>
              <a:rect r="r" b="b" t="t" l="l"/>
              <a:pathLst>
                <a:path h="1067482" w="2031014">
                  <a:moveTo>
                    <a:pt x="108426" y="0"/>
                  </a:moveTo>
                  <a:lnTo>
                    <a:pt x="1922588" y="0"/>
                  </a:lnTo>
                  <a:cubicBezTo>
                    <a:pt x="1982470" y="0"/>
                    <a:pt x="2031014" y="48544"/>
                    <a:pt x="2031014" y="108426"/>
                  </a:cubicBezTo>
                  <a:lnTo>
                    <a:pt x="2031014" y="959056"/>
                  </a:lnTo>
                  <a:cubicBezTo>
                    <a:pt x="2031014" y="1018938"/>
                    <a:pt x="1982470" y="1067482"/>
                    <a:pt x="1922588" y="1067482"/>
                  </a:cubicBezTo>
                  <a:lnTo>
                    <a:pt x="108426" y="1067482"/>
                  </a:lnTo>
                  <a:cubicBezTo>
                    <a:pt x="48544" y="1067482"/>
                    <a:pt x="0" y="1018938"/>
                    <a:pt x="0" y="959056"/>
                  </a:cubicBezTo>
                  <a:lnTo>
                    <a:pt x="0" y="108426"/>
                  </a:lnTo>
                  <a:cubicBezTo>
                    <a:pt x="0" y="48544"/>
                    <a:pt x="48544" y="0"/>
                    <a:pt x="108426" y="0"/>
                  </a:cubicBezTo>
                  <a:close/>
                </a:path>
              </a:pathLst>
            </a:custGeom>
            <a:solidFill>
              <a:srgbClr val="000000">
                <a:alpha val="0"/>
              </a:srgbClr>
            </a:solidFill>
            <a:ln w="76200" cap="rnd">
              <a:solidFill>
                <a:srgbClr val="515859"/>
              </a:solidFill>
              <a:prstDash val="solid"/>
              <a:round/>
            </a:ln>
          </p:spPr>
        </p:sp>
        <p:sp>
          <p:nvSpPr>
            <p:cNvPr name="TextBox 20" id="20"/>
            <p:cNvSpPr txBox="true"/>
            <p:nvPr/>
          </p:nvSpPr>
          <p:spPr>
            <a:xfrm>
              <a:off x="0" y="-57150"/>
              <a:ext cx="2031014" cy="1124632"/>
            </a:xfrm>
            <a:prstGeom prst="rect">
              <a:avLst/>
            </a:prstGeom>
          </p:spPr>
          <p:txBody>
            <a:bodyPr anchor="ctr" rtlCol="false" tIns="254659" lIns="254659" bIns="254659" rIns="254659"/>
            <a:lstStyle/>
            <a:p>
              <a:pPr algn="ctr">
                <a:lnSpc>
                  <a:spcPts val="3509"/>
                </a:lnSpc>
              </a:pPr>
            </a:p>
          </p:txBody>
        </p:sp>
      </p:grpSp>
      <p:grpSp>
        <p:nvGrpSpPr>
          <p:cNvPr name="Group 21" id="21"/>
          <p:cNvGrpSpPr/>
          <p:nvPr/>
        </p:nvGrpSpPr>
        <p:grpSpPr>
          <a:xfrm rot="0">
            <a:off x="-1881603" y="-1504450"/>
            <a:ext cx="7337231" cy="4162980"/>
            <a:chOff x="0" y="0"/>
            <a:chExt cx="1665304" cy="944856"/>
          </a:xfrm>
        </p:grpSpPr>
        <p:sp>
          <p:nvSpPr>
            <p:cNvPr name="Freeform 22" id="22"/>
            <p:cNvSpPr/>
            <p:nvPr/>
          </p:nvSpPr>
          <p:spPr>
            <a:xfrm flipH="false" flipV="false" rot="0">
              <a:off x="0" y="0"/>
              <a:ext cx="1665304" cy="944856"/>
            </a:xfrm>
            <a:custGeom>
              <a:avLst/>
              <a:gdLst/>
              <a:ahLst/>
              <a:cxnLst/>
              <a:rect r="r" b="b" t="t" l="l"/>
              <a:pathLst>
                <a:path h="944856" w="1665304">
                  <a:moveTo>
                    <a:pt x="132237" y="0"/>
                  </a:moveTo>
                  <a:lnTo>
                    <a:pt x="1533067" y="0"/>
                  </a:lnTo>
                  <a:cubicBezTo>
                    <a:pt x="1568139" y="0"/>
                    <a:pt x="1601774" y="13932"/>
                    <a:pt x="1626573" y="38731"/>
                  </a:cubicBezTo>
                  <a:cubicBezTo>
                    <a:pt x="1651372" y="63531"/>
                    <a:pt x="1665304" y="97165"/>
                    <a:pt x="1665304" y="132237"/>
                  </a:cubicBezTo>
                  <a:lnTo>
                    <a:pt x="1665304" y="812619"/>
                  </a:lnTo>
                  <a:cubicBezTo>
                    <a:pt x="1665304" y="885652"/>
                    <a:pt x="1606100" y="944856"/>
                    <a:pt x="1533067" y="944856"/>
                  </a:cubicBezTo>
                  <a:lnTo>
                    <a:pt x="132237" y="944856"/>
                  </a:lnTo>
                  <a:cubicBezTo>
                    <a:pt x="59204" y="944856"/>
                    <a:pt x="0" y="885652"/>
                    <a:pt x="0" y="812619"/>
                  </a:cubicBezTo>
                  <a:lnTo>
                    <a:pt x="0" y="132237"/>
                  </a:lnTo>
                  <a:cubicBezTo>
                    <a:pt x="0" y="59204"/>
                    <a:pt x="59204" y="0"/>
                    <a:pt x="132237" y="0"/>
                  </a:cubicBezTo>
                  <a:close/>
                </a:path>
              </a:pathLst>
            </a:custGeom>
            <a:solidFill>
              <a:srgbClr val="03173E"/>
            </a:solidFill>
            <a:ln cap="rnd">
              <a:noFill/>
              <a:prstDash val="solid"/>
              <a:round/>
            </a:ln>
          </p:spPr>
        </p:sp>
        <p:sp>
          <p:nvSpPr>
            <p:cNvPr name="TextBox 23" id="23"/>
            <p:cNvSpPr txBox="true"/>
            <p:nvPr/>
          </p:nvSpPr>
          <p:spPr>
            <a:xfrm>
              <a:off x="0" y="-57150"/>
              <a:ext cx="1665304" cy="1002006"/>
            </a:xfrm>
            <a:prstGeom prst="rect">
              <a:avLst/>
            </a:prstGeom>
          </p:spPr>
          <p:txBody>
            <a:bodyPr anchor="ctr" rtlCol="false" tIns="254659" lIns="254659" bIns="254659" rIns="254659"/>
            <a:lstStyle/>
            <a:p>
              <a:pPr algn="ctr">
                <a:lnSpc>
                  <a:spcPts val="3509"/>
                </a:lnSpc>
              </a:pPr>
            </a:p>
          </p:txBody>
        </p:sp>
      </p:grpSp>
      <p:sp>
        <p:nvSpPr>
          <p:cNvPr name="TextBox 24" id="24"/>
          <p:cNvSpPr txBox="true"/>
          <p:nvPr/>
        </p:nvSpPr>
        <p:spPr>
          <a:xfrm rot="0">
            <a:off x="1652389" y="3625094"/>
            <a:ext cx="13198409" cy="2996438"/>
          </a:xfrm>
          <a:prstGeom prst="rect">
            <a:avLst/>
          </a:prstGeom>
        </p:spPr>
        <p:txBody>
          <a:bodyPr anchor="t" rtlCol="false" tIns="0" lIns="0" bIns="0" rIns="0">
            <a:spAutoFit/>
          </a:bodyPr>
          <a:lstStyle/>
          <a:p>
            <a:pPr algn="l">
              <a:lnSpc>
                <a:spcPts val="7936"/>
              </a:lnSpc>
            </a:pPr>
            <a:r>
              <a:rPr lang="en-US" sz="6400" b="true">
                <a:solidFill>
                  <a:srgbClr val="03173E"/>
                </a:solidFill>
                <a:latin typeface="Lato Bold"/>
                <a:ea typeface="Lato Bold"/>
                <a:cs typeface="Lato Bold"/>
                <a:sym typeface="Lato Bold"/>
              </a:rPr>
              <a:t>HCA Healthcare recognizes </a:t>
            </a:r>
          </a:p>
          <a:p>
            <a:pPr algn="l">
              <a:lnSpc>
                <a:spcPts val="7936"/>
              </a:lnSpc>
            </a:pPr>
            <a:r>
              <a:rPr lang="en-US" sz="6400" b="true">
                <a:solidFill>
                  <a:srgbClr val="03173E"/>
                </a:solidFill>
                <a:latin typeface="Lato Bold"/>
                <a:ea typeface="Lato Bold"/>
                <a:cs typeface="Lato Bold"/>
                <a:sym typeface="Lato Bold"/>
              </a:rPr>
              <a:t>Mental Health </a:t>
            </a:r>
          </a:p>
          <a:p>
            <a:pPr algn="l">
              <a:lnSpc>
                <a:spcPts val="7936"/>
              </a:lnSpc>
            </a:pPr>
            <a:r>
              <a:rPr lang="en-US" sz="6400" b="true">
                <a:solidFill>
                  <a:srgbClr val="03173E"/>
                </a:solidFill>
                <a:latin typeface="Lato Bold"/>
                <a:ea typeface="Lato Bold"/>
                <a:cs typeface="Lato Bold"/>
                <a:sym typeface="Lato Bold"/>
              </a:rPr>
              <a:t>Awareness Month</a:t>
            </a:r>
          </a:p>
        </p:txBody>
      </p:sp>
      <p:grpSp>
        <p:nvGrpSpPr>
          <p:cNvPr name="Group 25" id="25"/>
          <p:cNvGrpSpPr/>
          <p:nvPr/>
        </p:nvGrpSpPr>
        <p:grpSpPr>
          <a:xfrm rot="0">
            <a:off x="368878" y="2868899"/>
            <a:ext cx="659822" cy="659822"/>
            <a:chOff x="0" y="0"/>
            <a:chExt cx="149757" cy="149757"/>
          </a:xfrm>
        </p:grpSpPr>
        <p:sp>
          <p:nvSpPr>
            <p:cNvPr name="Freeform 26" id="26"/>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27" id="27"/>
            <p:cNvSpPr txBox="true"/>
            <p:nvPr/>
          </p:nvSpPr>
          <p:spPr>
            <a:xfrm>
              <a:off x="0" y="-57150"/>
              <a:ext cx="149757" cy="206907"/>
            </a:xfrm>
            <a:prstGeom prst="rect">
              <a:avLst/>
            </a:prstGeom>
          </p:spPr>
          <p:txBody>
            <a:bodyPr anchor="ctr" rtlCol="false" tIns="254659" lIns="254659" bIns="254659" rIns="254659"/>
            <a:lstStyle/>
            <a:p>
              <a:pPr algn="ctr">
                <a:lnSpc>
                  <a:spcPts val="3509"/>
                </a:lnSpc>
              </a:pPr>
            </a:p>
          </p:txBody>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4284289" y="2517966"/>
            <a:ext cx="9603484" cy="692368"/>
          </a:xfrm>
          <a:prstGeom prst="rect">
            <a:avLst/>
          </a:prstGeom>
        </p:spPr>
        <p:txBody>
          <a:bodyPr anchor="t" rtlCol="false" tIns="0" lIns="0" bIns="0" rIns="0">
            <a:spAutoFit/>
          </a:bodyPr>
          <a:lstStyle/>
          <a:p>
            <a:pPr algn="ctr">
              <a:lnSpc>
                <a:spcPts val="5667"/>
              </a:lnSpc>
            </a:pPr>
            <a:r>
              <a:rPr lang="en-US" b="true" sz="4570" i="true">
                <a:solidFill>
                  <a:srgbClr val="03173E"/>
                </a:solidFill>
                <a:latin typeface="Lato Bold Italics"/>
                <a:ea typeface="Lato Bold Italics"/>
                <a:cs typeface="Lato Bold Italics"/>
                <a:sym typeface="Lato Bold Italics"/>
              </a:rPr>
              <a:t>Did You Know?</a:t>
            </a:r>
          </a:p>
        </p:txBody>
      </p:sp>
      <p:sp>
        <p:nvSpPr>
          <p:cNvPr name="TextBox 3" id="3"/>
          <p:cNvSpPr txBox="true"/>
          <p:nvPr/>
        </p:nvSpPr>
        <p:spPr>
          <a:xfrm rot="0">
            <a:off x="4400227" y="3681471"/>
            <a:ext cx="9603484" cy="3104046"/>
          </a:xfrm>
          <a:prstGeom prst="rect">
            <a:avLst/>
          </a:prstGeom>
        </p:spPr>
        <p:txBody>
          <a:bodyPr anchor="t" rtlCol="false" tIns="0" lIns="0" bIns="0" rIns="0">
            <a:spAutoFit/>
          </a:bodyPr>
          <a:lstStyle/>
          <a:p>
            <a:pPr algn="ctr">
              <a:lnSpc>
                <a:spcPts val="6398"/>
              </a:lnSpc>
            </a:pPr>
            <a:r>
              <a:rPr lang="en-US" b="true" sz="4570">
                <a:solidFill>
                  <a:srgbClr val="03173E"/>
                </a:solidFill>
                <a:latin typeface="Canva Sans Bold"/>
                <a:ea typeface="Canva Sans Bold"/>
                <a:cs typeface="Canva Sans Bold"/>
                <a:sym typeface="Canva Sans Bold"/>
                <a:hlinkClick r:id="rId2" tooltip="https://jamanetwork.com/journals/jamapediatrics/fullarticle/2724377?guestAccessKey=f689aa19-31f1-481d-878a-6bf83844536a"/>
              </a:rPr>
              <a:t>1 in 6</a:t>
            </a:r>
            <a:r>
              <a:rPr lang="en-US" sz="4570">
                <a:solidFill>
                  <a:srgbClr val="03173E"/>
                </a:solidFill>
                <a:latin typeface="Canva Sans"/>
                <a:ea typeface="Canva Sans"/>
                <a:cs typeface="Canva Sans"/>
                <a:sym typeface="Canva Sans"/>
              </a:rPr>
              <a:t> U.S. youth age</a:t>
            </a:r>
            <a:r>
              <a:rPr lang="en-US" sz="4570">
                <a:solidFill>
                  <a:srgbClr val="03173E"/>
                </a:solidFill>
                <a:latin typeface="Canva Sans"/>
                <a:ea typeface="Canva Sans"/>
                <a:cs typeface="Canva Sans"/>
                <a:sym typeface="Canva Sans"/>
              </a:rPr>
              <a:t>d 6-17 experience a mental health disorder each year</a:t>
            </a:r>
          </a:p>
          <a:p>
            <a:pPr algn="ctr">
              <a:lnSpc>
                <a:spcPts val="6398"/>
              </a:lnSpc>
            </a:pPr>
          </a:p>
        </p:txBody>
      </p:sp>
      <p:sp>
        <p:nvSpPr>
          <p:cNvPr name="TextBox 4" id="4"/>
          <p:cNvSpPr txBox="true"/>
          <p:nvPr/>
        </p:nvSpPr>
        <p:spPr>
          <a:xfrm rot="0">
            <a:off x="7885147" y="7174923"/>
            <a:ext cx="2941924" cy="225928"/>
          </a:xfrm>
          <a:prstGeom prst="rect">
            <a:avLst/>
          </a:prstGeom>
        </p:spPr>
        <p:txBody>
          <a:bodyPr anchor="t" rtlCol="false" tIns="0" lIns="0" bIns="0" rIns="0">
            <a:spAutoFit/>
          </a:bodyPr>
          <a:lstStyle/>
          <a:p>
            <a:pPr algn="ctr">
              <a:lnSpc>
                <a:spcPts val="1919"/>
              </a:lnSpc>
            </a:pPr>
            <a:r>
              <a:rPr lang="en-US" sz="1371" i="true">
                <a:solidFill>
                  <a:srgbClr val="014054"/>
                </a:solidFill>
                <a:latin typeface="Canva Sans Italics"/>
                <a:ea typeface="Canva Sans Italics"/>
                <a:cs typeface="Canva Sans Italics"/>
                <a:sym typeface="Canva Sans Italics"/>
              </a:rPr>
              <a:t>National Alliance of Mental Health</a:t>
            </a:r>
          </a:p>
        </p:txBody>
      </p:sp>
      <p:grpSp>
        <p:nvGrpSpPr>
          <p:cNvPr name="Group 5" id="5"/>
          <p:cNvGrpSpPr/>
          <p:nvPr/>
        </p:nvGrpSpPr>
        <p:grpSpPr>
          <a:xfrm rot="0">
            <a:off x="4157047" y="1307239"/>
            <a:ext cx="9973907" cy="6792395"/>
            <a:chOff x="0" y="0"/>
            <a:chExt cx="13298542" cy="9056527"/>
          </a:xfrm>
        </p:grpSpPr>
        <p:grpSp>
          <p:nvGrpSpPr>
            <p:cNvPr name="Group 6" id="6"/>
            <p:cNvGrpSpPr/>
            <p:nvPr/>
          </p:nvGrpSpPr>
          <p:grpSpPr>
            <a:xfrm rot="0">
              <a:off x="0" y="379073"/>
              <a:ext cx="13298542" cy="8271277"/>
              <a:chOff x="0" y="0"/>
              <a:chExt cx="2626873" cy="1633832"/>
            </a:xfrm>
          </p:grpSpPr>
          <p:sp>
            <p:nvSpPr>
              <p:cNvPr name="Freeform 7" id="7"/>
              <p:cNvSpPr/>
              <p:nvPr/>
            </p:nvSpPr>
            <p:spPr>
              <a:xfrm flipH="false" flipV="false" rot="0">
                <a:off x="0" y="0"/>
                <a:ext cx="2626873" cy="1633832"/>
              </a:xfrm>
              <a:custGeom>
                <a:avLst/>
                <a:gdLst/>
                <a:ahLst/>
                <a:cxnLst/>
                <a:rect r="r" b="b" t="t" l="l"/>
                <a:pathLst>
                  <a:path h="1633832" w="2626873">
                    <a:moveTo>
                      <a:pt x="124071" y="0"/>
                    </a:moveTo>
                    <a:lnTo>
                      <a:pt x="2502802" y="0"/>
                    </a:lnTo>
                    <a:cubicBezTo>
                      <a:pt x="2535708" y="0"/>
                      <a:pt x="2567265" y="13072"/>
                      <a:pt x="2590533" y="36339"/>
                    </a:cubicBezTo>
                    <a:cubicBezTo>
                      <a:pt x="2613801" y="59607"/>
                      <a:pt x="2626873" y="91165"/>
                      <a:pt x="2626873" y="124071"/>
                    </a:cubicBezTo>
                    <a:lnTo>
                      <a:pt x="2626873" y="1509762"/>
                    </a:lnTo>
                    <a:cubicBezTo>
                      <a:pt x="2626873" y="1542667"/>
                      <a:pt x="2613801" y="1574225"/>
                      <a:pt x="2590533" y="1597493"/>
                    </a:cubicBezTo>
                    <a:cubicBezTo>
                      <a:pt x="2567265" y="1620761"/>
                      <a:pt x="2535708" y="1633832"/>
                      <a:pt x="2502802" y="1633832"/>
                    </a:cubicBezTo>
                    <a:lnTo>
                      <a:pt x="124071" y="1633832"/>
                    </a:lnTo>
                    <a:cubicBezTo>
                      <a:pt x="91165" y="1633832"/>
                      <a:pt x="59607" y="1620761"/>
                      <a:pt x="36339" y="1597493"/>
                    </a:cubicBezTo>
                    <a:cubicBezTo>
                      <a:pt x="13072" y="1574225"/>
                      <a:pt x="0" y="1542667"/>
                      <a:pt x="0" y="1509762"/>
                    </a:cubicBezTo>
                    <a:lnTo>
                      <a:pt x="0" y="124071"/>
                    </a:lnTo>
                    <a:cubicBezTo>
                      <a:pt x="0" y="91165"/>
                      <a:pt x="13072" y="59607"/>
                      <a:pt x="36339" y="36339"/>
                    </a:cubicBezTo>
                    <a:cubicBezTo>
                      <a:pt x="59607" y="13072"/>
                      <a:pt x="91165" y="0"/>
                      <a:pt x="124071" y="0"/>
                    </a:cubicBezTo>
                    <a:close/>
                  </a:path>
                </a:pathLst>
              </a:custGeom>
              <a:solidFill>
                <a:srgbClr val="014054">
                  <a:alpha val="9804"/>
                </a:srgbClr>
              </a:solidFill>
            </p:spPr>
          </p:sp>
          <p:sp>
            <p:nvSpPr>
              <p:cNvPr name="TextBox 8" id="8"/>
              <p:cNvSpPr txBox="true"/>
              <p:nvPr/>
            </p:nvSpPr>
            <p:spPr>
              <a:xfrm>
                <a:off x="0" y="-47625"/>
                <a:ext cx="2626873" cy="1681457"/>
              </a:xfrm>
              <a:prstGeom prst="rect">
                <a:avLst/>
              </a:prstGeom>
            </p:spPr>
            <p:txBody>
              <a:bodyPr anchor="ctr" rtlCol="false" tIns="219456" lIns="219456" bIns="219456" rIns="219456"/>
              <a:lstStyle/>
              <a:p>
                <a:pPr algn="ctr">
                  <a:lnSpc>
                    <a:spcPts val="3024"/>
                  </a:lnSpc>
                </a:pPr>
              </a:p>
            </p:txBody>
          </p:sp>
        </p:grpSp>
        <p:grpSp>
          <p:nvGrpSpPr>
            <p:cNvPr name="Group 9" id="9"/>
            <p:cNvGrpSpPr/>
            <p:nvPr/>
          </p:nvGrpSpPr>
          <p:grpSpPr>
            <a:xfrm rot="0">
              <a:off x="1516631" y="0"/>
              <a:ext cx="758146" cy="758146"/>
              <a:chOff x="0" y="0"/>
              <a:chExt cx="149757" cy="149757"/>
            </a:xfrm>
          </p:grpSpPr>
          <p:sp>
            <p:nvSpPr>
              <p:cNvPr name="Freeform 10" id="10"/>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1" id="11"/>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nvGrpSpPr>
            <p:cNvPr name="Group 12" id="12"/>
            <p:cNvGrpSpPr/>
            <p:nvPr/>
          </p:nvGrpSpPr>
          <p:grpSpPr>
            <a:xfrm rot="0">
              <a:off x="11581517" y="8298380"/>
              <a:ext cx="758146" cy="758146"/>
              <a:chOff x="0" y="0"/>
              <a:chExt cx="149757" cy="149757"/>
            </a:xfrm>
          </p:grpSpPr>
          <p:sp>
            <p:nvSpPr>
              <p:cNvPr name="Freeform 13" id="13"/>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4" id="14"/>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grpSp>
        <p:nvGrpSpPr>
          <p:cNvPr name="Group 15" id="15"/>
          <p:cNvGrpSpPr/>
          <p:nvPr/>
        </p:nvGrpSpPr>
        <p:grpSpPr>
          <a:xfrm rot="0">
            <a:off x="6642351" y="8740153"/>
            <a:ext cx="5003298" cy="1036294"/>
            <a:chOff x="0" y="0"/>
            <a:chExt cx="6671064" cy="1381726"/>
          </a:xfrm>
        </p:grpSpPr>
        <p:sp>
          <p:nvSpPr>
            <p:cNvPr name="Freeform 16" id="16"/>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3"/>
              <a:stretch>
                <a:fillRect l="0" t="0" r="0" b="0"/>
              </a:stretch>
            </a:blipFill>
          </p:spPr>
        </p:sp>
        <p:sp>
          <p:nvSpPr>
            <p:cNvPr name="Freeform 17" id="17"/>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4"/>
              <a:stretch>
                <a:fillRect l="0" t="0" r="-84800" b="0"/>
              </a:stretch>
            </a:blipFill>
          </p:spPr>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642351" y="8740153"/>
            <a:ext cx="5003298" cy="1036294"/>
            <a:chOff x="0" y="0"/>
            <a:chExt cx="6671064" cy="1381726"/>
          </a:xfrm>
        </p:grpSpPr>
        <p:sp>
          <p:nvSpPr>
            <p:cNvPr name="Freeform 3" id="3"/>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2"/>
              <a:stretch>
                <a:fillRect l="0" t="0" r="0" b="0"/>
              </a:stretch>
            </a:blipFill>
          </p:spPr>
        </p:sp>
        <p:sp>
          <p:nvSpPr>
            <p:cNvPr name="Freeform 4" id="4"/>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3"/>
              <a:stretch>
                <a:fillRect l="0" t="0" r="-84800" b="0"/>
              </a:stretch>
            </a:blipFill>
          </p:spPr>
        </p:sp>
      </p:grpSp>
      <p:sp>
        <p:nvSpPr>
          <p:cNvPr name="TextBox 5" id="5"/>
          <p:cNvSpPr txBox="true"/>
          <p:nvPr/>
        </p:nvSpPr>
        <p:spPr>
          <a:xfrm rot="0">
            <a:off x="4605376" y="2288487"/>
            <a:ext cx="9077249" cy="655472"/>
          </a:xfrm>
          <a:prstGeom prst="rect">
            <a:avLst/>
          </a:prstGeom>
        </p:spPr>
        <p:txBody>
          <a:bodyPr anchor="t" rtlCol="false" tIns="0" lIns="0" bIns="0" rIns="0">
            <a:spAutoFit/>
          </a:bodyPr>
          <a:lstStyle/>
          <a:p>
            <a:pPr algn="ctr">
              <a:lnSpc>
                <a:spcPts val="5356"/>
              </a:lnSpc>
            </a:pPr>
            <a:r>
              <a:rPr lang="en-US" b="true" sz="4319" i="true">
                <a:solidFill>
                  <a:srgbClr val="03173E"/>
                </a:solidFill>
                <a:latin typeface="Lato Bold Italics"/>
                <a:ea typeface="Lato Bold Italics"/>
                <a:cs typeface="Lato Bold Italics"/>
                <a:sym typeface="Lato Bold Italics"/>
              </a:rPr>
              <a:t>Did You Know?</a:t>
            </a:r>
          </a:p>
        </p:txBody>
      </p:sp>
      <p:grpSp>
        <p:nvGrpSpPr>
          <p:cNvPr name="Group 6" id="6"/>
          <p:cNvGrpSpPr/>
          <p:nvPr/>
        </p:nvGrpSpPr>
        <p:grpSpPr>
          <a:xfrm rot="0">
            <a:off x="4157047" y="1307239"/>
            <a:ext cx="9973907" cy="6792395"/>
            <a:chOff x="0" y="0"/>
            <a:chExt cx="13298542" cy="9056527"/>
          </a:xfrm>
        </p:grpSpPr>
        <p:grpSp>
          <p:nvGrpSpPr>
            <p:cNvPr name="Group 7" id="7"/>
            <p:cNvGrpSpPr/>
            <p:nvPr/>
          </p:nvGrpSpPr>
          <p:grpSpPr>
            <a:xfrm rot="0">
              <a:off x="0" y="379073"/>
              <a:ext cx="13298542" cy="8271277"/>
              <a:chOff x="0" y="0"/>
              <a:chExt cx="2626873" cy="1633832"/>
            </a:xfrm>
          </p:grpSpPr>
          <p:sp>
            <p:nvSpPr>
              <p:cNvPr name="Freeform 8" id="8"/>
              <p:cNvSpPr/>
              <p:nvPr/>
            </p:nvSpPr>
            <p:spPr>
              <a:xfrm flipH="false" flipV="false" rot="0">
                <a:off x="0" y="0"/>
                <a:ext cx="2626873" cy="1633832"/>
              </a:xfrm>
              <a:custGeom>
                <a:avLst/>
                <a:gdLst/>
                <a:ahLst/>
                <a:cxnLst/>
                <a:rect r="r" b="b" t="t" l="l"/>
                <a:pathLst>
                  <a:path h="1633832" w="2626873">
                    <a:moveTo>
                      <a:pt x="124071" y="0"/>
                    </a:moveTo>
                    <a:lnTo>
                      <a:pt x="2502802" y="0"/>
                    </a:lnTo>
                    <a:cubicBezTo>
                      <a:pt x="2535708" y="0"/>
                      <a:pt x="2567265" y="13072"/>
                      <a:pt x="2590533" y="36339"/>
                    </a:cubicBezTo>
                    <a:cubicBezTo>
                      <a:pt x="2613801" y="59607"/>
                      <a:pt x="2626873" y="91165"/>
                      <a:pt x="2626873" y="124071"/>
                    </a:cubicBezTo>
                    <a:lnTo>
                      <a:pt x="2626873" y="1509762"/>
                    </a:lnTo>
                    <a:cubicBezTo>
                      <a:pt x="2626873" y="1542667"/>
                      <a:pt x="2613801" y="1574225"/>
                      <a:pt x="2590533" y="1597493"/>
                    </a:cubicBezTo>
                    <a:cubicBezTo>
                      <a:pt x="2567265" y="1620761"/>
                      <a:pt x="2535708" y="1633832"/>
                      <a:pt x="2502802" y="1633832"/>
                    </a:cubicBezTo>
                    <a:lnTo>
                      <a:pt x="124071" y="1633832"/>
                    </a:lnTo>
                    <a:cubicBezTo>
                      <a:pt x="91165" y="1633832"/>
                      <a:pt x="59607" y="1620761"/>
                      <a:pt x="36339" y="1597493"/>
                    </a:cubicBezTo>
                    <a:cubicBezTo>
                      <a:pt x="13072" y="1574225"/>
                      <a:pt x="0" y="1542667"/>
                      <a:pt x="0" y="1509762"/>
                    </a:cubicBezTo>
                    <a:lnTo>
                      <a:pt x="0" y="124071"/>
                    </a:lnTo>
                    <a:cubicBezTo>
                      <a:pt x="0" y="91165"/>
                      <a:pt x="13072" y="59607"/>
                      <a:pt x="36339" y="36339"/>
                    </a:cubicBezTo>
                    <a:cubicBezTo>
                      <a:pt x="59607" y="13072"/>
                      <a:pt x="91165" y="0"/>
                      <a:pt x="124071" y="0"/>
                    </a:cubicBezTo>
                    <a:close/>
                  </a:path>
                </a:pathLst>
              </a:custGeom>
              <a:solidFill>
                <a:srgbClr val="014054">
                  <a:alpha val="9804"/>
                </a:srgbClr>
              </a:solidFill>
            </p:spPr>
          </p:sp>
          <p:sp>
            <p:nvSpPr>
              <p:cNvPr name="TextBox 9" id="9"/>
              <p:cNvSpPr txBox="true"/>
              <p:nvPr/>
            </p:nvSpPr>
            <p:spPr>
              <a:xfrm>
                <a:off x="0" y="-47625"/>
                <a:ext cx="2626873" cy="1681457"/>
              </a:xfrm>
              <a:prstGeom prst="rect">
                <a:avLst/>
              </a:prstGeom>
            </p:spPr>
            <p:txBody>
              <a:bodyPr anchor="ctr" rtlCol="false" tIns="219456" lIns="219456" bIns="219456" rIns="219456"/>
              <a:lstStyle/>
              <a:p>
                <a:pPr algn="ctr">
                  <a:lnSpc>
                    <a:spcPts val="3024"/>
                  </a:lnSpc>
                </a:pPr>
              </a:p>
            </p:txBody>
          </p:sp>
        </p:grpSp>
        <p:grpSp>
          <p:nvGrpSpPr>
            <p:cNvPr name="Group 10" id="10"/>
            <p:cNvGrpSpPr/>
            <p:nvPr/>
          </p:nvGrpSpPr>
          <p:grpSpPr>
            <a:xfrm rot="0">
              <a:off x="1516631" y="0"/>
              <a:ext cx="758146" cy="758146"/>
              <a:chOff x="0" y="0"/>
              <a:chExt cx="149757" cy="149757"/>
            </a:xfrm>
          </p:grpSpPr>
          <p:sp>
            <p:nvSpPr>
              <p:cNvPr name="Freeform 11" id="11"/>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2" id="12"/>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nvGrpSpPr>
            <p:cNvPr name="Group 13" id="13"/>
            <p:cNvGrpSpPr/>
            <p:nvPr/>
          </p:nvGrpSpPr>
          <p:grpSpPr>
            <a:xfrm rot="0">
              <a:off x="11581517" y="8298380"/>
              <a:ext cx="758146" cy="758146"/>
              <a:chOff x="0" y="0"/>
              <a:chExt cx="149757" cy="149757"/>
            </a:xfrm>
          </p:grpSpPr>
          <p:sp>
            <p:nvSpPr>
              <p:cNvPr name="Freeform 14" id="14"/>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5" id="15"/>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sp>
        <p:nvSpPr>
          <p:cNvPr name="TextBox 16" id="16"/>
          <p:cNvSpPr txBox="true"/>
          <p:nvPr/>
        </p:nvSpPr>
        <p:spPr>
          <a:xfrm rot="0">
            <a:off x="7753641" y="7306386"/>
            <a:ext cx="2780718" cy="224638"/>
          </a:xfrm>
          <a:prstGeom prst="rect">
            <a:avLst/>
          </a:prstGeom>
        </p:spPr>
        <p:txBody>
          <a:bodyPr anchor="t" rtlCol="false" tIns="0" lIns="0" bIns="0" rIns="0">
            <a:spAutoFit/>
          </a:bodyPr>
          <a:lstStyle/>
          <a:p>
            <a:pPr algn="ctr">
              <a:lnSpc>
                <a:spcPts val="1814"/>
              </a:lnSpc>
            </a:pPr>
            <a:r>
              <a:rPr lang="en-US" sz="1296" i="true">
                <a:solidFill>
                  <a:srgbClr val="014054"/>
                </a:solidFill>
                <a:latin typeface="Canva Sans Italics"/>
                <a:ea typeface="Canva Sans Italics"/>
                <a:cs typeface="Canva Sans Italics"/>
                <a:sym typeface="Canva Sans Italics"/>
              </a:rPr>
              <a:t>National Alliance of Mental Health</a:t>
            </a:r>
          </a:p>
        </p:txBody>
      </p:sp>
      <p:grpSp>
        <p:nvGrpSpPr>
          <p:cNvPr name="Group 17" id="17"/>
          <p:cNvGrpSpPr/>
          <p:nvPr/>
        </p:nvGrpSpPr>
        <p:grpSpPr>
          <a:xfrm rot="0">
            <a:off x="5092100" y="3372585"/>
            <a:ext cx="8103800" cy="3182805"/>
            <a:chOff x="0" y="0"/>
            <a:chExt cx="10805066" cy="4243740"/>
          </a:xfrm>
        </p:grpSpPr>
        <p:sp>
          <p:nvSpPr>
            <p:cNvPr name="TextBox 18" id="18"/>
            <p:cNvSpPr txBox="true"/>
            <p:nvPr/>
          </p:nvSpPr>
          <p:spPr>
            <a:xfrm rot="0">
              <a:off x="0" y="1351187"/>
              <a:ext cx="10805066" cy="2892552"/>
            </a:xfrm>
            <a:prstGeom prst="rect">
              <a:avLst/>
            </a:prstGeom>
          </p:spPr>
          <p:txBody>
            <a:bodyPr anchor="t" rtlCol="false" tIns="0" lIns="0" bIns="0" rIns="0">
              <a:spAutoFit/>
            </a:bodyPr>
            <a:lstStyle/>
            <a:p>
              <a:pPr algn="ctr">
                <a:lnSpc>
                  <a:spcPts val="6047"/>
                </a:lnSpc>
              </a:pPr>
              <a:r>
                <a:rPr lang="en-US" sz="4319">
                  <a:solidFill>
                    <a:srgbClr val="03173E"/>
                  </a:solidFill>
                  <a:latin typeface="Canva Sans"/>
                  <a:ea typeface="Canva Sans"/>
                  <a:cs typeface="Canva Sans"/>
                  <a:sym typeface="Canva Sans"/>
                </a:rPr>
                <a:t>of youth (6-17 years) experience a mental health disorder</a:t>
              </a:r>
            </a:p>
          </p:txBody>
        </p:sp>
        <p:sp>
          <p:nvSpPr>
            <p:cNvPr name="TextBox 19" id="19"/>
            <p:cNvSpPr txBox="true"/>
            <p:nvPr/>
          </p:nvSpPr>
          <p:spPr>
            <a:xfrm rot="0">
              <a:off x="0" y="-133350"/>
              <a:ext cx="10805066" cy="1490322"/>
            </a:xfrm>
            <a:prstGeom prst="rect">
              <a:avLst/>
            </a:prstGeom>
          </p:spPr>
          <p:txBody>
            <a:bodyPr anchor="t" rtlCol="false" tIns="0" lIns="0" bIns="0" rIns="0">
              <a:spAutoFit/>
            </a:bodyPr>
            <a:lstStyle/>
            <a:p>
              <a:pPr algn="ctr">
                <a:lnSpc>
                  <a:spcPts val="9676"/>
                </a:lnSpc>
              </a:pPr>
              <a:r>
                <a:rPr lang="en-US" sz="6911" b="true">
                  <a:solidFill>
                    <a:srgbClr val="E05929"/>
                  </a:solidFill>
                  <a:latin typeface="Canva Sans Bold"/>
                  <a:ea typeface="Canva Sans Bold"/>
                  <a:cs typeface="Canva Sans Bold"/>
                  <a:sym typeface="Canva Sans Bold"/>
                </a:rPr>
                <a:t>17%</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642351" y="510553"/>
            <a:ext cx="5003298" cy="1036294"/>
            <a:chOff x="0" y="0"/>
            <a:chExt cx="6671064" cy="1381726"/>
          </a:xfrm>
        </p:grpSpPr>
        <p:sp>
          <p:nvSpPr>
            <p:cNvPr name="Freeform 3" id="3"/>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2"/>
              <a:stretch>
                <a:fillRect l="0" t="0" r="0" b="0"/>
              </a:stretch>
            </a:blipFill>
          </p:spPr>
        </p:sp>
        <p:sp>
          <p:nvSpPr>
            <p:cNvPr name="Freeform 4" id="4"/>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3"/>
              <a:stretch>
                <a:fillRect l="0" t="0" r="-84800" b="0"/>
              </a:stretch>
            </a:blipFill>
          </p:spPr>
        </p:sp>
      </p:grpSp>
      <p:grpSp>
        <p:nvGrpSpPr>
          <p:cNvPr name="Group 5" id="5"/>
          <p:cNvGrpSpPr/>
          <p:nvPr/>
        </p:nvGrpSpPr>
        <p:grpSpPr>
          <a:xfrm rot="0">
            <a:off x="4157047" y="2150080"/>
            <a:ext cx="9973907" cy="6378551"/>
            <a:chOff x="0" y="0"/>
            <a:chExt cx="2626873" cy="1679947"/>
          </a:xfrm>
        </p:grpSpPr>
        <p:sp>
          <p:nvSpPr>
            <p:cNvPr name="Freeform 6" id="6"/>
            <p:cNvSpPr/>
            <p:nvPr/>
          </p:nvSpPr>
          <p:spPr>
            <a:xfrm flipH="false" flipV="false" rot="0">
              <a:off x="0" y="0"/>
              <a:ext cx="2626873" cy="1679947"/>
            </a:xfrm>
            <a:custGeom>
              <a:avLst/>
              <a:gdLst/>
              <a:ahLst/>
              <a:cxnLst/>
              <a:rect r="r" b="b" t="t" l="l"/>
              <a:pathLst>
                <a:path h="1679947" w="2626873">
                  <a:moveTo>
                    <a:pt x="124071" y="0"/>
                  </a:moveTo>
                  <a:lnTo>
                    <a:pt x="2502802" y="0"/>
                  </a:lnTo>
                  <a:cubicBezTo>
                    <a:pt x="2535708" y="0"/>
                    <a:pt x="2567265" y="13072"/>
                    <a:pt x="2590533" y="36339"/>
                  </a:cubicBezTo>
                  <a:cubicBezTo>
                    <a:pt x="2613801" y="59607"/>
                    <a:pt x="2626873" y="91165"/>
                    <a:pt x="2626873" y="124071"/>
                  </a:cubicBezTo>
                  <a:lnTo>
                    <a:pt x="2626873" y="1555877"/>
                  </a:lnTo>
                  <a:cubicBezTo>
                    <a:pt x="2626873" y="1588782"/>
                    <a:pt x="2613801" y="1620340"/>
                    <a:pt x="2590533" y="1643608"/>
                  </a:cubicBezTo>
                  <a:cubicBezTo>
                    <a:pt x="2567265" y="1666876"/>
                    <a:pt x="2535708" y="1679947"/>
                    <a:pt x="2502802" y="1679947"/>
                  </a:cubicBezTo>
                  <a:lnTo>
                    <a:pt x="124071" y="1679947"/>
                  </a:lnTo>
                  <a:cubicBezTo>
                    <a:pt x="91165" y="1679947"/>
                    <a:pt x="59607" y="1666876"/>
                    <a:pt x="36339" y="1643608"/>
                  </a:cubicBezTo>
                  <a:cubicBezTo>
                    <a:pt x="13072" y="1620340"/>
                    <a:pt x="0" y="1588782"/>
                    <a:pt x="0" y="1555877"/>
                  </a:cubicBezTo>
                  <a:lnTo>
                    <a:pt x="0" y="124071"/>
                  </a:lnTo>
                  <a:cubicBezTo>
                    <a:pt x="0" y="91165"/>
                    <a:pt x="13072" y="59607"/>
                    <a:pt x="36339" y="36339"/>
                  </a:cubicBezTo>
                  <a:cubicBezTo>
                    <a:pt x="59607" y="13072"/>
                    <a:pt x="91165" y="0"/>
                    <a:pt x="124071" y="0"/>
                  </a:cubicBezTo>
                  <a:close/>
                </a:path>
              </a:pathLst>
            </a:custGeom>
            <a:solidFill>
              <a:srgbClr val="014054">
                <a:alpha val="9804"/>
              </a:srgbClr>
            </a:solidFill>
          </p:spPr>
        </p:sp>
        <p:sp>
          <p:nvSpPr>
            <p:cNvPr name="TextBox 7" id="7"/>
            <p:cNvSpPr txBox="true"/>
            <p:nvPr/>
          </p:nvSpPr>
          <p:spPr>
            <a:xfrm>
              <a:off x="0" y="-47625"/>
              <a:ext cx="2626873" cy="1727572"/>
            </a:xfrm>
            <a:prstGeom prst="rect">
              <a:avLst/>
            </a:prstGeom>
          </p:spPr>
          <p:txBody>
            <a:bodyPr anchor="ctr" rtlCol="false" tIns="219456" lIns="219456" bIns="219456" rIns="219456"/>
            <a:lstStyle/>
            <a:p>
              <a:pPr algn="ctr">
                <a:lnSpc>
                  <a:spcPts val="3024"/>
                </a:lnSpc>
              </a:pPr>
            </a:p>
          </p:txBody>
        </p:sp>
      </p:grpSp>
      <p:sp>
        <p:nvSpPr>
          <p:cNvPr name="TextBox 8" id="8"/>
          <p:cNvSpPr txBox="true"/>
          <p:nvPr/>
        </p:nvSpPr>
        <p:spPr>
          <a:xfrm rot="0">
            <a:off x="11142444" y="6781456"/>
            <a:ext cx="2100269" cy="348997"/>
          </a:xfrm>
          <a:prstGeom prst="rect">
            <a:avLst/>
          </a:prstGeom>
        </p:spPr>
        <p:txBody>
          <a:bodyPr anchor="t" rtlCol="false" tIns="0" lIns="0" bIns="0" rIns="0">
            <a:spAutoFit/>
          </a:bodyPr>
          <a:lstStyle/>
          <a:p>
            <a:pPr algn="ctr">
              <a:lnSpc>
                <a:spcPts val="3024"/>
              </a:lnSpc>
            </a:pPr>
            <a:r>
              <a:rPr lang="en-US" sz="2160" i="true">
                <a:solidFill>
                  <a:srgbClr val="03173E"/>
                </a:solidFill>
                <a:latin typeface="Canva Sans Italics"/>
                <a:ea typeface="Canva Sans Italics"/>
                <a:cs typeface="Canva Sans Italics"/>
                <a:sym typeface="Canva Sans Italics"/>
              </a:rPr>
              <a:t>-Teacher, Texas</a:t>
            </a:r>
          </a:p>
        </p:txBody>
      </p:sp>
      <p:sp>
        <p:nvSpPr>
          <p:cNvPr name="TextBox 9" id="9"/>
          <p:cNvSpPr txBox="true"/>
          <p:nvPr/>
        </p:nvSpPr>
        <p:spPr>
          <a:xfrm rot="0">
            <a:off x="4682288" y="3657670"/>
            <a:ext cx="8923424" cy="2904984"/>
          </a:xfrm>
          <a:prstGeom prst="rect">
            <a:avLst/>
          </a:prstGeom>
        </p:spPr>
        <p:txBody>
          <a:bodyPr anchor="t" rtlCol="false" tIns="0" lIns="0" bIns="0" rIns="0">
            <a:spAutoFit/>
          </a:bodyPr>
          <a:lstStyle/>
          <a:p>
            <a:pPr algn="l">
              <a:lnSpc>
                <a:spcPts val="4838"/>
              </a:lnSpc>
            </a:pPr>
            <a:r>
              <a:rPr lang="en-US" sz="3456">
                <a:solidFill>
                  <a:srgbClr val="03173E"/>
                </a:solidFill>
                <a:latin typeface="Canva Sans"/>
                <a:ea typeface="Canva Sans"/>
                <a:cs typeface="Canva Sans"/>
                <a:sym typeface="Canva Sans"/>
              </a:rPr>
              <a:t>[</a:t>
            </a:r>
            <a:r>
              <a:rPr lang="en-US" sz="3456" i="true">
                <a:solidFill>
                  <a:srgbClr val="03173E"/>
                </a:solidFill>
                <a:latin typeface="Canva Sans Italics"/>
                <a:ea typeface="Canva Sans Italics"/>
                <a:cs typeface="Canva Sans Italics"/>
                <a:sym typeface="Canva Sans Italics"/>
              </a:rPr>
              <a:t>Understanding Mental Wellness</a:t>
            </a:r>
            <a:r>
              <a:rPr lang="en-US" sz="3456">
                <a:solidFill>
                  <a:srgbClr val="03173E"/>
                </a:solidFill>
                <a:latin typeface="Canva Sans"/>
                <a:ea typeface="Canva Sans"/>
                <a:cs typeface="Canva Sans"/>
                <a:sym typeface="Canva Sans"/>
              </a:rPr>
              <a:t>] lets the students work on their own but learn more about mental health and may answer questions they have but are afraid to ask about.</a:t>
            </a:r>
          </a:p>
        </p:txBody>
      </p:sp>
      <p:sp>
        <p:nvSpPr>
          <p:cNvPr name="Freeform 10" id="10"/>
          <p:cNvSpPr/>
          <p:nvPr/>
        </p:nvSpPr>
        <p:spPr>
          <a:xfrm flipH="false" flipV="false" rot="0">
            <a:off x="5239375" y="1827583"/>
            <a:ext cx="848679" cy="644996"/>
          </a:xfrm>
          <a:custGeom>
            <a:avLst/>
            <a:gdLst/>
            <a:ahLst/>
            <a:cxnLst/>
            <a:rect r="r" b="b" t="t" l="l"/>
            <a:pathLst>
              <a:path h="644996" w="848679">
                <a:moveTo>
                  <a:pt x="0" y="0"/>
                </a:moveTo>
                <a:lnTo>
                  <a:pt x="848678" y="0"/>
                </a:lnTo>
                <a:lnTo>
                  <a:pt x="848678" y="644995"/>
                </a:lnTo>
                <a:lnTo>
                  <a:pt x="0" y="644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true" flipV="true" rot="0">
            <a:off x="12757033" y="8206133"/>
            <a:ext cx="848679" cy="644996"/>
          </a:xfrm>
          <a:custGeom>
            <a:avLst/>
            <a:gdLst/>
            <a:ahLst/>
            <a:cxnLst/>
            <a:rect r="r" b="b" t="t" l="l"/>
            <a:pathLst>
              <a:path h="644996" w="848679">
                <a:moveTo>
                  <a:pt x="848679" y="644996"/>
                </a:moveTo>
                <a:lnTo>
                  <a:pt x="0" y="644996"/>
                </a:lnTo>
                <a:lnTo>
                  <a:pt x="0" y="0"/>
                </a:lnTo>
                <a:lnTo>
                  <a:pt x="848679" y="0"/>
                </a:lnTo>
                <a:lnTo>
                  <a:pt x="848679" y="644996"/>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642351" y="510553"/>
            <a:ext cx="5003298" cy="1036294"/>
            <a:chOff x="0" y="0"/>
            <a:chExt cx="6671064" cy="1381726"/>
          </a:xfrm>
        </p:grpSpPr>
        <p:sp>
          <p:nvSpPr>
            <p:cNvPr name="Freeform 3" id="3"/>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2"/>
              <a:stretch>
                <a:fillRect l="0" t="0" r="0" b="0"/>
              </a:stretch>
            </a:blipFill>
          </p:spPr>
        </p:sp>
        <p:sp>
          <p:nvSpPr>
            <p:cNvPr name="Freeform 4" id="4"/>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3"/>
              <a:stretch>
                <a:fillRect l="0" t="0" r="-84800" b="0"/>
              </a:stretch>
            </a:blipFill>
          </p:spPr>
        </p:sp>
      </p:grpSp>
      <p:grpSp>
        <p:nvGrpSpPr>
          <p:cNvPr name="Group 5" id="5"/>
          <p:cNvGrpSpPr/>
          <p:nvPr/>
        </p:nvGrpSpPr>
        <p:grpSpPr>
          <a:xfrm rot="0">
            <a:off x="4157047" y="2150080"/>
            <a:ext cx="9973907" cy="6378551"/>
            <a:chOff x="0" y="0"/>
            <a:chExt cx="2626873" cy="1679947"/>
          </a:xfrm>
        </p:grpSpPr>
        <p:sp>
          <p:nvSpPr>
            <p:cNvPr name="Freeform 6" id="6"/>
            <p:cNvSpPr/>
            <p:nvPr/>
          </p:nvSpPr>
          <p:spPr>
            <a:xfrm flipH="false" flipV="false" rot="0">
              <a:off x="0" y="0"/>
              <a:ext cx="2626873" cy="1679947"/>
            </a:xfrm>
            <a:custGeom>
              <a:avLst/>
              <a:gdLst/>
              <a:ahLst/>
              <a:cxnLst/>
              <a:rect r="r" b="b" t="t" l="l"/>
              <a:pathLst>
                <a:path h="1679947" w="2626873">
                  <a:moveTo>
                    <a:pt x="124071" y="0"/>
                  </a:moveTo>
                  <a:lnTo>
                    <a:pt x="2502802" y="0"/>
                  </a:lnTo>
                  <a:cubicBezTo>
                    <a:pt x="2535708" y="0"/>
                    <a:pt x="2567265" y="13072"/>
                    <a:pt x="2590533" y="36339"/>
                  </a:cubicBezTo>
                  <a:cubicBezTo>
                    <a:pt x="2613801" y="59607"/>
                    <a:pt x="2626873" y="91165"/>
                    <a:pt x="2626873" y="124071"/>
                  </a:cubicBezTo>
                  <a:lnTo>
                    <a:pt x="2626873" y="1555877"/>
                  </a:lnTo>
                  <a:cubicBezTo>
                    <a:pt x="2626873" y="1588782"/>
                    <a:pt x="2613801" y="1620340"/>
                    <a:pt x="2590533" y="1643608"/>
                  </a:cubicBezTo>
                  <a:cubicBezTo>
                    <a:pt x="2567265" y="1666876"/>
                    <a:pt x="2535708" y="1679947"/>
                    <a:pt x="2502802" y="1679947"/>
                  </a:cubicBezTo>
                  <a:lnTo>
                    <a:pt x="124071" y="1679947"/>
                  </a:lnTo>
                  <a:cubicBezTo>
                    <a:pt x="91165" y="1679947"/>
                    <a:pt x="59607" y="1666876"/>
                    <a:pt x="36339" y="1643608"/>
                  </a:cubicBezTo>
                  <a:cubicBezTo>
                    <a:pt x="13072" y="1620340"/>
                    <a:pt x="0" y="1588782"/>
                    <a:pt x="0" y="1555877"/>
                  </a:cubicBezTo>
                  <a:lnTo>
                    <a:pt x="0" y="124071"/>
                  </a:lnTo>
                  <a:cubicBezTo>
                    <a:pt x="0" y="91165"/>
                    <a:pt x="13072" y="59607"/>
                    <a:pt x="36339" y="36339"/>
                  </a:cubicBezTo>
                  <a:cubicBezTo>
                    <a:pt x="59607" y="13072"/>
                    <a:pt x="91165" y="0"/>
                    <a:pt x="124071" y="0"/>
                  </a:cubicBezTo>
                  <a:close/>
                </a:path>
              </a:pathLst>
            </a:custGeom>
            <a:solidFill>
              <a:srgbClr val="014054">
                <a:alpha val="9804"/>
              </a:srgbClr>
            </a:solidFill>
          </p:spPr>
        </p:sp>
        <p:sp>
          <p:nvSpPr>
            <p:cNvPr name="TextBox 7" id="7"/>
            <p:cNvSpPr txBox="true"/>
            <p:nvPr/>
          </p:nvSpPr>
          <p:spPr>
            <a:xfrm>
              <a:off x="0" y="-47625"/>
              <a:ext cx="2626873" cy="1727572"/>
            </a:xfrm>
            <a:prstGeom prst="rect">
              <a:avLst/>
            </a:prstGeom>
          </p:spPr>
          <p:txBody>
            <a:bodyPr anchor="ctr" rtlCol="false" tIns="219456" lIns="219456" bIns="219456" rIns="219456"/>
            <a:lstStyle/>
            <a:p>
              <a:pPr algn="ctr">
                <a:lnSpc>
                  <a:spcPts val="3024"/>
                </a:lnSpc>
              </a:pPr>
            </a:p>
          </p:txBody>
        </p:sp>
      </p:grpSp>
      <p:sp>
        <p:nvSpPr>
          <p:cNvPr name="TextBox 8" id="8"/>
          <p:cNvSpPr txBox="true"/>
          <p:nvPr/>
        </p:nvSpPr>
        <p:spPr>
          <a:xfrm rot="0">
            <a:off x="10445756" y="6960788"/>
            <a:ext cx="3159956" cy="348997"/>
          </a:xfrm>
          <a:prstGeom prst="rect">
            <a:avLst/>
          </a:prstGeom>
        </p:spPr>
        <p:txBody>
          <a:bodyPr anchor="t" rtlCol="false" tIns="0" lIns="0" bIns="0" rIns="0">
            <a:spAutoFit/>
          </a:bodyPr>
          <a:lstStyle/>
          <a:p>
            <a:pPr algn="ctr">
              <a:lnSpc>
                <a:spcPts val="3024"/>
              </a:lnSpc>
            </a:pPr>
            <a:r>
              <a:rPr lang="en-US" sz="2160" i="true">
                <a:solidFill>
                  <a:srgbClr val="03173E"/>
                </a:solidFill>
                <a:latin typeface="Canva Sans Italics"/>
                <a:ea typeface="Canva Sans Italics"/>
                <a:cs typeface="Canva Sans Italics"/>
                <a:sym typeface="Canva Sans Italics"/>
              </a:rPr>
              <a:t>-Teacher, Washington</a:t>
            </a:r>
          </a:p>
        </p:txBody>
      </p:sp>
      <p:sp>
        <p:nvSpPr>
          <p:cNvPr name="TextBox 9" id="9"/>
          <p:cNvSpPr txBox="true"/>
          <p:nvPr/>
        </p:nvSpPr>
        <p:spPr>
          <a:xfrm rot="0">
            <a:off x="4682288" y="3657670"/>
            <a:ext cx="8923424" cy="2904984"/>
          </a:xfrm>
          <a:prstGeom prst="rect">
            <a:avLst/>
          </a:prstGeom>
        </p:spPr>
        <p:txBody>
          <a:bodyPr anchor="t" rtlCol="false" tIns="0" lIns="0" bIns="0" rIns="0">
            <a:spAutoFit/>
          </a:bodyPr>
          <a:lstStyle/>
          <a:p>
            <a:pPr algn="l">
              <a:lnSpc>
                <a:spcPts val="4838"/>
              </a:lnSpc>
            </a:pPr>
            <a:r>
              <a:rPr lang="en-US" sz="3456">
                <a:solidFill>
                  <a:srgbClr val="03173E"/>
                </a:solidFill>
                <a:latin typeface="Canva Sans"/>
                <a:ea typeface="Canva Sans"/>
                <a:cs typeface="Canva Sans"/>
                <a:sym typeface="Canva Sans"/>
              </a:rPr>
              <a:t>Thi</a:t>
            </a:r>
            <a:r>
              <a:rPr lang="en-US" sz="3456">
                <a:solidFill>
                  <a:srgbClr val="03173E"/>
                </a:solidFill>
                <a:latin typeface="Canva Sans"/>
                <a:ea typeface="Canva Sans"/>
                <a:cs typeface="Canva Sans"/>
                <a:sym typeface="Canva Sans"/>
              </a:rPr>
              <a:t>s</a:t>
            </a:r>
            <a:r>
              <a:rPr lang="en-US" sz="3456">
                <a:solidFill>
                  <a:srgbClr val="03173E"/>
                </a:solidFill>
                <a:latin typeface="Canva Sans"/>
                <a:ea typeface="Canva Sans"/>
                <a:cs typeface="Canva Sans"/>
                <a:sym typeface="Canva Sans"/>
              </a:rPr>
              <a:t> </a:t>
            </a:r>
            <a:r>
              <a:rPr lang="en-US" sz="3456">
                <a:solidFill>
                  <a:srgbClr val="03173E"/>
                </a:solidFill>
                <a:latin typeface="Canva Sans"/>
                <a:ea typeface="Canva Sans"/>
                <a:cs typeface="Canva Sans"/>
                <a:sym typeface="Canva Sans"/>
              </a:rPr>
              <a:t>t</a:t>
            </a:r>
            <a:r>
              <a:rPr lang="en-US" sz="3456">
                <a:solidFill>
                  <a:srgbClr val="03173E"/>
                </a:solidFill>
                <a:latin typeface="Canva Sans"/>
                <a:ea typeface="Canva Sans"/>
                <a:cs typeface="Canva Sans"/>
                <a:sym typeface="Canva Sans"/>
              </a:rPr>
              <a:t>op</a:t>
            </a:r>
            <a:r>
              <a:rPr lang="en-US" sz="3456">
                <a:solidFill>
                  <a:srgbClr val="03173E"/>
                </a:solidFill>
                <a:latin typeface="Canva Sans"/>
                <a:ea typeface="Canva Sans"/>
                <a:cs typeface="Canva Sans"/>
                <a:sym typeface="Canva Sans"/>
              </a:rPr>
              <a:t>i</a:t>
            </a:r>
            <a:r>
              <a:rPr lang="en-US" sz="3456">
                <a:solidFill>
                  <a:srgbClr val="03173E"/>
                </a:solidFill>
                <a:latin typeface="Canva Sans"/>
                <a:ea typeface="Canva Sans"/>
                <a:cs typeface="Canva Sans"/>
                <a:sym typeface="Canva Sans"/>
              </a:rPr>
              <a:t>c</a:t>
            </a:r>
            <a:r>
              <a:rPr lang="en-US" sz="3456">
                <a:solidFill>
                  <a:srgbClr val="03173E"/>
                </a:solidFill>
                <a:latin typeface="Canva Sans"/>
                <a:ea typeface="Canva Sans"/>
                <a:cs typeface="Canva Sans"/>
                <a:sym typeface="Canva Sans"/>
              </a:rPr>
              <a:t> </a:t>
            </a:r>
            <a:r>
              <a:rPr lang="en-US" sz="3456">
                <a:solidFill>
                  <a:srgbClr val="03173E"/>
                </a:solidFill>
                <a:latin typeface="Canva Sans"/>
                <a:ea typeface="Canva Sans"/>
                <a:cs typeface="Canva Sans"/>
                <a:sym typeface="Canva Sans"/>
              </a:rPr>
              <a:t>is</a:t>
            </a:r>
            <a:r>
              <a:rPr lang="en-US" sz="3456">
                <a:solidFill>
                  <a:srgbClr val="03173E"/>
                </a:solidFill>
                <a:latin typeface="Canva Sans"/>
                <a:ea typeface="Canva Sans"/>
                <a:cs typeface="Canva Sans"/>
                <a:sym typeface="Canva Sans"/>
              </a:rPr>
              <a:t> </a:t>
            </a:r>
            <a:r>
              <a:rPr lang="en-US" sz="3456">
                <a:solidFill>
                  <a:srgbClr val="03173E"/>
                </a:solidFill>
                <a:latin typeface="Canva Sans"/>
                <a:ea typeface="Canva Sans"/>
                <a:cs typeface="Canva Sans"/>
                <a:sym typeface="Canva Sans"/>
              </a:rPr>
              <a:t>so </a:t>
            </a:r>
            <a:r>
              <a:rPr lang="en-US" sz="3456">
                <a:solidFill>
                  <a:srgbClr val="03173E"/>
                </a:solidFill>
                <a:latin typeface="Canva Sans"/>
                <a:ea typeface="Canva Sans"/>
                <a:cs typeface="Canva Sans"/>
                <a:sym typeface="Canva Sans"/>
              </a:rPr>
              <a:t>ne</a:t>
            </a:r>
            <a:r>
              <a:rPr lang="en-US" sz="3456">
                <a:solidFill>
                  <a:srgbClr val="03173E"/>
                </a:solidFill>
                <a:latin typeface="Canva Sans"/>
                <a:ea typeface="Canva Sans"/>
                <a:cs typeface="Canva Sans"/>
                <a:sym typeface="Canva Sans"/>
              </a:rPr>
              <a:t>ce</a:t>
            </a:r>
            <a:r>
              <a:rPr lang="en-US" sz="3456">
                <a:solidFill>
                  <a:srgbClr val="03173E"/>
                </a:solidFill>
                <a:latin typeface="Canva Sans"/>
                <a:ea typeface="Canva Sans"/>
                <a:cs typeface="Canva Sans"/>
                <a:sym typeface="Canva Sans"/>
              </a:rPr>
              <a:t>ss</a:t>
            </a:r>
            <a:r>
              <a:rPr lang="en-US" sz="3456">
                <a:solidFill>
                  <a:srgbClr val="03173E"/>
                </a:solidFill>
                <a:latin typeface="Canva Sans"/>
                <a:ea typeface="Canva Sans"/>
                <a:cs typeface="Canva Sans"/>
                <a:sym typeface="Canva Sans"/>
              </a:rPr>
              <a:t>ary for teens, but it is difficult to find reliable information and is also difficult to talk about. [Understanding Mental Wellness] sparks needed conversation.</a:t>
            </a:r>
          </a:p>
        </p:txBody>
      </p:sp>
      <p:sp>
        <p:nvSpPr>
          <p:cNvPr name="Freeform 10" id="10"/>
          <p:cNvSpPr/>
          <p:nvPr/>
        </p:nvSpPr>
        <p:spPr>
          <a:xfrm flipH="false" flipV="false" rot="0">
            <a:off x="5239375" y="1827583"/>
            <a:ext cx="848679" cy="644996"/>
          </a:xfrm>
          <a:custGeom>
            <a:avLst/>
            <a:gdLst/>
            <a:ahLst/>
            <a:cxnLst/>
            <a:rect r="r" b="b" t="t" l="l"/>
            <a:pathLst>
              <a:path h="644996" w="848679">
                <a:moveTo>
                  <a:pt x="0" y="0"/>
                </a:moveTo>
                <a:lnTo>
                  <a:pt x="848678" y="0"/>
                </a:lnTo>
                <a:lnTo>
                  <a:pt x="848678" y="644995"/>
                </a:lnTo>
                <a:lnTo>
                  <a:pt x="0" y="64499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true" flipV="true" rot="0">
            <a:off x="12757033" y="8206133"/>
            <a:ext cx="848679" cy="644996"/>
          </a:xfrm>
          <a:custGeom>
            <a:avLst/>
            <a:gdLst/>
            <a:ahLst/>
            <a:cxnLst/>
            <a:rect r="r" b="b" t="t" l="l"/>
            <a:pathLst>
              <a:path h="644996" w="848679">
                <a:moveTo>
                  <a:pt x="848679" y="644996"/>
                </a:moveTo>
                <a:lnTo>
                  <a:pt x="0" y="644996"/>
                </a:lnTo>
                <a:lnTo>
                  <a:pt x="0" y="0"/>
                </a:lnTo>
                <a:lnTo>
                  <a:pt x="848679" y="0"/>
                </a:lnTo>
                <a:lnTo>
                  <a:pt x="848679" y="644996"/>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10800000">
            <a:off x="-878519" y="-1420115"/>
            <a:ext cx="6884834" cy="3938995"/>
            <a:chOff x="0" y="0"/>
            <a:chExt cx="1813290" cy="1037431"/>
          </a:xfrm>
        </p:grpSpPr>
        <p:sp>
          <p:nvSpPr>
            <p:cNvPr name="Freeform 3" id="3"/>
            <p:cNvSpPr/>
            <p:nvPr/>
          </p:nvSpPr>
          <p:spPr>
            <a:xfrm flipH="false" flipV="false" rot="0">
              <a:off x="0" y="0"/>
              <a:ext cx="1813290" cy="1037431"/>
            </a:xfrm>
            <a:custGeom>
              <a:avLst/>
              <a:gdLst/>
              <a:ahLst/>
              <a:cxnLst/>
              <a:rect r="r" b="b" t="t" l="l"/>
              <a:pathLst>
                <a:path h="1037431" w="1813290">
                  <a:moveTo>
                    <a:pt x="121445" y="0"/>
                  </a:moveTo>
                  <a:lnTo>
                    <a:pt x="1691845" y="0"/>
                  </a:lnTo>
                  <a:cubicBezTo>
                    <a:pt x="1724054" y="0"/>
                    <a:pt x="1754944" y="12795"/>
                    <a:pt x="1777719" y="35570"/>
                  </a:cubicBezTo>
                  <a:cubicBezTo>
                    <a:pt x="1800495" y="58346"/>
                    <a:pt x="1813290" y="89236"/>
                    <a:pt x="1813290" y="121445"/>
                  </a:cubicBezTo>
                  <a:lnTo>
                    <a:pt x="1813290" y="915986"/>
                  </a:lnTo>
                  <a:cubicBezTo>
                    <a:pt x="1813290" y="948195"/>
                    <a:pt x="1800495" y="979085"/>
                    <a:pt x="1777719" y="1001860"/>
                  </a:cubicBezTo>
                  <a:cubicBezTo>
                    <a:pt x="1754944" y="1024636"/>
                    <a:pt x="1724054" y="1037431"/>
                    <a:pt x="1691845" y="1037431"/>
                  </a:cubicBezTo>
                  <a:lnTo>
                    <a:pt x="121445" y="1037431"/>
                  </a:lnTo>
                  <a:cubicBezTo>
                    <a:pt x="89236" y="1037431"/>
                    <a:pt x="58346" y="1024636"/>
                    <a:pt x="35570" y="1001860"/>
                  </a:cubicBezTo>
                  <a:cubicBezTo>
                    <a:pt x="12795" y="979085"/>
                    <a:pt x="0" y="948195"/>
                    <a:pt x="0" y="915986"/>
                  </a:cubicBezTo>
                  <a:lnTo>
                    <a:pt x="0" y="121445"/>
                  </a:lnTo>
                  <a:cubicBezTo>
                    <a:pt x="0" y="89236"/>
                    <a:pt x="12795" y="58346"/>
                    <a:pt x="35570" y="35570"/>
                  </a:cubicBezTo>
                  <a:cubicBezTo>
                    <a:pt x="58346" y="12795"/>
                    <a:pt x="89236" y="0"/>
                    <a:pt x="121445" y="0"/>
                  </a:cubicBezTo>
                  <a:close/>
                </a:path>
              </a:pathLst>
            </a:custGeom>
            <a:solidFill>
              <a:srgbClr val="000000">
                <a:alpha val="0"/>
              </a:srgbClr>
            </a:solidFill>
            <a:ln w="57150" cap="rnd">
              <a:solidFill>
                <a:srgbClr val="515859"/>
              </a:solidFill>
              <a:prstDash val="solid"/>
              <a:round/>
            </a:ln>
          </p:spPr>
        </p:sp>
        <p:sp>
          <p:nvSpPr>
            <p:cNvPr name="TextBox 4" id="4"/>
            <p:cNvSpPr txBox="true"/>
            <p:nvPr/>
          </p:nvSpPr>
          <p:spPr>
            <a:xfrm>
              <a:off x="0" y="-47625"/>
              <a:ext cx="1813290" cy="1085056"/>
            </a:xfrm>
            <a:prstGeom prst="rect">
              <a:avLst/>
            </a:prstGeom>
          </p:spPr>
          <p:txBody>
            <a:bodyPr anchor="ctr" rtlCol="false" tIns="219456" lIns="219456" bIns="219456" rIns="219456"/>
            <a:lstStyle/>
            <a:p>
              <a:pPr algn="ctr">
                <a:lnSpc>
                  <a:spcPts val="3024"/>
                </a:lnSpc>
              </a:pPr>
            </a:p>
          </p:txBody>
        </p:sp>
      </p:grpSp>
      <p:grpSp>
        <p:nvGrpSpPr>
          <p:cNvPr name="Group 5" id="5"/>
          <p:cNvGrpSpPr/>
          <p:nvPr/>
        </p:nvGrpSpPr>
        <p:grpSpPr>
          <a:xfrm rot="-10800000">
            <a:off x="5704855" y="549383"/>
            <a:ext cx="568610" cy="568610"/>
            <a:chOff x="0" y="0"/>
            <a:chExt cx="149757" cy="149757"/>
          </a:xfrm>
        </p:grpSpPr>
        <p:sp>
          <p:nvSpPr>
            <p:cNvPr name="Freeform 6" id="6"/>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7" id="7"/>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sp>
        <p:nvSpPr>
          <p:cNvPr name="Freeform 8" id="8"/>
          <p:cNvSpPr/>
          <p:nvPr/>
        </p:nvSpPr>
        <p:spPr>
          <a:xfrm flipH="false" flipV="false" rot="0">
            <a:off x="3301665" y="8792630"/>
            <a:ext cx="2730333" cy="449367"/>
          </a:xfrm>
          <a:custGeom>
            <a:avLst/>
            <a:gdLst/>
            <a:ahLst/>
            <a:cxnLst/>
            <a:rect r="r" b="b" t="t" l="l"/>
            <a:pathLst>
              <a:path h="449367" w="2730333">
                <a:moveTo>
                  <a:pt x="0" y="0"/>
                </a:moveTo>
                <a:lnTo>
                  <a:pt x="2730333" y="0"/>
                </a:lnTo>
                <a:lnTo>
                  <a:pt x="2730333" y="449367"/>
                </a:lnTo>
                <a:lnTo>
                  <a:pt x="0" y="449367"/>
                </a:lnTo>
                <a:lnTo>
                  <a:pt x="0" y="0"/>
                </a:lnTo>
                <a:close/>
              </a:path>
            </a:pathLst>
          </a:custGeom>
          <a:blipFill>
            <a:blip r:embed="rId2"/>
            <a:stretch>
              <a:fillRect l="0" t="0" r="0" b="0"/>
            </a:stretch>
          </a:blipFill>
        </p:spPr>
      </p:sp>
      <p:sp>
        <p:nvSpPr>
          <p:cNvPr name="Freeform 9" id="9"/>
          <p:cNvSpPr/>
          <p:nvPr/>
        </p:nvSpPr>
        <p:spPr>
          <a:xfrm flipH="false" flipV="false" rot="0">
            <a:off x="1028700" y="8499166"/>
            <a:ext cx="2272965" cy="1036294"/>
          </a:xfrm>
          <a:custGeom>
            <a:avLst/>
            <a:gdLst/>
            <a:ahLst/>
            <a:cxnLst/>
            <a:rect r="r" b="b" t="t" l="l"/>
            <a:pathLst>
              <a:path h="1036294" w="2272965">
                <a:moveTo>
                  <a:pt x="0" y="0"/>
                </a:moveTo>
                <a:lnTo>
                  <a:pt x="2272965" y="0"/>
                </a:lnTo>
                <a:lnTo>
                  <a:pt x="2272965" y="1036295"/>
                </a:lnTo>
                <a:lnTo>
                  <a:pt x="0" y="1036295"/>
                </a:lnTo>
                <a:lnTo>
                  <a:pt x="0" y="0"/>
                </a:lnTo>
                <a:close/>
              </a:path>
            </a:pathLst>
          </a:custGeom>
          <a:blipFill>
            <a:blip r:embed="rId3"/>
            <a:stretch>
              <a:fillRect l="0" t="0" r="-84800" b="0"/>
            </a:stretch>
          </a:blipFill>
        </p:spPr>
      </p:sp>
      <p:sp>
        <p:nvSpPr>
          <p:cNvPr name="TextBox 10" id="10"/>
          <p:cNvSpPr txBox="true"/>
          <p:nvPr/>
        </p:nvSpPr>
        <p:spPr>
          <a:xfrm rot="0">
            <a:off x="2091467" y="3255535"/>
            <a:ext cx="14105066" cy="2437699"/>
          </a:xfrm>
          <a:prstGeom prst="rect">
            <a:avLst/>
          </a:prstGeom>
        </p:spPr>
        <p:txBody>
          <a:bodyPr anchor="t" rtlCol="false" tIns="0" lIns="0" bIns="0" rIns="0">
            <a:spAutoFit/>
          </a:bodyPr>
          <a:lstStyle/>
          <a:p>
            <a:pPr algn="ctr">
              <a:lnSpc>
                <a:spcPts val="4821"/>
              </a:lnSpc>
            </a:pPr>
            <a:r>
              <a:rPr lang="en-US" sz="3888" b="true">
                <a:solidFill>
                  <a:srgbClr val="03173E"/>
                </a:solidFill>
                <a:latin typeface="Lato Bold"/>
                <a:ea typeface="Lato Bold"/>
                <a:cs typeface="Lato Bold"/>
                <a:sym typeface="Lato Bold"/>
              </a:rPr>
              <a:t>Through our course, </a:t>
            </a:r>
          </a:p>
          <a:p>
            <a:pPr algn="ctr">
              <a:lnSpc>
                <a:spcPts val="4821"/>
              </a:lnSpc>
            </a:pPr>
            <a:r>
              <a:rPr lang="en-US" b="true" sz="3888" i="true">
                <a:solidFill>
                  <a:srgbClr val="03173E"/>
                </a:solidFill>
                <a:latin typeface="Lato Bold Italics"/>
                <a:ea typeface="Lato Bold Italics"/>
                <a:cs typeface="Lato Bold Italics"/>
                <a:sym typeface="Lato Bold Italics"/>
              </a:rPr>
              <a:t>Understanding Mental Wellness, </a:t>
            </a:r>
          </a:p>
          <a:p>
            <a:pPr algn="ctr">
              <a:lnSpc>
                <a:spcPts val="4821"/>
              </a:lnSpc>
            </a:pPr>
            <a:r>
              <a:rPr lang="en-US" sz="3888" b="true">
                <a:solidFill>
                  <a:srgbClr val="03173E"/>
                </a:solidFill>
                <a:latin typeface="Lato Bold"/>
                <a:ea typeface="Lato Bold"/>
                <a:cs typeface="Lato Bold"/>
                <a:sym typeface="Lato Bold"/>
              </a:rPr>
              <a:t>we have reached over </a:t>
            </a:r>
            <a:r>
              <a:rPr lang="en-US" sz="3888" b="true">
                <a:solidFill>
                  <a:srgbClr val="E05929"/>
                </a:solidFill>
                <a:latin typeface="Lato Bold"/>
                <a:ea typeface="Lato Bold"/>
                <a:cs typeface="Lato Bold"/>
                <a:sym typeface="Lato Bold"/>
              </a:rPr>
              <a:t>1,600</a:t>
            </a:r>
            <a:r>
              <a:rPr lang="en-US" sz="3888" b="true">
                <a:solidFill>
                  <a:srgbClr val="03173E"/>
                </a:solidFill>
                <a:latin typeface="Lato Bold"/>
                <a:ea typeface="Lato Bold"/>
                <a:cs typeface="Lato Bold"/>
                <a:sym typeface="Lato Bold"/>
              </a:rPr>
              <a:t> schools nationwide, providing future generations with essential mental health resources.</a:t>
            </a:r>
          </a:p>
        </p:txBody>
      </p:sp>
      <p:grpSp>
        <p:nvGrpSpPr>
          <p:cNvPr name="Group 11" id="11"/>
          <p:cNvGrpSpPr/>
          <p:nvPr/>
        </p:nvGrpSpPr>
        <p:grpSpPr>
          <a:xfrm rot="0">
            <a:off x="11383747" y="6206003"/>
            <a:ext cx="6311991" cy="5173253"/>
            <a:chOff x="0" y="0"/>
            <a:chExt cx="8415988" cy="6897670"/>
          </a:xfrm>
        </p:grpSpPr>
        <p:sp>
          <p:nvSpPr>
            <p:cNvPr name="Freeform 12" id="12"/>
            <p:cNvSpPr/>
            <p:nvPr/>
          </p:nvSpPr>
          <p:spPr>
            <a:xfrm flipH="false" flipV="false" rot="0">
              <a:off x="379073" y="0"/>
              <a:ext cx="8036915" cy="6897670"/>
            </a:xfrm>
            <a:custGeom>
              <a:avLst/>
              <a:gdLst/>
              <a:ahLst/>
              <a:cxnLst/>
              <a:rect r="r" b="b" t="t" l="l"/>
              <a:pathLst>
                <a:path h="6897670" w="8036915">
                  <a:moveTo>
                    <a:pt x="0" y="0"/>
                  </a:moveTo>
                  <a:lnTo>
                    <a:pt x="8036915" y="0"/>
                  </a:lnTo>
                  <a:lnTo>
                    <a:pt x="8036915" y="6897670"/>
                  </a:lnTo>
                  <a:lnTo>
                    <a:pt x="0" y="6897670"/>
                  </a:lnTo>
                  <a:lnTo>
                    <a:pt x="0" y="0"/>
                  </a:lnTo>
                  <a:close/>
                </a:path>
              </a:pathLst>
            </a:custGeom>
            <a:blipFill>
              <a:blip r:embed="rId4"/>
              <a:stretch>
                <a:fillRect l="-30121" t="-3831" r="-6016" b="-1890"/>
              </a:stretch>
            </a:blipFill>
          </p:spPr>
        </p:sp>
        <p:grpSp>
          <p:nvGrpSpPr>
            <p:cNvPr name="Group 13" id="13"/>
            <p:cNvGrpSpPr/>
            <p:nvPr/>
          </p:nvGrpSpPr>
          <p:grpSpPr>
            <a:xfrm rot="-10800000">
              <a:off x="0" y="4047992"/>
              <a:ext cx="758146" cy="758146"/>
              <a:chOff x="0" y="0"/>
              <a:chExt cx="149757" cy="149757"/>
            </a:xfrm>
          </p:grpSpPr>
          <p:sp>
            <p:nvSpPr>
              <p:cNvPr name="Freeform 14" id="14"/>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15" id="15"/>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6642351" y="510553"/>
            <a:ext cx="5003298" cy="1036294"/>
            <a:chOff x="0" y="0"/>
            <a:chExt cx="6671064" cy="1381726"/>
          </a:xfrm>
        </p:grpSpPr>
        <p:sp>
          <p:nvSpPr>
            <p:cNvPr name="Freeform 3" id="3"/>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2"/>
              <a:stretch>
                <a:fillRect l="0" t="0" r="0" b="0"/>
              </a:stretch>
            </a:blipFill>
          </p:spPr>
        </p:sp>
        <p:sp>
          <p:nvSpPr>
            <p:cNvPr name="Freeform 4" id="4"/>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3"/>
              <a:stretch>
                <a:fillRect l="0" t="0" r="-84800" b="0"/>
              </a:stretch>
            </a:blipFill>
          </p:spPr>
        </p:sp>
      </p:grpSp>
      <p:grpSp>
        <p:nvGrpSpPr>
          <p:cNvPr name="Group 5" id="5"/>
          <p:cNvGrpSpPr/>
          <p:nvPr/>
        </p:nvGrpSpPr>
        <p:grpSpPr>
          <a:xfrm rot="0">
            <a:off x="3592031" y="2103863"/>
            <a:ext cx="11103938" cy="7154437"/>
            <a:chOff x="0" y="0"/>
            <a:chExt cx="2924494" cy="1884296"/>
          </a:xfrm>
        </p:grpSpPr>
        <p:sp>
          <p:nvSpPr>
            <p:cNvPr name="Freeform 6" id="6"/>
            <p:cNvSpPr/>
            <p:nvPr/>
          </p:nvSpPr>
          <p:spPr>
            <a:xfrm flipH="false" flipV="false" rot="0">
              <a:off x="0" y="0"/>
              <a:ext cx="2924494" cy="1884296"/>
            </a:xfrm>
            <a:custGeom>
              <a:avLst/>
              <a:gdLst/>
              <a:ahLst/>
              <a:cxnLst/>
              <a:rect r="r" b="b" t="t" l="l"/>
              <a:pathLst>
                <a:path h="1884296" w="2924494">
                  <a:moveTo>
                    <a:pt x="111444" y="0"/>
                  </a:moveTo>
                  <a:lnTo>
                    <a:pt x="2813050" y="0"/>
                  </a:lnTo>
                  <a:cubicBezTo>
                    <a:pt x="2842607" y="0"/>
                    <a:pt x="2870953" y="11741"/>
                    <a:pt x="2891853" y="32641"/>
                  </a:cubicBezTo>
                  <a:cubicBezTo>
                    <a:pt x="2912752" y="53541"/>
                    <a:pt x="2924494" y="81887"/>
                    <a:pt x="2924494" y="111444"/>
                  </a:cubicBezTo>
                  <a:lnTo>
                    <a:pt x="2924494" y="1772852"/>
                  </a:lnTo>
                  <a:cubicBezTo>
                    <a:pt x="2924494" y="1834401"/>
                    <a:pt x="2874599" y="1884296"/>
                    <a:pt x="2813050" y="1884296"/>
                  </a:cubicBezTo>
                  <a:lnTo>
                    <a:pt x="111444" y="1884296"/>
                  </a:lnTo>
                  <a:cubicBezTo>
                    <a:pt x="81887" y="1884296"/>
                    <a:pt x="53541" y="1872555"/>
                    <a:pt x="32641" y="1851655"/>
                  </a:cubicBezTo>
                  <a:cubicBezTo>
                    <a:pt x="11741" y="1830755"/>
                    <a:pt x="0" y="1802409"/>
                    <a:pt x="0" y="1772852"/>
                  </a:cubicBezTo>
                  <a:lnTo>
                    <a:pt x="0" y="111444"/>
                  </a:lnTo>
                  <a:cubicBezTo>
                    <a:pt x="0" y="81887"/>
                    <a:pt x="11741" y="53541"/>
                    <a:pt x="32641" y="32641"/>
                  </a:cubicBezTo>
                  <a:cubicBezTo>
                    <a:pt x="53541" y="11741"/>
                    <a:pt x="81887" y="0"/>
                    <a:pt x="111444" y="0"/>
                  </a:cubicBezTo>
                  <a:close/>
                </a:path>
              </a:pathLst>
            </a:custGeom>
            <a:solidFill>
              <a:srgbClr val="014054">
                <a:alpha val="9804"/>
              </a:srgbClr>
            </a:solidFill>
          </p:spPr>
        </p:sp>
        <p:sp>
          <p:nvSpPr>
            <p:cNvPr name="TextBox 7" id="7"/>
            <p:cNvSpPr txBox="true"/>
            <p:nvPr/>
          </p:nvSpPr>
          <p:spPr>
            <a:xfrm>
              <a:off x="0" y="-47625"/>
              <a:ext cx="2924494" cy="1931921"/>
            </a:xfrm>
            <a:prstGeom prst="rect">
              <a:avLst/>
            </a:prstGeom>
          </p:spPr>
          <p:txBody>
            <a:bodyPr anchor="ctr" rtlCol="false" tIns="219456" lIns="219456" bIns="219456" rIns="219456"/>
            <a:lstStyle/>
            <a:p>
              <a:pPr algn="ctr">
                <a:lnSpc>
                  <a:spcPts val="3024"/>
                </a:lnSpc>
              </a:pPr>
            </a:p>
          </p:txBody>
        </p:sp>
      </p:grpSp>
      <p:sp>
        <p:nvSpPr>
          <p:cNvPr name="TextBox 8" id="8"/>
          <p:cNvSpPr txBox="true"/>
          <p:nvPr/>
        </p:nvSpPr>
        <p:spPr>
          <a:xfrm rot="0">
            <a:off x="8772860" y="8132043"/>
            <a:ext cx="5035895" cy="348997"/>
          </a:xfrm>
          <a:prstGeom prst="rect">
            <a:avLst/>
          </a:prstGeom>
        </p:spPr>
        <p:txBody>
          <a:bodyPr anchor="t" rtlCol="false" tIns="0" lIns="0" bIns="0" rIns="0">
            <a:spAutoFit/>
          </a:bodyPr>
          <a:lstStyle/>
          <a:p>
            <a:pPr algn="ctr">
              <a:lnSpc>
                <a:spcPts val="3024"/>
              </a:lnSpc>
            </a:pPr>
            <a:r>
              <a:rPr lang="en-US" sz="2160" i="true">
                <a:solidFill>
                  <a:srgbClr val="03173E"/>
                </a:solidFill>
                <a:latin typeface="Canva Sans Italics"/>
                <a:ea typeface="Canva Sans Italics"/>
                <a:cs typeface="Canva Sans Italics"/>
                <a:sym typeface="Canva Sans Italics"/>
              </a:rPr>
              <a:t>-Student, Continental Division (CO)</a:t>
            </a:r>
          </a:p>
        </p:txBody>
      </p:sp>
      <p:sp>
        <p:nvSpPr>
          <p:cNvPr name="TextBox 9" id="9"/>
          <p:cNvSpPr txBox="true"/>
          <p:nvPr/>
        </p:nvSpPr>
        <p:spPr>
          <a:xfrm rot="0">
            <a:off x="4176040" y="3054742"/>
            <a:ext cx="9935920" cy="4660640"/>
          </a:xfrm>
          <a:prstGeom prst="rect">
            <a:avLst/>
          </a:prstGeom>
        </p:spPr>
        <p:txBody>
          <a:bodyPr anchor="t" rtlCol="false" tIns="0" lIns="0" bIns="0" rIns="0">
            <a:spAutoFit/>
          </a:bodyPr>
          <a:lstStyle/>
          <a:p>
            <a:pPr algn="l">
              <a:lnSpc>
                <a:spcPts val="4838"/>
              </a:lnSpc>
            </a:pPr>
            <a:r>
              <a:rPr lang="en-US" sz="3456">
                <a:solidFill>
                  <a:srgbClr val="03173E"/>
                </a:solidFill>
                <a:latin typeface="Canva Sans"/>
                <a:ea typeface="Canva Sans"/>
                <a:cs typeface="Canva Sans"/>
                <a:sym typeface="Canva Sans"/>
              </a:rPr>
              <a:t>I liked how the course gave examples and made us interact with the course, deciding what to say back. This helped my understanding of how to help and control one of those situations. I will use what I learned in this course if I ever have a hard time with my mental health or if my friends ever struggle with their mental health balance.</a:t>
            </a:r>
          </a:p>
        </p:txBody>
      </p:sp>
      <p:sp>
        <p:nvSpPr>
          <p:cNvPr name="Freeform 10" id="10"/>
          <p:cNvSpPr/>
          <p:nvPr/>
        </p:nvSpPr>
        <p:spPr>
          <a:xfrm flipH="false" flipV="false" rot="0">
            <a:off x="4676600" y="1781365"/>
            <a:ext cx="848679" cy="644996"/>
          </a:xfrm>
          <a:custGeom>
            <a:avLst/>
            <a:gdLst/>
            <a:ahLst/>
            <a:cxnLst/>
            <a:rect r="r" b="b" t="t" l="l"/>
            <a:pathLst>
              <a:path h="644996" w="848679">
                <a:moveTo>
                  <a:pt x="0" y="0"/>
                </a:moveTo>
                <a:lnTo>
                  <a:pt x="848678" y="0"/>
                </a:lnTo>
                <a:lnTo>
                  <a:pt x="848678" y="644996"/>
                </a:lnTo>
                <a:lnTo>
                  <a:pt x="0" y="64499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1" id="11"/>
          <p:cNvSpPr/>
          <p:nvPr/>
        </p:nvSpPr>
        <p:spPr>
          <a:xfrm flipH="true" flipV="true" rot="0">
            <a:off x="12960076" y="8935802"/>
            <a:ext cx="848679" cy="644996"/>
          </a:xfrm>
          <a:custGeom>
            <a:avLst/>
            <a:gdLst/>
            <a:ahLst/>
            <a:cxnLst/>
            <a:rect r="r" b="b" t="t" l="l"/>
            <a:pathLst>
              <a:path h="644996" w="848679">
                <a:moveTo>
                  <a:pt x="848679" y="644996"/>
                </a:moveTo>
                <a:lnTo>
                  <a:pt x="0" y="644996"/>
                </a:lnTo>
                <a:lnTo>
                  <a:pt x="0" y="0"/>
                </a:lnTo>
                <a:lnTo>
                  <a:pt x="848679" y="0"/>
                </a:lnTo>
                <a:lnTo>
                  <a:pt x="848679" y="644996"/>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503111" y="7494766"/>
            <a:ext cx="9077249" cy="7102145"/>
            <a:chOff x="0" y="0"/>
            <a:chExt cx="2390716" cy="1870524"/>
          </a:xfrm>
        </p:grpSpPr>
        <p:sp>
          <p:nvSpPr>
            <p:cNvPr name="Freeform 3" id="3"/>
            <p:cNvSpPr/>
            <p:nvPr/>
          </p:nvSpPr>
          <p:spPr>
            <a:xfrm flipH="false" flipV="false" rot="0">
              <a:off x="0" y="0"/>
              <a:ext cx="2390716" cy="1870524"/>
            </a:xfrm>
            <a:custGeom>
              <a:avLst/>
              <a:gdLst/>
              <a:ahLst/>
              <a:cxnLst/>
              <a:rect r="r" b="b" t="t" l="l"/>
              <a:pathLst>
                <a:path h="1870524" w="2390716">
                  <a:moveTo>
                    <a:pt x="136326" y="0"/>
                  </a:moveTo>
                  <a:lnTo>
                    <a:pt x="2254389" y="0"/>
                  </a:lnTo>
                  <a:cubicBezTo>
                    <a:pt x="2290545" y="0"/>
                    <a:pt x="2325220" y="14363"/>
                    <a:pt x="2350787" y="39929"/>
                  </a:cubicBezTo>
                  <a:cubicBezTo>
                    <a:pt x="2376353" y="65495"/>
                    <a:pt x="2390716" y="100170"/>
                    <a:pt x="2390716" y="136326"/>
                  </a:cubicBezTo>
                  <a:lnTo>
                    <a:pt x="2390716" y="1734197"/>
                  </a:lnTo>
                  <a:cubicBezTo>
                    <a:pt x="2390716" y="1770353"/>
                    <a:pt x="2376353" y="1805029"/>
                    <a:pt x="2350787" y="1830595"/>
                  </a:cubicBezTo>
                  <a:cubicBezTo>
                    <a:pt x="2325220" y="1856161"/>
                    <a:pt x="2290545" y="1870524"/>
                    <a:pt x="2254389" y="1870524"/>
                  </a:cubicBezTo>
                  <a:lnTo>
                    <a:pt x="136326" y="1870524"/>
                  </a:lnTo>
                  <a:cubicBezTo>
                    <a:pt x="100170" y="1870524"/>
                    <a:pt x="65495" y="1856161"/>
                    <a:pt x="39929" y="1830595"/>
                  </a:cubicBezTo>
                  <a:cubicBezTo>
                    <a:pt x="14363" y="1805029"/>
                    <a:pt x="0" y="1770353"/>
                    <a:pt x="0" y="1734197"/>
                  </a:cubicBezTo>
                  <a:lnTo>
                    <a:pt x="0" y="136326"/>
                  </a:lnTo>
                  <a:cubicBezTo>
                    <a:pt x="0" y="100170"/>
                    <a:pt x="14363" y="65495"/>
                    <a:pt x="39929" y="39929"/>
                  </a:cubicBezTo>
                  <a:cubicBezTo>
                    <a:pt x="65495" y="14363"/>
                    <a:pt x="100170" y="0"/>
                    <a:pt x="136326" y="0"/>
                  </a:cubicBezTo>
                  <a:close/>
                </a:path>
              </a:pathLst>
            </a:custGeom>
            <a:solidFill>
              <a:srgbClr val="014054">
                <a:alpha val="9804"/>
              </a:srgbClr>
            </a:solidFill>
          </p:spPr>
        </p:sp>
        <p:sp>
          <p:nvSpPr>
            <p:cNvPr name="TextBox 4" id="4"/>
            <p:cNvSpPr txBox="true"/>
            <p:nvPr/>
          </p:nvSpPr>
          <p:spPr>
            <a:xfrm>
              <a:off x="0" y="-47625"/>
              <a:ext cx="2390716" cy="1918149"/>
            </a:xfrm>
            <a:prstGeom prst="rect">
              <a:avLst/>
            </a:prstGeom>
          </p:spPr>
          <p:txBody>
            <a:bodyPr anchor="ctr" rtlCol="false" tIns="219456" lIns="219456" bIns="219456" rIns="219456"/>
            <a:lstStyle/>
            <a:p>
              <a:pPr algn="ctr">
                <a:lnSpc>
                  <a:spcPts val="3024"/>
                </a:lnSpc>
              </a:pPr>
            </a:p>
          </p:txBody>
        </p:sp>
      </p:grpSp>
      <p:grpSp>
        <p:nvGrpSpPr>
          <p:cNvPr name="Group 5" id="5"/>
          <p:cNvGrpSpPr/>
          <p:nvPr/>
        </p:nvGrpSpPr>
        <p:grpSpPr>
          <a:xfrm rot="0">
            <a:off x="16974995" y="7210461"/>
            <a:ext cx="568610" cy="568610"/>
            <a:chOff x="0" y="0"/>
            <a:chExt cx="149757" cy="149757"/>
          </a:xfrm>
        </p:grpSpPr>
        <p:sp>
          <p:nvSpPr>
            <p:cNvPr name="Freeform 6" id="6"/>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7" id="7"/>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grpSp>
        <p:nvGrpSpPr>
          <p:cNvPr name="Group 8" id="8"/>
          <p:cNvGrpSpPr/>
          <p:nvPr/>
        </p:nvGrpSpPr>
        <p:grpSpPr>
          <a:xfrm rot="0">
            <a:off x="1028700" y="8499166"/>
            <a:ext cx="5003298" cy="1036294"/>
            <a:chOff x="0" y="0"/>
            <a:chExt cx="6671064" cy="1381726"/>
          </a:xfrm>
        </p:grpSpPr>
        <p:sp>
          <p:nvSpPr>
            <p:cNvPr name="Freeform 9" id="9"/>
            <p:cNvSpPr/>
            <p:nvPr/>
          </p:nvSpPr>
          <p:spPr>
            <a:xfrm flipH="false" flipV="false" rot="0">
              <a:off x="3030620" y="391285"/>
              <a:ext cx="3640445" cy="599156"/>
            </a:xfrm>
            <a:custGeom>
              <a:avLst/>
              <a:gdLst/>
              <a:ahLst/>
              <a:cxnLst/>
              <a:rect r="r" b="b" t="t" l="l"/>
              <a:pathLst>
                <a:path h="599156" w="3640445">
                  <a:moveTo>
                    <a:pt x="0" y="0"/>
                  </a:moveTo>
                  <a:lnTo>
                    <a:pt x="3640444" y="0"/>
                  </a:lnTo>
                  <a:lnTo>
                    <a:pt x="3640444" y="599156"/>
                  </a:lnTo>
                  <a:lnTo>
                    <a:pt x="0" y="599156"/>
                  </a:lnTo>
                  <a:lnTo>
                    <a:pt x="0" y="0"/>
                  </a:lnTo>
                  <a:close/>
                </a:path>
              </a:pathLst>
            </a:custGeom>
            <a:blipFill>
              <a:blip r:embed="rId2"/>
              <a:stretch>
                <a:fillRect l="0" t="0" r="0" b="0"/>
              </a:stretch>
            </a:blipFill>
          </p:spPr>
        </p:sp>
        <p:sp>
          <p:nvSpPr>
            <p:cNvPr name="Freeform 10" id="10"/>
            <p:cNvSpPr/>
            <p:nvPr/>
          </p:nvSpPr>
          <p:spPr>
            <a:xfrm flipH="false" flipV="false" rot="0">
              <a:off x="0" y="0"/>
              <a:ext cx="3030620" cy="1381726"/>
            </a:xfrm>
            <a:custGeom>
              <a:avLst/>
              <a:gdLst/>
              <a:ahLst/>
              <a:cxnLst/>
              <a:rect r="r" b="b" t="t" l="l"/>
              <a:pathLst>
                <a:path h="1381726" w="3030620">
                  <a:moveTo>
                    <a:pt x="0" y="0"/>
                  </a:moveTo>
                  <a:lnTo>
                    <a:pt x="3030620" y="0"/>
                  </a:lnTo>
                  <a:lnTo>
                    <a:pt x="3030620" y="1381726"/>
                  </a:lnTo>
                  <a:lnTo>
                    <a:pt x="0" y="1381726"/>
                  </a:lnTo>
                  <a:lnTo>
                    <a:pt x="0" y="0"/>
                  </a:lnTo>
                  <a:close/>
                </a:path>
              </a:pathLst>
            </a:custGeom>
            <a:blipFill>
              <a:blip r:embed="rId3"/>
              <a:stretch>
                <a:fillRect l="0" t="0" r="-84800" b="0"/>
              </a:stretch>
            </a:blipFill>
          </p:spPr>
        </p:sp>
      </p:grpSp>
      <p:sp>
        <p:nvSpPr>
          <p:cNvPr name="TextBox 11" id="11"/>
          <p:cNvSpPr txBox="true"/>
          <p:nvPr/>
        </p:nvSpPr>
        <p:spPr>
          <a:xfrm rot="0">
            <a:off x="1627533" y="4161917"/>
            <a:ext cx="15032934" cy="1480810"/>
          </a:xfrm>
          <a:prstGeom prst="rect">
            <a:avLst/>
          </a:prstGeom>
        </p:spPr>
        <p:txBody>
          <a:bodyPr anchor="t" rtlCol="false" tIns="0" lIns="0" bIns="0" rIns="0">
            <a:spAutoFit/>
          </a:bodyPr>
          <a:lstStyle/>
          <a:p>
            <a:pPr algn="ctr">
              <a:lnSpc>
                <a:spcPts val="5892"/>
              </a:lnSpc>
            </a:pPr>
            <a:r>
              <a:rPr lang="en-US" sz="4752" b="true">
                <a:solidFill>
                  <a:srgbClr val="03173E"/>
                </a:solidFill>
                <a:latin typeface="Lato Bold"/>
                <a:ea typeface="Lato Bold"/>
                <a:cs typeface="Lato Bold"/>
                <a:sym typeface="Lato Bold"/>
              </a:rPr>
              <a:t>Learn more about how HCA Healthcare is supporting mental health awareness year round.</a:t>
            </a:r>
          </a:p>
        </p:txBody>
      </p:sp>
      <p:grpSp>
        <p:nvGrpSpPr>
          <p:cNvPr name="Group 12" id="12"/>
          <p:cNvGrpSpPr/>
          <p:nvPr/>
        </p:nvGrpSpPr>
        <p:grpSpPr>
          <a:xfrm rot="0">
            <a:off x="-1172170" y="-1034369"/>
            <a:ext cx="8635136" cy="4544260"/>
            <a:chOff x="0" y="0"/>
            <a:chExt cx="2274274" cy="1196842"/>
          </a:xfrm>
        </p:grpSpPr>
        <p:sp>
          <p:nvSpPr>
            <p:cNvPr name="Freeform 13" id="13"/>
            <p:cNvSpPr/>
            <p:nvPr/>
          </p:nvSpPr>
          <p:spPr>
            <a:xfrm flipH="false" flipV="false" rot="0">
              <a:off x="0" y="0"/>
              <a:ext cx="2274274" cy="1196842"/>
            </a:xfrm>
            <a:custGeom>
              <a:avLst/>
              <a:gdLst/>
              <a:ahLst/>
              <a:cxnLst/>
              <a:rect r="r" b="b" t="t" l="l"/>
              <a:pathLst>
                <a:path h="1196842" w="2274274">
                  <a:moveTo>
                    <a:pt x="96829" y="0"/>
                  </a:moveTo>
                  <a:lnTo>
                    <a:pt x="2177446" y="0"/>
                  </a:lnTo>
                  <a:cubicBezTo>
                    <a:pt x="2203126" y="0"/>
                    <a:pt x="2227755" y="10202"/>
                    <a:pt x="2245914" y="28360"/>
                  </a:cubicBezTo>
                  <a:cubicBezTo>
                    <a:pt x="2264073" y="46519"/>
                    <a:pt x="2274274" y="71148"/>
                    <a:pt x="2274274" y="96829"/>
                  </a:cubicBezTo>
                  <a:lnTo>
                    <a:pt x="2274274" y="1100014"/>
                  </a:lnTo>
                  <a:cubicBezTo>
                    <a:pt x="2274274" y="1125694"/>
                    <a:pt x="2264073" y="1150323"/>
                    <a:pt x="2245914" y="1168482"/>
                  </a:cubicBezTo>
                  <a:cubicBezTo>
                    <a:pt x="2227755" y="1186641"/>
                    <a:pt x="2203126" y="1196842"/>
                    <a:pt x="2177446" y="1196842"/>
                  </a:cubicBezTo>
                  <a:lnTo>
                    <a:pt x="96829" y="1196842"/>
                  </a:lnTo>
                  <a:cubicBezTo>
                    <a:pt x="71148" y="1196842"/>
                    <a:pt x="46519" y="1186641"/>
                    <a:pt x="28360" y="1168482"/>
                  </a:cubicBezTo>
                  <a:cubicBezTo>
                    <a:pt x="10202" y="1150323"/>
                    <a:pt x="0" y="1125694"/>
                    <a:pt x="0" y="1100014"/>
                  </a:cubicBezTo>
                  <a:lnTo>
                    <a:pt x="0" y="96829"/>
                  </a:lnTo>
                  <a:cubicBezTo>
                    <a:pt x="0" y="71148"/>
                    <a:pt x="10202" y="46519"/>
                    <a:pt x="28360" y="28360"/>
                  </a:cubicBezTo>
                  <a:cubicBezTo>
                    <a:pt x="46519" y="10202"/>
                    <a:pt x="71148" y="0"/>
                    <a:pt x="96829" y="0"/>
                  </a:cubicBezTo>
                  <a:close/>
                </a:path>
              </a:pathLst>
            </a:custGeom>
            <a:solidFill>
              <a:srgbClr val="000000">
                <a:alpha val="0"/>
              </a:srgbClr>
            </a:solidFill>
            <a:ln w="57150" cap="rnd">
              <a:solidFill>
                <a:srgbClr val="515859"/>
              </a:solidFill>
              <a:prstDash val="solid"/>
              <a:round/>
            </a:ln>
          </p:spPr>
        </p:sp>
        <p:sp>
          <p:nvSpPr>
            <p:cNvPr name="TextBox 14" id="14"/>
            <p:cNvSpPr txBox="true"/>
            <p:nvPr/>
          </p:nvSpPr>
          <p:spPr>
            <a:xfrm>
              <a:off x="0" y="-47625"/>
              <a:ext cx="2274274" cy="1244467"/>
            </a:xfrm>
            <a:prstGeom prst="rect">
              <a:avLst/>
            </a:prstGeom>
          </p:spPr>
          <p:txBody>
            <a:bodyPr anchor="ctr" rtlCol="false" tIns="219456" lIns="219456" bIns="219456" rIns="219456"/>
            <a:lstStyle/>
            <a:p>
              <a:pPr algn="ctr">
                <a:lnSpc>
                  <a:spcPts val="3024"/>
                </a:lnSpc>
              </a:pPr>
            </a:p>
          </p:txBody>
        </p:sp>
      </p:grpSp>
      <p:grpSp>
        <p:nvGrpSpPr>
          <p:cNvPr name="Group 15" id="15"/>
          <p:cNvGrpSpPr/>
          <p:nvPr/>
        </p:nvGrpSpPr>
        <p:grpSpPr>
          <a:xfrm rot="0">
            <a:off x="-1292293" y="-681094"/>
            <a:ext cx="8165083" cy="3587501"/>
            <a:chOff x="0" y="0"/>
            <a:chExt cx="2150475" cy="944856"/>
          </a:xfrm>
        </p:grpSpPr>
        <p:sp>
          <p:nvSpPr>
            <p:cNvPr name="Freeform 16" id="16"/>
            <p:cNvSpPr/>
            <p:nvPr/>
          </p:nvSpPr>
          <p:spPr>
            <a:xfrm flipH="false" flipV="false" rot="0">
              <a:off x="0" y="0"/>
              <a:ext cx="2150475" cy="944856"/>
            </a:xfrm>
            <a:custGeom>
              <a:avLst/>
              <a:gdLst/>
              <a:ahLst/>
              <a:cxnLst/>
              <a:rect r="r" b="b" t="t" l="l"/>
              <a:pathLst>
                <a:path h="944856" w="2150475">
                  <a:moveTo>
                    <a:pt x="102403" y="0"/>
                  </a:moveTo>
                  <a:lnTo>
                    <a:pt x="2048072" y="0"/>
                  </a:lnTo>
                  <a:cubicBezTo>
                    <a:pt x="2104627" y="0"/>
                    <a:pt x="2150475" y="45847"/>
                    <a:pt x="2150475" y="102403"/>
                  </a:cubicBezTo>
                  <a:lnTo>
                    <a:pt x="2150475" y="842453"/>
                  </a:lnTo>
                  <a:cubicBezTo>
                    <a:pt x="2150475" y="869612"/>
                    <a:pt x="2139686" y="895659"/>
                    <a:pt x="2120481" y="914863"/>
                  </a:cubicBezTo>
                  <a:cubicBezTo>
                    <a:pt x="2101277" y="934067"/>
                    <a:pt x="2075231" y="944856"/>
                    <a:pt x="2048072" y="944856"/>
                  </a:cubicBezTo>
                  <a:lnTo>
                    <a:pt x="102403" y="944856"/>
                  </a:lnTo>
                  <a:cubicBezTo>
                    <a:pt x="75244" y="944856"/>
                    <a:pt x="49197" y="934067"/>
                    <a:pt x="29993" y="914863"/>
                  </a:cubicBezTo>
                  <a:cubicBezTo>
                    <a:pt x="10789" y="895659"/>
                    <a:pt x="0" y="869612"/>
                    <a:pt x="0" y="842453"/>
                  </a:cubicBezTo>
                  <a:lnTo>
                    <a:pt x="0" y="102403"/>
                  </a:lnTo>
                  <a:cubicBezTo>
                    <a:pt x="0" y="75244"/>
                    <a:pt x="10789" y="49197"/>
                    <a:pt x="29993" y="29993"/>
                  </a:cubicBezTo>
                  <a:cubicBezTo>
                    <a:pt x="49197" y="10789"/>
                    <a:pt x="75244" y="0"/>
                    <a:pt x="102403" y="0"/>
                  </a:cubicBezTo>
                  <a:close/>
                </a:path>
              </a:pathLst>
            </a:custGeom>
            <a:solidFill>
              <a:srgbClr val="03173E"/>
            </a:solidFill>
            <a:ln cap="rnd">
              <a:noFill/>
              <a:prstDash val="solid"/>
              <a:round/>
            </a:ln>
          </p:spPr>
        </p:sp>
        <p:sp>
          <p:nvSpPr>
            <p:cNvPr name="TextBox 17" id="17"/>
            <p:cNvSpPr txBox="true"/>
            <p:nvPr/>
          </p:nvSpPr>
          <p:spPr>
            <a:xfrm>
              <a:off x="0" y="-47625"/>
              <a:ext cx="2150475" cy="992481"/>
            </a:xfrm>
            <a:prstGeom prst="rect">
              <a:avLst/>
            </a:prstGeom>
          </p:spPr>
          <p:txBody>
            <a:bodyPr anchor="ctr" rtlCol="false" tIns="219456" lIns="219456" bIns="219456" rIns="219456"/>
            <a:lstStyle/>
            <a:p>
              <a:pPr algn="ctr">
                <a:lnSpc>
                  <a:spcPts val="3024"/>
                </a:lnSpc>
              </a:pPr>
            </a:p>
          </p:txBody>
        </p:sp>
      </p:grpSp>
      <p:grpSp>
        <p:nvGrpSpPr>
          <p:cNvPr name="Group 18" id="18"/>
          <p:cNvGrpSpPr/>
          <p:nvPr/>
        </p:nvGrpSpPr>
        <p:grpSpPr>
          <a:xfrm rot="0">
            <a:off x="7223904" y="1925358"/>
            <a:ext cx="568610" cy="568610"/>
            <a:chOff x="0" y="0"/>
            <a:chExt cx="149757" cy="149757"/>
          </a:xfrm>
        </p:grpSpPr>
        <p:sp>
          <p:nvSpPr>
            <p:cNvPr name="Freeform 19" id="19"/>
            <p:cNvSpPr/>
            <p:nvPr/>
          </p:nvSpPr>
          <p:spPr>
            <a:xfrm flipH="false" flipV="false" rot="0">
              <a:off x="0" y="0"/>
              <a:ext cx="149757" cy="149757"/>
            </a:xfrm>
            <a:custGeom>
              <a:avLst/>
              <a:gdLst/>
              <a:ahLst/>
              <a:cxnLst/>
              <a:rect r="r" b="b" t="t" l="l"/>
              <a:pathLst>
                <a:path h="149757" w="149757">
                  <a:moveTo>
                    <a:pt x="74879" y="0"/>
                  </a:moveTo>
                  <a:lnTo>
                    <a:pt x="74879" y="0"/>
                  </a:lnTo>
                  <a:cubicBezTo>
                    <a:pt x="94738" y="0"/>
                    <a:pt x="113783" y="7889"/>
                    <a:pt x="127826" y="21931"/>
                  </a:cubicBezTo>
                  <a:cubicBezTo>
                    <a:pt x="141868" y="35974"/>
                    <a:pt x="149757" y="55020"/>
                    <a:pt x="149757" y="74879"/>
                  </a:cubicBezTo>
                  <a:lnTo>
                    <a:pt x="149757" y="74879"/>
                  </a:lnTo>
                  <a:cubicBezTo>
                    <a:pt x="149757" y="116233"/>
                    <a:pt x="116233" y="149757"/>
                    <a:pt x="74879" y="149757"/>
                  </a:cubicBezTo>
                  <a:lnTo>
                    <a:pt x="74879" y="149757"/>
                  </a:lnTo>
                  <a:cubicBezTo>
                    <a:pt x="33524" y="149757"/>
                    <a:pt x="0" y="116233"/>
                    <a:pt x="0" y="74879"/>
                  </a:cubicBezTo>
                  <a:lnTo>
                    <a:pt x="0" y="74879"/>
                  </a:lnTo>
                  <a:cubicBezTo>
                    <a:pt x="0" y="33524"/>
                    <a:pt x="33524" y="0"/>
                    <a:pt x="74879" y="0"/>
                  </a:cubicBezTo>
                  <a:close/>
                </a:path>
              </a:pathLst>
            </a:custGeom>
            <a:solidFill>
              <a:srgbClr val="E05929"/>
            </a:solidFill>
          </p:spPr>
        </p:sp>
        <p:sp>
          <p:nvSpPr>
            <p:cNvPr name="TextBox 20" id="20"/>
            <p:cNvSpPr txBox="true"/>
            <p:nvPr/>
          </p:nvSpPr>
          <p:spPr>
            <a:xfrm>
              <a:off x="0" y="-47625"/>
              <a:ext cx="149757" cy="197382"/>
            </a:xfrm>
            <a:prstGeom prst="rect">
              <a:avLst/>
            </a:prstGeom>
          </p:spPr>
          <p:txBody>
            <a:bodyPr anchor="ctr" rtlCol="false" tIns="219456" lIns="219456" bIns="219456" rIns="219456"/>
            <a:lstStyle/>
            <a:p>
              <a:pPr algn="ctr">
                <a:lnSpc>
                  <a:spcPts val="3024"/>
                </a:lnSpc>
              </a:p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DAGmNxl2_MM</dc:identifier>
  <dcterms:modified xsi:type="dcterms:W3CDTF">2011-08-01T06:04:30Z</dcterms:modified>
  <cp:revision>1</cp:revision>
  <dc:title>HCA MHAM Social Toolkit (16:9)</dc:title>
</cp:coreProperties>
</file>