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Lst>
  <p:notesMasterIdLst>
    <p:notesMasterId r:id="rId22"/>
  </p:notesMasterIdLst>
  <p:sldIdLst>
    <p:sldId id="256" r:id="rId5"/>
    <p:sldId id="257" r:id="rId6"/>
    <p:sldId id="258" r:id="rId7"/>
    <p:sldId id="259" r:id="rId8"/>
    <p:sldId id="266" r:id="rId9"/>
    <p:sldId id="270" r:id="rId10"/>
    <p:sldId id="267" r:id="rId11"/>
    <p:sldId id="269" r:id="rId12"/>
    <p:sldId id="268" r:id="rId13"/>
    <p:sldId id="263" r:id="rId14"/>
    <p:sldId id="271" r:id="rId15"/>
    <p:sldId id="272" r:id="rId16"/>
    <p:sldId id="273" r:id="rId17"/>
    <p:sldId id="274" r:id="rId18"/>
    <p:sldId id="275" r:id="rId19"/>
    <p:sldId id="276" r:id="rId20"/>
    <p:sldId id="277" r:id="rId21"/>
  </p:sldIdLst>
  <p:sldSz cx="18288000" cy="10287000"/>
  <p:notesSz cx="6858000" cy="9144000"/>
  <p:embeddedFontLst>
    <p:embeddedFont>
      <p:font typeface="Lato" panose="020F0502020204030203" pitchFamily="34" charset="0"/>
      <p:regular r:id="rId23"/>
      <p:bold r:id="rId24"/>
      <p:italic r:id="rId25"/>
      <p:boldItalic r:id="rId26"/>
    </p:embeddedFont>
    <p:embeddedFont>
      <p:font typeface="Lato Medium" panose="020F0502020204030203" pitchFamily="34" charset="0"/>
      <p:regular r:id="rId27"/>
      <p:bold r:id="rId28"/>
      <p:italic r:id="rId29"/>
      <p:boldItalic r:id="rId30"/>
    </p:embeddedFont>
    <p:embeddedFont>
      <p:font typeface="Segoe UI" panose="020B0502040204020203" pitchFamily="34" charset="0"/>
      <p:regular r:id="rId31"/>
      <p:bold r:id="rId32"/>
      <p:italic r:id="rId33"/>
      <p:boldItalic r:id="rId34"/>
    </p:embeddedFont>
    <p:embeddedFont>
      <p:font typeface="TT Commons Pro Expanded" panose="020B0103030102020204" pitchFamily="34" charset="77"/>
      <p:regular r:id="rId3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3071C41-284A-A96C-9169-A1F2C9970965}" v="87" dt="2023-10-10T23:38:05.80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025" autoAdjust="0"/>
    <p:restoredTop sz="94521" autoAdjust="0"/>
  </p:normalViewPr>
  <p:slideViewPr>
    <p:cSldViewPr>
      <p:cViewPr varScale="1">
        <p:scale>
          <a:sx n="80" d="100"/>
          <a:sy n="80" d="100"/>
        </p:scale>
        <p:origin x="664" y="20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font" Target="fonts/font4.fntdata"/><Relationship Id="rId39" Type="http://schemas.openxmlformats.org/officeDocument/2006/relationships/tableStyles" Target="tableStyles.xml"/><Relationship Id="rId21" Type="http://schemas.openxmlformats.org/officeDocument/2006/relationships/slide" Target="slides/slide17.xml"/><Relationship Id="rId34" Type="http://schemas.openxmlformats.org/officeDocument/2006/relationships/font" Target="fonts/font12.fntdata"/><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font" Target="fonts/font3.fntdata"/><Relationship Id="rId33" Type="http://schemas.openxmlformats.org/officeDocument/2006/relationships/font" Target="fonts/font11.fntdata"/><Relationship Id="rId38"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font" Target="fonts/font7.fnt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2.fntdata"/><Relationship Id="rId32" Type="http://schemas.openxmlformats.org/officeDocument/2006/relationships/font" Target="fonts/font10.fntdata"/><Relationship Id="rId37" Type="http://schemas.openxmlformats.org/officeDocument/2006/relationships/viewProps" Target="viewProps.xml"/><Relationship Id="rId40"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font" Target="fonts/font1.fntdata"/><Relationship Id="rId28" Type="http://schemas.openxmlformats.org/officeDocument/2006/relationships/font" Target="fonts/font6.fntdata"/><Relationship Id="rId36"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9.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 Id="rId27" Type="http://schemas.openxmlformats.org/officeDocument/2006/relationships/font" Target="fonts/font5.fntdata"/><Relationship Id="rId30" Type="http://schemas.openxmlformats.org/officeDocument/2006/relationships/font" Target="fonts/font8.fntdata"/><Relationship Id="rId35" Type="http://schemas.openxmlformats.org/officeDocument/2006/relationships/font" Target="fonts/font13.fntdata"/><Relationship Id="rId8" Type="http://schemas.openxmlformats.org/officeDocument/2006/relationships/slide" Target="slides/slide4.xml"/><Relationship Id="rId3"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CCB62FA-AAA2-9E40-BF9D-8B9FF7BCF3A5}" type="datetimeFigureOut">
              <a:rPr lang="en-US" smtClean="0"/>
              <a:t>8/22/25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6AE47F1-4723-1A4F-8884-69B3EAB0A46C}" type="slidenum">
              <a:rPr lang="en-US" smtClean="0"/>
              <a:t>‹#›</a:t>
            </a:fld>
            <a:endParaRPr lang="en-US"/>
          </a:p>
        </p:txBody>
      </p:sp>
    </p:spTree>
    <p:extLst>
      <p:ext uri="{BB962C8B-B14F-4D97-AF65-F5344CB8AC3E}">
        <p14:creationId xmlns:p14="http://schemas.microsoft.com/office/powerpoint/2010/main" val="35818607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6AE47F1-4723-1A4F-8884-69B3EAB0A46C}" type="slidenum">
              <a:rPr lang="en-US" smtClean="0"/>
              <a:t>4</a:t>
            </a:fld>
            <a:endParaRPr lang="en-US"/>
          </a:p>
        </p:txBody>
      </p:sp>
    </p:spTree>
    <p:extLst>
      <p:ext uri="{BB962C8B-B14F-4D97-AF65-F5344CB8AC3E}">
        <p14:creationId xmlns:p14="http://schemas.microsoft.com/office/powerpoint/2010/main" val="8794211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6AE47F1-4723-1A4F-8884-69B3EAB0A46C}" type="slidenum">
              <a:rPr lang="en-US" smtClean="0"/>
              <a:t>10</a:t>
            </a:fld>
            <a:endParaRPr lang="en-US"/>
          </a:p>
        </p:txBody>
      </p:sp>
    </p:spTree>
    <p:extLst>
      <p:ext uri="{BB962C8B-B14F-4D97-AF65-F5344CB8AC3E}">
        <p14:creationId xmlns:p14="http://schemas.microsoft.com/office/powerpoint/2010/main" val="41010797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8/22/25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8/22/25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8/22/25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E910D9-11A3-86B5-7FD4-56AD262C243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3715C89-367E-9D62-2CA7-C0E91918B8FD}"/>
              </a:ext>
            </a:extLst>
          </p:cNvPr>
          <p:cNvSpPr>
            <a:spLocks noGrp="1"/>
          </p:cNvSpPr>
          <p:nvPr>
            <p:ph type="dt" sz="half" idx="10"/>
          </p:nvPr>
        </p:nvSpPr>
        <p:spPr/>
        <p:txBody>
          <a:bodyPr/>
          <a:lstStyle/>
          <a:p>
            <a:fld id="{1D8BD707-D9CF-40AE-B4C6-C98DA3205C09}" type="datetimeFigureOut">
              <a:rPr lang="en-US" smtClean="0"/>
              <a:pPr/>
              <a:t>8/22/25</a:t>
            </a:fld>
            <a:endParaRPr lang="en-US"/>
          </a:p>
        </p:txBody>
      </p:sp>
      <p:sp>
        <p:nvSpPr>
          <p:cNvPr id="4" name="Footer Placeholder 3">
            <a:extLst>
              <a:ext uri="{FF2B5EF4-FFF2-40B4-BE49-F238E27FC236}">
                <a16:creationId xmlns:a16="http://schemas.microsoft.com/office/drawing/2014/main" id="{640D1EF3-7443-D1E7-4654-E720076FD17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5F2ACB1-6813-3D68-0AF3-F4E466FADF96}"/>
              </a:ext>
            </a:extLst>
          </p:cNvPr>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589774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8/22/25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8/22/25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8/22/25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8/22/25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8/22/25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8/22/25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8/22/25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8/22/25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8/22/25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
        <p:nvSpPr>
          <p:cNvPr id="8" name="TextBox 7">
            <a:extLst>
              <a:ext uri="{FF2B5EF4-FFF2-40B4-BE49-F238E27FC236}">
                <a16:creationId xmlns:a16="http://schemas.microsoft.com/office/drawing/2014/main" id="{C0D332BB-0480-CDBD-4FAC-162C8EEFB83B}"/>
              </a:ext>
            </a:extLst>
          </p:cNvPr>
          <p:cNvSpPr txBox="1"/>
          <p:nvPr userDrawn="1">
            <p:extLst>
              <p:ext uri="{1162E1C5-73C7-4A58-AE30-91384D911F3F}">
                <p184:classification xmlns:p184="http://schemas.microsoft.com/office/powerpoint/2018/4/main" val="ftr"/>
              </p:ext>
            </p:extLst>
          </p:nvPr>
        </p:nvSpPr>
        <p:spPr>
          <a:xfrm>
            <a:off x="8651875" y="10055860"/>
            <a:ext cx="1016000" cy="167640"/>
          </a:xfrm>
          <a:prstGeom prst="rect">
            <a:avLst/>
          </a:prstGeom>
        </p:spPr>
        <p:txBody>
          <a:bodyPr horzOverflow="overflow" lIns="0" tIns="0" rIns="0" bIns="0">
            <a:spAutoFit/>
          </a:bodyPr>
          <a:lstStyle/>
          <a:p>
            <a:pPr algn="l"/>
            <a:r>
              <a:rPr lang="en-US" sz="1100">
                <a:solidFill>
                  <a:srgbClr val="000000"/>
                </a:solidFill>
                <a:latin typeface="Calibri" panose="020F0502020204030204" pitchFamily="34" charset="0"/>
                <a:cs typeface="Calibri" panose="020F0502020204030204" pitchFamily="34" charset="0"/>
              </a:rPr>
              <a:t>Sensitivity: Public</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hyperlink" Target="https://principal.everfi.com/" TargetMode="Externa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hyperlink" Target="https://principal.everfi.com/" TargetMode="Externa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hyperlink" Target="https://principal.everfi.com/" TargetMode="Externa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hyperlink" Target="https://principal.everfi.com/" TargetMode="Externa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hyperlink" Target="https://principal.everfi.com/" TargetMode="Externa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hyperlink" Target="https://principal.everfi.com/" TargetMode="Externa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hyperlink" Target="https://principal.everfi.com/" TargetMode="Externa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hyperlink" Target="https://everfi.com/courses/k-12/teaching-data-science-in-high-school/" TargetMode="External"/><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hyperlink" Target="https://principal.everfi.com/" TargetMode="External"/></Relationships>
</file>

<file path=ppt/slides/_rels/slide5.xml.rels><?xml version="1.0" encoding="UTF-8" standalone="yes"?>
<Relationships xmlns="http://schemas.openxmlformats.org/package/2006/relationships"><Relationship Id="rId2" Type="http://schemas.openxmlformats.org/officeDocument/2006/relationships/hyperlink" Target="https://principal.everfi.com/" TargetMode="Externa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hyperlink" Target="https://principal.everfi.com/" TargetMode="Externa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https://principal.everfi.com/" TargetMode="Externa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7"/>
          <p:cNvSpPr txBox="1"/>
          <p:nvPr/>
        </p:nvSpPr>
        <p:spPr>
          <a:xfrm>
            <a:off x="2001605" y="3545523"/>
            <a:ext cx="14284790" cy="2462084"/>
          </a:xfrm>
          <a:prstGeom prst="rect">
            <a:avLst/>
          </a:prstGeom>
        </p:spPr>
        <p:txBody>
          <a:bodyPr lIns="0" tIns="0" rIns="0" bIns="0" rtlCol="0" anchor="t">
            <a:spAutoFit/>
          </a:bodyPr>
          <a:lstStyle/>
          <a:p>
            <a:pPr algn="ctr"/>
            <a:r>
              <a:rPr lang="en-US" sz="9999" dirty="0">
                <a:solidFill>
                  <a:srgbClr val="FFFFFF"/>
                </a:solidFill>
                <a:latin typeface="Lato Medium"/>
              </a:rPr>
              <a:t>DataSet</a:t>
            </a:r>
            <a:r>
              <a:rPr lang="en-US" sz="9999" i="1" dirty="0">
                <a:solidFill>
                  <a:srgbClr val="FFFFFF"/>
                </a:solidFill>
                <a:latin typeface="Lato Medium"/>
              </a:rPr>
              <a:t>Go</a:t>
            </a:r>
          </a:p>
          <a:p>
            <a:pPr algn="ctr"/>
            <a:r>
              <a:rPr lang="en-US" sz="6000" dirty="0">
                <a:solidFill>
                  <a:srgbClr val="FFFFFF"/>
                </a:solidFill>
                <a:latin typeface="Lato Medium"/>
              </a:rPr>
              <a:t>Career Exploration</a:t>
            </a:r>
          </a:p>
        </p:txBody>
      </p:sp>
      <p:sp>
        <p:nvSpPr>
          <p:cNvPr id="8" name="Freeform 8"/>
          <p:cNvSpPr/>
          <p:nvPr/>
        </p:nvSpPr>
        <p:spPr>
          <a:xfrm>
            <a:off x="438008" y="6172200"/>
            <a:ext cx="3291840" cy="4114800"/>
          </a:xfrm>
          <a:custGeom>
            <a:avLst/>
            <a:gdLst/>
            <a:ahLst/>
            <a:cxnLst/>
            <a:rect l="l" t="t" r="r" b="b"/>
            <a:pathLst>
              <a:path w="3291840" h="4114800">
                <a:moveTo>
                  <a:pt x="0" y="0"/>
                </a:moveTo>
                <a:lnTo>
                  <a:pt x="3291840" y="0"/>
                </a:lnTo>
                <a:lnTo>
                  <a:pt x="3291840"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0" name="Freeform 10"/>
          <p:cNvSpPr/>
          <p:nvPr/>
        </p:nvSpPr>
        <p:spPr>
          <a:xfrm flipV="1">
            <a:off x="13967460" y="0"/>
            <a:ext cx="3291840" cy="4114800"/>
          </a:xfrm>
          <a:custGeom>
            <a:avLst/>
            <a:gdLst/>
            <a:ahLst/>
            <a:cxnLst/>
            <a:rect l="l" t="t" r="r" b="b"/>
            <a:pathLst>
              <a:path w="3291840" h="4114800">
                <a:moveTo>
                  <a:pt x="0" y="4114800"/>
                </a:moveTo>
                <a:lnTo>
                  <a:pt x="3291840" y="4114800"/>
                </a:lnTo>
                <a:lnTo>
                  <a:pt x="3291840" y="0"/>
                </a:lnTo>
                <a:lnTo>
                  <a:pt x="0" y="0"/>
                </a:lnTo>
                <a:lnTo>
                  <a:pt x="0" y="411480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3"/>
          <p:cNvSpPr txBox="1"/>
          <p:nvPr/>
        </p:nvSpPr>
        <p:spPr>
          <a:xfrm>
            <a:off x="1857585" y="1095375"/>
            <a:ext cx="14572830" cy="1050865"/>
          </a:xfrm>
          <a:prstGeom prst="rect">
            <a:avLst/>
          </a:prstGeom>
        </p:spPr>
        <p:txBody>
          <a:bodyPr lIns="0" tIns="0" rIns="0" bIns="0" rtlCol="0" anchor="t">
            <a:spAutoFit/>
          </a:bodyPr>
          <a:lstStyle/>
          <a:p>
            <a:pPr algn="ctr">
              <a:lnSpc>
                <a:spcPts val="8880"/>
              </a:lnSpc>
            </a:pPr>
            <a:r>
              <a:rPr lang="en-US" sz="6000" b="1" i="0" u="none" strike="noStrike" dirty="0">
                <a:solidFill>
                  <a:srgbClr val="FFFFFF"/>
                </a:solidFill>
                <a:effectLst/>
                <a:latin typeface="Calibri" panose="020F0502020204030204" pitchFamily="34" charset="0"/>
              </a:rPr>
              <a:t>Time to Work Through Data Yourself</a:t>
            </a:r>
            <a:endParaRPr lang="en-US" sz="41300" dirty="0">
              <a:solidFill>
                <a:srgbClr val="FFFFFF"/>
              </a:solidFill>
              <a:latin typeface="Lato Medium"/>
            </a:endParaRPr>
          </a:p>
        </p:txBody>
      </p:sp>
      <p:grpSp>
        <p:nvGrpSpPr>
          <p:cNvPr id="4" name="Group 4"/>
          <p:cNvGrpSpPr/>
          <p:nvPr/>
        </p:nvGrpSpPr>
        <p:grpSpPr>
          <a:xfrm rot="-5400000">
            <a:off x="13797278" y="2328757"/>
            <a:ext cx="2282126" cy="4641918"/>
            <a:chOff x="0" y="0"/>
            <a:chExt cx="2771140" cy="5636588"/>
          </a:xfrm>
        </p:grpSpPr>
        <p:sp>
          <p:nvSpPr>
            <p:cNvPr id="5" name="Freeform 5"/>
            <p:cNvSpPr/>
            <p:nvPr/>
          </p:nvSpPr>
          <p:spPr>
            <a:xfrm>
              <a:off x="0" y="0"/>
              <a:ext cx="2771140" cy="5636589"/>
            </a:xfrm>
            <a:custGeom>
              <a:avLst/>
              <a:gdLst/>
              <a:ahLst/>
              <a:cxnLst/>
              <a:rect l="l" t="t" r="r" b="b"/>
              <a:pathLst>
                <a:path w="2771140" h="5636589">
                  <a:moveTo>
                    <a:pt x="0" y="0"/>
                  </a:moveTo>
                  <a:lnTo>
                    <a:pt x="0" y="4733618"/>
                  </a:lnTo>
                  <a:lnTo>
                    <a:pt x="1384300" y="5636589"/>
                  </a:lnTo>
                  <a:lnTo>
                    <a:pt x="2771140" y="4733618"/>
                  </a:lnTo>
                  <a:lnTo>
                    <a:pt x="2771140" y="0"/>
                  </a:lnTo>
                  <a:close/>
                </a:path>
              </a:pathLst>
            </a:custGeom>
            <a:solidFill>
              <a:srgbClr val="0076CE"/>
            </a:solidFill>
          </p:spPr>
          <p:txBody>
            <a:bodyPr/>
            <a:lstStyle/>
            <a:p>
              <a:endParaRPr lang="en-US"/>
            </a:p>
          </p:txBody>
        </p:sp>
      </p:grpSp>
      <p:grpSp>
        <p:nvGrpSpPr>
          <p:cNvPr id="6" name="Group 6"/>
          <p:cNvGrpSpPr/>
          <p:nvPr/>
        </p:nvGrpSpPr>
        <p:grpSpPr>
          <a:xfrm rot="-5400000">
            <a:off x="9934384" y="2328757"/>
            <a:ext cx="2282126" cy="4641918"/>
            <a:chOff x="0" y="0"/>
            <a:chExt cx="2771140" cy="5636588"/>
          </a:xfrm>
        </p:grpSpPr>
        <p:sp>
          <p:nvSpPr>
            <p:cNvPr id="7" name="Freeform 7"/>
            <p:cNvSpPr/>
            <p:nvPr/>
          </p:nvSpPr>
          <p:spPr>
            <a:xfrm>
              <a:off x="0" y="0"/>
              <a:ext cx="2771140" cy="5636589"/>
            </a:xfrm>
            <a:custGeom>
              <a:avLst/>
              <a:gdLst/>
              <a:ahLst/>
              <a:cxnLst/>
              <a:rect l="l" t="t" r="r" b="b"/>
              <a:pathLst>
                <a:path w="2771140" h="5636589">
                  <a:moveTo>
                    <a:pt x="0" y="0"/>
                  </a:moveTo>
                  <a:lnTo>
                    <a:pt x="0" y="4733618"/>
                  </a:lnTo>
                  <a:lnTo>
                    <a:pt x="1384300" y="5636589"/>
                  </a:lnTo>
                  <a:lnTo>
                    <a:pt x="2771140" y="4733618"/>
                  </a:lnTo>
                  <a:lnTo>
                    <a:pt x="2771140" y="0"/>
                  </a:lnTo>
                  <a:close/>
                </a:path>
              </a:pathLst>
            </a:custGeom>
            <a:solidFill>
              <a:srgbClr val="0076CE"/>
            </a:solidFill>
          </p:spPr>
          <p:txBody>
            <a:bodyPr/>
            <a:lstStyle/>
            <a:p>
              <a:endParaRPr lang="en-US"/>
            </a:p>
          </p:txBody>
        </p:sp>
      </p:grpSp>
      <p:grpSp>
        <p:nvGrpSpPr>
          <p:cNvPr id="8" name="Group 8"/>
          <p:cNvGrpSpPr/>
          <p:nvPr/>
        </p:nvGrpSpPr>
        <p:grpSpPr>
          <a:xfrm rot="-5400000">
            <a:off x="6071490" y="2328757"/>
            <a:ext cx="2282126" cy="4641918"/>
            <a:chOff x="0" y="0"/>
            <a:chExt cx="2771140" cy="5636588"/>
          </a:xfrm>
        </p:grpSpPr>
        <p:sp>
          <p:nvSpPr>
            <p:cNvPr id="9" name="Freeform 9"/>
            <p:cNvSpPr/>
            <p:nvPr/>
          </p:nvSpPr>
          <p:spPr>
            <a:xfrm>
              <a:off x="0" y="0"/>
              <a:ext cx="2771140" cy="5636589"/>
            </a:xfrm>
            <a:custGeom>
              <a:avLst/>
              <a:gdLst/>
              <a:ahLst/>
              <a:cxnLst/>
              <a:rect l="l" t="t" r="r" b="b"/>
              <a:pathLst>
                <a:path w="2771140" h="5636589">
                  <a:moveTo>
                    <a:pt x="0" y="0"/>
                  </a:moveTo>
                  <a:lnTo>
                    <a:pt x="0" y="4733618"/>
                  </a:lnTo>
                  <a:lnTo>
                    <a:pt x="1384300" y="5636589"/>
                  </a:lnTo>
                  <a:lnTo>
                    <a:pt x="2771140" y="4733618"/>
                  </a:lnTo>
                  <a:lnTo>
                    <a:pt x="2771140" y="0"/>
                  </a:lnTo>
                  <a:close/>
                </a:path>
              </a:pathLst>
            </a:custGeom>
            <a:solidFill>
              <a:srgbClr val="0076CE"/>
            </a:solidFill>
          </p:spPr>
          <p:txBody>
            <a:bodyPr/>
            <a:lstStyle/>
            <a:p>
              <a:endParaRPr lang="en-US"/>
            </a:p>
          </p:txBody>
        </p:sp>
      </p:grpSp>
      <p:grpSp>
        <p:nvGrpSpPr>
          <p:cNvPr id="10" name="Group 10"/>
          <p:cNvGrpSpPr/>
          <p:nvPr/>
        </p:nvGrpSpPr>
        <p:grpSpPr>
          <a:xfrm rot="-5400000">
            <a:off x="2208596" y="2328757"/>
            <a:ext cx="2282126" cy="4641918"/>
            <a:chOff x="0" y="0"/>
            <a:chExt cx="2771140" cy="5636588"/>
          </a:xfrm>
        </p:grpSpPr>
        <p:sp>
          <p:nvSpPr>
            <p:cNvPr id="11" name="Freeform 11"/>
            <p:cNvSpPr/>
            <p:nvPr/>
          </p:nvSpPr>
          <p:spPr>
            <a:xfrm>
              <a:off x="0" y="0"/>
              <a:ext cx="2771140" cy="5636589"/>
            </a:xfrm>
            <a:custGeom>
              <a:avLst/>
              <a:gdLst/>
              <a:ahLst/>
              <a:cxnLst/>
              <a:rect l="l" t="t" r="r" b="b"/>
              <a:pathLst>
                <a:path w="2771140" h="5636589">
                  <a:moveTo>
                    <a:pt x="0" y="0"/>
                  </a:moveTo>
                  <a:lnTo>
                    <a:pt x="0" y="4733618"/>
                  </a:lnTo>
                  <a:lnTo>
                    <a:pt x="1384300" y="5636589"/>
                  </a:lnTo>
                  <a:lnTo>
                    <a:pt x="2771140" y="4733618"/>
                  </a:lnTo>
                  <a:lnTo>
                    <a:pt x="2771140" y="0"/>
                  </a:lnTo>
                  <a:close/>
                </a:path>
              </a:pathLst>
            </a:custGeom>
            <a:solidFill>
              <a:srgbClr val="0076CE"/>
            </a:solidFill>
          </p:spPr>
          <p:txBody>
            <a:bodyPr/>
            <a:lstStyle/>
            <a:p>
              <a:endParaRPr lang="en-US"/>
            </a:p>
          </p:txBody>
        </p:sp>
      </p:grpSp>
      <p:sp>
        <p:nvSpPr>
          <p:cNvPr id="12" name="TextBox 12"/>
          <p:cNvSpPr txBox="1"/>
          <p:nvPr/>
        </p:nvSpPr>
        <p:spPr>
          <a:xfrm>
            <a:off x="1028700" y="4088693"/>
            <a:ext cx="4641918" cy="1283971"/>
          </a:xfrm>
          <a:prstGeom prst="rect">
            <a:avLst/>
          </a:prstGeom>
        </p:spPr>
        <p:txBody>
          <a:bodyPr lIns="0" tIns="0" rIns="0" bIns="0" rtlCol="0" anchor="t">
            <a:spAutoFit/>
          </a:bodyPr>
          <a:lstStyle/>
          <a:p>
            <a:pPr algn="ctr">
              <a:lnSpc>
                <a:spcPts val="9690"/>
              </a:lnSpc>
            </a:pPr>
            <a:r>
              <a:rPr lang="en-US" sz="9500" dirty="0">
                <a:solidFill>
                  <a:srgbClr val="FFFFFF"/>
                </a:solidFill>
                <a:latin typeface="Lato Medium"/>
              </a:rPr>
              <a:t>01</a:t>
            </a:r>
          </a:p>
        </p:txBody>
      </p:sp>
      <p:sp>
        <p:nvSpPr>
          <p:cNvPr id="13" name="TextBox 13"/>
          <p:cNvSpPr txBox="1"/>
          <p:nvPr/>
        </p:nvSpPr>
        <p:spPr>
          <a:xfrm>
            <a:off x="4891594" y="4088693"/>
            <a:ext cx="4641918" cy="1283971"/>
          </a:xfrm>
          <a:prstGeom prst="rect">
            <a:avLst/>
          </a:prstGeom>
        </p:spPr>
        <p:txBody>
          <a:bodyPr lIns="0" tIns="0" rIns="0" bIns="0" rtlCol="0" anchor="t">
            <a:spAutoFit/>
          </a:bodyPr>
          <a:lstStyle/>
          <a:p>
            <a:pPr algn="ctr">
              <a:lnSpc>
                <a:spcPts val="9690"/>
              </a:lnSpc>
            </a:pPr>
            <a:r>
              <a:rPr lang="en-US" sz="9500">
                <a:solidFill>
                  <a:srgbClr val="FFFFFF"/>
                </a:solidFill>
                <a:latin typeface="Lato Medium"/>
              </a:rPr>
              <a:t>02</a:t>
            </a:r>
          </a:p>
        </p:txBody>
      </p:sp>
      <p:sp>
        <p:nvSpPr>
          <p:cNvPr id="14" name="TextBox 14"/>
          <p:cNvSpPr txBox="1"/>
          <p:nvPr/>
        </p:nvSpPr>
        <p:spPr>
          <a:xfrm>
            <a:off x="12617382" y="4088693"/>
            <a:ext cx="4641918" cy="1283971"/>
          </a:xfrm>
          <a:prstGeom prst="rect">
            <a:avLst/>
          </a:prstGeom>
        </p:spPr>
        <p:txBody>
          <a:bodyPr lIns="0" tIns="0" rIns="0" bIns="0" rtlCol="0" anchor="t">
            <a:spAutoFit/>
          </a:bodyPr>
          <a:lstStyle/>
          <a:p>
            <a:pPr algn="ctr">
              <a:lnSpc>
                <a:spcPts val="9690"/>
              </a:lnSpc>
            </a:pPr>
            <a:r>
              <a:rPr lang="en-US" sz="9500">
                <a:solidFill>
                  <a:srgbClr val="FFFFFF"/>
                </a:solidFill>
                <a:latin typeface="Lato Medium"/>
              </a:rPr>
              <a:t>04</a:t>
            </a:r>
          </a:p>
        </p:txBody>
      </p:sp>
      <p:sp>
        <p:nvSpPr>
          <p:cNvPr id="15" name="TextBox 15"/>
          <p:cNvSpPr txBox="1"/>
          <p:nvPr/>
        </p:nvSpPr>
        <p:spPr>
          <a:xfrm>
            <a:off x="8754488" y="4088693"/>
            <a:ext cx="4641918" cy="1283971"/>
          </a:xfrm>
          <a:prstGeom prst="rect">
            <a:avLst/>
          </a:prstGeom>
        </p:spPr>
        <p:txBody>
          <a:bodyPr lIns="0" tIns="0" rIns="0" bIns="0" rtlCol="0" anchor="t">
            <a:spAutoFit/>
          </a:bodyPr>
          <a:lstStyle/>
          <a:p>
            <a:pPr algn="ctr">
              <a:lnSpc>
                <a:spcPts val="9690"/>
              </a:lnSpc>
            </a:pPr>
            <a:r>
              <a:rPr lang="en-US" sz="9500">
                <a:solidFill>
                  <a:srgbClr val="FFFFFF"/>
                </a:solidFill>
                <a:latin typeface="Lato Medium"/>
              </a:rPr>
              <a:t>03</a:t>
            </a:r>
          </a:p>
        </p:txBody>
      </p:sp>
      <p:sp>
        <p:nvSpPr>
          <p:cNvPr id="16" name="TextBox 16"/>
          <p:cNvSpPr txBox="1"/>
          <p:nvPr/>
        </p:nvSpPr>
        <p:spPr>
          <a:xfrm>
            <a:off x="1857585" y="6051828"/>
            <a:ext cx="3264378" cy="1621341"/>
          </a:xfrm>
          <a:prstGeom prst="rect">
            <a:avLst/>
          </a:prstGeom>
        </p:spPr>
        <p:txBody>
          <a:bodyPr wrap="square" lIns="0" tIns="0" rIns="0" bIns="0" rtlCol="0" anchor="t">
            <a:spAutoFit/>
          </a:bodyPr>
          <a:lstStyle/>
          <a:p>
            <a:pPr marL="248286" lvl="1">
              <a:lnSpc>
                <a:spcPts val="2530"/>
              </a:lnSpc>
            </a:pPr>
            <a:r>
              <a:rPr lang="en-US" sz="3200" dirty="0">
                <a:solidFill>
                  <a:srgbClr val="FFFFFF"/>
                </a:solidFill>
                <a:latin typeface="TT Commons Pro Expanded"/>
              </a:rPr>
              <a:t>Pre-Discussion</a:t>
            </a:r>
          </a:p>
          <a:p>
            <a:pPr marL="248286" lvl="1">
              <a:lnSpc>
                <a:spcPts val="2530"/>
              </a:lnSpc>
            </a:pPr>
            <a:endParaRPr lang="en-US" sz="3200" dirty="0">
              <a:solidFill>
                <a:srgbClr val="FFFFFF"/>
              </a:solidFill>
              <a:latin typeface="TT Commons Pro Expanded"/>
            </a:endParaRPr>
          </a:p>
          <a:p>
            <a:pPr marL="496571" lvl="1" indent="-248285">
              <a:lnSpc>
                <a:spcPts val="2530"/>
              </a:lnSpc>
              <a:buFont typeface="Arial"/>
              <a:buChar char="•"/>
            </a:pPr>
            <a:r>
              <a:rPr lang="en-US" sz="3200" dirty="0">
                <a:solidFill>
                  <a:srgbClr val="FFFFFF"/>
                </a:solidFill>
                <a:latin typeface="TT Commons Pro Expanded"/>
              </a:rPr>
              <a:t>What do you wonder? </a:t>
            </a:r>
          </a:p>
        </p:txBody>
      </p:sp>
      <p:sp>
        <p:nvSpPr>
          <p:cNvPr id="17" name="TextBox 17"/>
          <p:cNvSpPr txBox="1"/>
          <p:nvPr/>
        </p:nvSpPr>
        <p:spPr>
          <a:xfrm>
            <a:off x="5416020" y="6121476"/>
            <a:ext cx="3593066" cy="1621341"/>
          </a:xfrm>
          <a:prstGeom prst="rect">
            <a:avLst/>
          </a:prstGeom>
        </p:spPr>
        <p:txBody>
          <a:bodyPr wrap="square" lIns="0" tIns="0" rIns="0" bIns="0" rtlCol="0" anchor="t">
            <a:spAutoFit/>
          </a:bodyPr>
          <a:lstStyle/>
          <a:p>
            <a:pPr marL="248286" lvl="1">
              <a:lnSpc>
                <a:spcPts val="2530"/>
              </a:lnSpc>
            </a:pPr>
            <a:r>
              <a:rPr lang="en-US" sz="3200" dirty="0">
                <a:solidFill>
                  <a:srgbClr val="FFFFFF"/>
                </a:solidFill>
                <a:latin typeface="TT Commons Pro Expanded"/>
              </a:rPr>
              <a:t>Data Collection</a:t>
            </a:r>
          </a:p>
          <a:p>
            <a:pPr marL="248286" lvl="1">
              <a:lnSpc>
                <a:spcPts val="2530"/>
              </a:lnSpc>
            </a:pPr>
            <a:endParaRPr lang="en-US" sz="3200" dirty="0">
              <a:solidFill>
                <a:srgbClr val="FFFFFF"/>
              </a:solidFill>
              <a:latin typeface="TT Commons Pro Expanded"/>
            </a:endParaRPr>
          </a:p>
          <a:p>
            <a:pPr marL="496571" lvl="1" indent="-248285">
              <a:lnSpc>
                <a:spcPts val="2530"/>
              </a:lnSpc>
              <a:buFont typeface="Arial"/>
              <a:buChar char="•"/>
            </a:pPr>
            <a:r>
              <a:rPr lang="en-US" sz="3200" dirty="0">
                <a:solidFill>
                  <a:srgbClr val="FFFFFF"/>
                </a:solidFill>
                <a:latin typeface="TT Commons Pro Expanded"/>
              </a:rPr>
              <a:t>What information do we have? </a:t>
            </a:r>
          </a:p>
        </p:txBody>
      </p:sp>
      <p:sp>
        <p:nvSpPr>
          <p:cNvPr id="18" name="TextBox 18"/>
          <p:cNvSpPr txBox="1"/>
          <p:nvPr/>
        </p:nvSpPr>
        <p:spPr>
          <a:xfrm>
            <a:off x="9533512" y="6121476"/>
            <a:ext cx="3096819" cy="1621341"/>
          </a:xfrm>
          <a:prstGeom prst="rect">
            <a:avLst/>
          </a:prstGeom>
        </p:spPr>
        <p:txBody>
          <a:bodyPr wrap="square" lIns="0" tIns="0" rIns="0" bIns="0" rtlCol="0" anchor="t">
            <a:spAutoFit/>
          </a:bodyPr>
          <a:lstStyle/>
          <a:p>
            <a:pPr marL="248286" lvl="1">
              <a:lnSpc>
                <a:spcPts val="2530"/>
              </a:lnSpc>
            </a:pPr>
            <a:r>
              <a:rPr lang="en-US" sz="3200" dirty="0">
                <a:solidFill>
                  <a:srgbClr val="FFFFFF"/>
                </a:solidFill>
                <a:latin typeface="TT Commons Pro Expanded"/>
              </a:rPr>
              <a:t>Data Analysis</a:t>
            </a:r>
          </a:p>
          <a:p>
            <a:pPr marL="496571" lvl="1" indent="-248285">
              <a:lnSpc>
                <a:spcPts val="2530"/>
              </a:lnSpc>
              <a:buFont typeface="Arial"/>
              <a:buChar char="•"/>
            </a:pPr>
            <a:endParaRPr lang="en-US" sz="3200" dirty="0">
              <a:solidFill>
                <a:srgbClr val="FFFFFF"/>
              </a:solidFill>
              <a:latin typeface="TT Commons Pro Expanded"/>
            </a:endParaRPr>
          </a:p>
          <a:p>
            <a:pPr marL="496571" lvl="1" indent="-248285">
              <a:lnSpc>
                <a:spcPts val="2530"/>
              </a:lnSpc>
              <a:buFont typeface="Arial"/>
              <a:buChar char="•"/>
            </a:pPr>
            <a:r>
              <a:rPr lang="en-US" sz="3200" dirty="0">
                <a:solidFill>
                  <a:srgbClr val="FFFFFF"/>
                </a:solidFill>
                <a:latin typeface="TT Commons Pro Expanded"/>
              </a:rPr>
              <a:t>What notices can we make? </a:t>
            </a:r>
          </a:p>
        </p:txBody>
      </p:sp>
      <p:sp>
        <p:nvSpPr>
          <p:cNvPr id="19" name="TextBox 19"/>
          <p:cNvSpPr txBox="1"/>
          <p:nvPr/>
        </p:nvSpPr>
        <p:spPr>
          <a:xfrm>
            <a:off x="13396406" y="6121476"/>
            <a:ext cx="4358194" cy="1300741"/>
          </a:xfrm>
          <a:prstGeom prst="rect">
            <a:avLst/>
          </a:prstGeom>
        </p:spPr>
        <p:txBody>
          <a:bodyPr wrap="square" lIns="0" tIns="0" rIns="0" bIns="0" rtlCol="0" anchor="t">
            <a:spAutoFit/>
          </a:bodyPr>
          <a:lstStyle/>
          <a:p>
            <a:pPr marL="248286" lvl="1">
              <a:lnSpc>
                <a:spcPts val="2530"/>
              </a:lnSpc>
            </a:pPr>
            <a:r>
              <a:rPr lang="en-US" sz="3200" dirty="0">
                <a:solidFill>
                  <a:srgbClr val="FFFFFF"/>
                </a:solidFill>
                <a:latin typeface="TT Commons Pro Expanded"/>
              </a:rPr>
              <a:t>Data Visualization</a:t>
            </a:r>
          </a:p>
          <a:p>
            <a:pPr marL="496571" lvl="1" indent="-248285">
              <a:lnSpc>
                <a:spcPts val="2530"/>
              </a:lnSpc>
              <a:buFont typeface="Arial"/>
              <a:buChar char="•"/>
            </a:pPr>
            <a:endParaRPr lang="en-US" sz="3200" dirty="0">
              <a:solidFill>
                <a:srgbClr val="FFFFFF"/>
              </a:solidFill>
              <a:latin typeface="TT Commons Pro Expanded"/>
            </a:endParaRPr>
          </a:p>
          <a:p>
            <a:pPr marL="496571" lvl="1" indent="-248285">
              <a:lnSpc>
                <a:spcPts val="2530"/>
              </a:lnSpc>
              <a:buFont typeface="Arial"/>
              <a:buChar char="•"/>
            </a:pPr>
            <a:r>
              <a:rPr lang="en-US" sz="3200" dirty="0">
                <a:solidFill>
                  <a:srgbClr val="FFFFFF"/>
                </a:solidFill>
                <a:latin typeface="TT Commons Pro Expanded"/>
              </a:rPr>
              <a:t>How can we show this clearly? </a:t>
            </a:r>
          </a:p>
        </p:txBody>
      </p:sp>
      <p:sp>
        <p:nvSpPr>
          <p:cNvPr id="20" name="AutoShape 20"/>
          <p:cNvSpPr/>
          <p:nvPr/>
        </p:nvSpPr>
        <p:spPr>
          <a:xfrm rot="7651">
            <a:off x="3794887" y="9198769"/>
            <a:ext cx="10698225" cy="0"/>
          </a:xfrm>
          <a:prstGeom prst="line">
            <a:avLst/>
          </a:prstGeom>
          <a:ln w="47625" cap="flat">
            <a:solidFill>
              <a:srgbClr val="FFFFFF"/>
            </a:solidFill>
            <a:prstDash val="solid"/>
            <a:headEnd type="oval" w="lg" len="lg"/>
            <a:tailEnd type="oval" w="lg" len="lg"/>
          </a:ln>
        </p:spPr>
        <p:txBody>
          <a:bodyPr/>
          <a:lstStyle/>
          <a:p>
            <a:endParaRPr lang="en-US"/>
          </a:p>
        </p:txBody>
      </p:sp>
      <p:grpSp>
        <p:nvGrpSpPr>
          <p:cNvPr id="22" name="Group 10">
            <a:extLst>
              <a:ext uri="{FF2B5EF4-FFF2-40B4-BE49-F238E27FC236}">
                <a16:creationId xmlns:a16="http://schemas.microsoft.com/office/drawing/2014/main" id="{0432D19B-7134-9F20-8DAF-A033E35AF496}"/>
              </a:ext>
            </a:extLst>
          </p:cNvPr>
          <p:cNvGrpSpPr/>
          <p:nvPr/>
        </p:nvGrpSpPr>
        <p:grpSpPr>
          <a:xfrm rot="16200000">
            <a:off x="2514551" y="6952712"/>
            <a:ext cx="723491" cy="5796464"/>
            <a:chOff x="0" y="0"/>
            <a:chExt cx="2771140" cy="5636589"/>
          </a:xfrm>
        </p:grpSpPr>
        <p:sp>
          <p:nvSpPr>
            <p:cNvPr id="23" name="Freeform 11">
              <a:extLst>
                <a:ext uri="{FF2B5EF4-FFF2-40B4-BE49-F238E27FC236}">
                  <a16:creationId xmlns:a16="http://schemas.microsoft.com/office/drawing/2014/main" id="{0146CA69-5A52-7380-16D9-AA467E49A76B}"/>
                </a:ext>
              </a:extLst>
            </p:cNvPr>
            <p:cNvSpPr/>
            <p:nvPr/>
          </p:nvSpPr>
          <p:spPr>
            <a:xfrm>
              <a:off x="0" y="0"/>
              <a:ext cx="2771140" cy="5636589"/>
            </a:xfrm>
            <a:custGeom>
              <a:avLst/>
              <a:gdLst/>
              <a:ahLst/>
              <a:cxnLst/>
              <a:rect l="l" t="t" r="r" b="b"/>
              <a:pathLst>
                <a:path w="2771140" h="5636589">
                  <a:moveTo>
                    <a:pt x="0" y="0"/>
                  </a:moveTo>
                  <a:lnTo>
                    <a:pt x="0" y="4733618"/>
                  </a:lnTo>
                  <a:lnTo>
                    <a:pt x="1384300" y="5636589"/>
                  </a:lnTo>
                  <a:lnTo>
                    <a:pt x="2771140" y="4733618"/>
                  </a:lnTo>
                  <a:lnTo>
                    <a:pt x="2771140" y="0"/>
                  </a:lnTo>
                  <a:close/>
                </a:path>
              </a:pathLst>
            </a:custGeom>
            <a:solidFill>
              <a:srgbClr val="0076CE"/>
            </a:solidFill>
          </p:spPr>
          <p:txBody>
            <a:bodyPr/>
            <a:lstStyle/>
            <a:p>
              <a:endParaRPr lang="en-US"/>
            </a:p>
          </p:txBody>
        </p:sp>
      </p:grpSp>
      <p:sp>
        <p:nvSpPr>
          <p:cNvPr id="24" name="TextBox 23">
            <a:extLst>
              <a:ext uri="{FF2B5EF4-FFF2-40B4-BE49-F238E27FC236}">
                <a16:creationId xmlns:a16="http://schemas.microsoft.com/office/drawing/2014/main" id="{562981B1-435A-B395-A814-083934D1A0E1}"/>
              </a:ext>
            </a:extLst>
          </p:cNvPr>
          <p:cNvSpPr txBox="1"/>
          <p:nvPr/>
        </p:nvSpPr>
        <p:spPr>
          <a:xfrm>
            <a:off x="25400" y="9660081"/>
            <a:ext cx="7234381"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dirty="0">
                <a:solidFill>
                  <a:srgbClr val="FFFFFF"/>
                </a:solidFill>
                <a:latin typeface="TT Commons Pro Expanded"/>
              </a:rPr>
              <a:t>*Data Courtesy of the </a:t>
            </a:r>
            <a:r>
              <a:rPr lang="en-US" sz="2000" i="1" dirty="0">
                <a:solidFill>
                  <a:srgbClr val="FFFFFF"/>
                </a:solidFill>
                <a:latin typeface="TT Commons Pro Expanded"/>
              </a:rPr>
              <a:t>Urban Institute</a:t>
            </a:r>
            <a:endParaRPr lang="en-US" sz="2000" dirty="0">
              <a:solidFill>
                <a:srgbClr val="FFFFFF"/>
              </a:solidFill>
              <a:latin typeface="TT Commons Pro Expanded"/>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4"/>
          <p:cNvSpPr txBox="1"/>
          <p:nvPr/>
        </p:nvSpPr>
        <p:spPr>
          <a:xfrm>
            <a:off x="788504" y="424375"/>
            <a:ext cx="10697051" cy="1141338"/>
          </a:xfrm>
          <a:prstGeom prst="rect">
            <a:avLst/>
          </a:prstGeom>
        </p:spPr>
        <p:txBody>
          <a:bodyPr wrap="square" lIns="0" tIns="0" rIns="0" bIns="0" rtlCol="0" anchor="t">
            <a:spAutoFit/>
          </a:bodyPr>
          <a:lstStyle/>
          <a:p>
            <a:pPr algn="just">
              <a:lnSpc>
                <a:spcPts val="8880"/>
              </a:lnSpc>
            </a:pPr>
            <a:r>
              <a:rPr lang="en-US" sz="8000" dirty="0">
                <a:solidFill>
                  <a:srgbClr val="FFFFFF"/>
                </a:solidFill>
                <a:latin typeface="Lato Medium"/>
              </a:rPr>
              <a:t>Pre-Discussion</a:t>
            </a:r>
          </a:p>
        </p:txBody>
      </p:sp>
      <p:sp>
        <p:nvSpPr>
          <p:cNvPr id="6" name="AutoShape 6"/>
          <p:cNvSpPr/>
          <p:nvPr/>
        </p:nvSpPr>
        <p:spPr>
          <a:xfrm>
            <a:off x="-1295399" y="1714501"/>
            <a:ext cx="8763000" cy="0"/>
          </a:xfrm>
          <a:prstGeom prst="line">
            <a:avLst/>
          </a:prstGeom>
          <a:ln w="47625" cap="flat">
            <a:solidFill>
              <a:srgbClr val="FFFFFF"/>
            </a:solidFill>
            <a:prstDash val="solid"/>
            <a:headEnd type="oval" w="lg" len="lg"/>
            <a:tailEnd type="oval" w="lg" len="lg"/>
          </a:ln>
        </p:spPr>
        <p:txBody>
          <a:bodyPr/>
          <a:lstStyle/>
          <a:p>
            <a:endParaRPr lang="en-US"/>
          </a:p>
        </p:txBody>
      </p:sp>
      <p:sp>
        <p:nvSpPr>
          <p:cNvPr id="8" name="Rectangle 1">
            <a:hlinkClick r:id="rId2"/>
            <a:extLst>
              <a:ext uri="{FF2B5EF4-FFF2-40B4-BE49-F238E27FC236}">
                <a16:creationId xmlns:a16="http://schemas.microsoft.com/office/drawing/2014/main" id="{12F332DC-CAA4-58D6-ED98-D9F80F043D0A}"/>
              </a:ext>
            </a:extLst>
          </p:cNvPr>
          <p:cNvSpPr>
            <a:spLocks noChangeArrowheads="1"/>
          </p:cNvSpPr>
          <p:nvPr/>
        </p:nvSpPr>
        <p:spPr bwMode="auto">
          <a:xfrm>
            <a:off x="9753601" y="4263896"/>
            <a:ext cx="18288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9" name="TextBox 8">
            <a:extLst>
              <a:ext uri="{FF2B5EF4-FFF2-40B4-BE49-F238E27FC236}">
                <a16:creationId xmlns:a16="http://schemas.microsoft.com/office/drawing/2014/main" id="{7182CEFB-9A1B-2A88-139E-F161509774D8}"/>
              </a:ext>
            </a:extLst>
          </p:cNvPr>
          <p:cNvSpPr txBox="1"/>
          <p:nvPr/>
        </p:nvSpPr>
        <p:spPr>
          <a:xfrm>
            <a:off x="609600" y="2319009"/>
            <a:ext cx="16840200" cy="7303987"/>
          </a:xfrm>
          <a:prstGeom prst="rect">
            <a:avLst/>
          </a:prstGeom>
          <a:noFill/>
        </p:spPr>
        <p:txBody>
          <a:bodyPr wrap="square">
            <a:spAutoFit/>
          </a:bodyPr>
          <a:lstStyle/>
          <a:p>
            <a:pPr algn="l" rtl="0" fontAlgn="base"/>
            <a:r>
              <a:rPr lang="en-US" sz="3200" b="0" i="0" u="none" strike="noStrike" dirty="0">
                <a:solidFill>
                  <a:schemeClr val="bg1"/>
                </a:solidFill>
                <a:effectLst/>
                <a:latin typeface="Calibri" panose="020F0502020204030204" pitchFamily="34" charset="0"/>
              </a:rPr>
              <a:t>Can you recall a time when you visited someone else in another city? Maybe you visited another family member, or a friend.</a:t>
            </a:r>
            <a:r>
              <a:rPr lang="en-US" sz="3200" b="0" i="0" dirty="0">
                <a:solidFill>
                  <a:schemeClr val="bg1"/>
                </a:solidFill>
                <a:effectLst/>
                <a:latin typeface="Calibri" panose="020F0502020204030204" pitchFamily="34" charset="0"/>
              </a:rPr>
              <a:t>​</a:t>
            </a:r>
          </a:p>
          <a:p>
            <a:pPr algn="l" rtl="0" fontAlgn="base"/>
            <a:endParaRPr lang="en-US" sz="4400" b="0" i="0" dirty="0">
              <a:solidFill>
                <a:schemeClr val="bg1"/>
              </a:solidFill>
              <a:effectLst/>
              <a:latin typeface="Segoe UI" panose="020B0502040204020203" pitchFamily="34" charset="0"/>
            </a:endParaRPr>
          </a:p>
          <a:p>
            <a:pPr algn="l" rtl="0" fontAlgn="base"/>
            <a:r>
              <a:rPr lang="en-US" sz="3200" b="0" i="0" u="none" strike="noStrike" dirty="0">
                <a:solidFill>
                  <a:schemeClr val="bg1"/>
                </a:solidFill>
                <a:effectLst/>
                <a:latin typeface="Calibri" panose="020F0502020204030204" pitchFamily="34" charset="0"/>
              </a:rPr>
              <a:t>What was different about that city compared to yours? Was it larger? Smaller?</a:t>
            </a:r>
          </a:p>
          <a:p>
            <a:pPr algn="l" rtl="0" fontAlgn="base"/>
            <a:endParaRPr lang="en-US" sz="3200" dirty="0">
              <a:solidFill>
                <a:schemeClr val="bg1"/>
              </a:solidFill>
              <a:latin typeface="Calibri" panose="020F0502020204030204" pitchFamily="34" charset="0"/>
            </a:endParaRPr>
          </a:p>
          <a:p>
            <a:pPr algn="l" rtl="0" fontAlgn="base"/>
            <a:r>
              <a:rPr lang="en-US" sz="3200" b="0" i="0" u="none" strike="noStrike" dirty="0">
                <a:solidFill>
                  <a:schemeClr val="bg1"/>
                </a:solidFill>
                <a:effectLst/>
                <a:latin typeface="Calibri" panose="020F0502020204030204" pitchFamily="34" charset="0"/>
              </a:rPr>
              <a:t>Was it easier or harder to walk around? Did people live in apartments? Houses?</a:t>
            </a:r>
            <a:r>
              <a:rPr lang="en-US" sz="3200" b="0" i="0" dirty="0">
                <a:solidFill>
                  <a:schemeClr val="bg1"/>
                </a:solidFill>
                <a:effectLst/>
                <a:latin typeface="Calibri" panose="020F0502020204030204" pitchFamily="34" charset="0"/>
              </a:rPr>
              <a:t>​</a:t>
            </a:r>
          </a:p>
          <a:p>
            <a:pPr algn="l" rtl="0" fontAlgn="base"/>
            <a:endParaRPr lang="en-US" sz="4400" b="0" i="0" dirty="0">
              <a:solidFill>
                <a:schemeClr val="bg1"/>
              </a:solidFill>
              <a:effectLst/>
              <a:latin typeface="Segoe UI" panose="020B0502040204020203" pitchFamily="34" charset="0"/>
            </a:endParaRPr>
          </a:p>
          <a:p>
            <a:pPr algn="l" rtl="0" fontAlgn="base"/>
            <a:r>
              <a:rPr lang="en-US" sz="3200" b="0" i="0" u="none" strike="noStrike" dirty="0">
                <a:solidFill>
                  <a:schemeClr val="bg1"/>
                </a:solidFill>
                <a:effectLst/>
                <a:latin typeface="Calibri" panose="020F0502020204030204" pitchFamily="34" charset="0"/>
              </a:rPr>
              <a:t>Would you have liked to live there? What do you think people from that city would have thought about living in your city?</a:t>
            </a:r>
          </a:p>
          <a:p>
            <a:pPr algn="l" rtl="0" fontAlgn="base"/>
            <a:endParaRPr lang="en-US" sz="3200" dirty="0">
              <a:solidFill>
                <a:schemeClr val="bg1"/>
              </a:solidFill>
              <a:latin typeface="Calibri" panose="020F0502020204030204" pitchFamily="34" charset="0"/>
            </a:endParaRPr>
          </a:p>
          <a:p>
            <a:pPr algn="l" rtl="0" fontAlgn="base"/>
            <a:r>
              <a:rPr lang="en-US" sz="3200" b="0" i="0" u="none" strike="noStrike" dirty="0">
                <a:solidFill>
                  <a:schemeClr val="bg1"/>
                </a:solidFill>
                <a:effectLst/>
                <a:latin typeface="Calibri" panose="020F0502020204030204" pitchFamily="34" charset="0"/>
              </a:rPr>
              <a:t>We will use a data set that includes information about different US cities, including: where they are located, how their population is changing, and what access they offer to parks, healthy food, breathable air, and other factors. </a:t>
            </a:r>
            <a:r>
              <a:rPr lang="en-US" sz="3200" b="0" i="0" dirty="0">
                <a:solidFill>
                  <a:schemeClr val="bg1"/>
                </a:solidFill>
                <a:effectLst/>
                <a:latin typeface="Calibri" panose="020F0502020204030204" pitchFamily="34" charset="0"/>
              </a:rPr>
              <a:t>​</a:t>
            </a:r>
            <a:endParaRPr lang="en-US" sz="6600" b="0" i="0" dirty="0">
              <a:solidFill>
                <a:schemeClr val="bg1"/>
              </a:solidFill>
              <a:effectLst/>
              <a:latin typeface="Segoe UI" panose="020B0502040204020203" pitchFamily="34" charset="0"/>
            </a:endParaRPr>
          </a:p>
          <a:p>
            <a:pPr marL="0" marR="0">
              <a:lnSpc>
                <a:spcPct val="107000"/>
              </a:lnSpc>
              <a:spcBef>
                <a:spcPts val="0"/>
              </a:spcBef>
              <a:spcAft>
                <a:spcPts val="800"/>
              </a:spcAft>
            </a:pPr>
            <a:endParaRPr lang="en-US" sz="2800" dirty="0">
              <a:solidFill>
                <a:schemeClr val="bg1"/>
              </a:solidFill>
            </a:endParaRPr>
          </a:p>
        </p:txBody>
      </p:sp>
      <p:grpSp>
        <p:nvGrpSpPr>
          <p:cNvPr id="7" name="Group 10">
            <a:extLst>
              <a:ext uri="{FF2B5EF4-FFF2-40B4-BE49-F238E27FC236}">
                <a16:creationId xmlns:a16="http://schemas.microsoft.com/office/drawing/2014/main" id="{C40D5ABB-0550-6675-CBD7-87AAD61467FA}"/>
              </a:ext>
            </a:extLst>
          </p:cNvPr>
          <p:cNvGrpSpPr/>
          <p:nvPr/>
        </p:nvGrpSpPr>
        <p:grpSpPr>
          <a:xfrm rot="5400000">
            <a:off x="14669762" y="6283938"/>
            <a:ext cx="911869" cy="6324606"/>
            <a:chOff x="-590546" y="67915"/>
            <a:chExt cx="2771140" cy="5636589"/>
          </a:xfrm>
        </p:grpSpPr>
        <p:sp>
          <p:nvSpPr>
            <p:cNvPr id="11" name="Freeform 11">
              <a:extLst>
                <a:ext uri="{FF2B5EF4-FFF2-40B4-BE49-F238E27FC236}">
                  <a16:creationId xmlns:a16="http://schemas.microsoft.com/office/drawing/2014/main" id="{706BAED5-2591-5A84-FAD0-70599CA95CED}"/>
                </a:ext>
              </a:extLst>
            </p:cNvPr>
            <p:cNvSpPr/>
            <p:nvPr/>
          </p:nvSpPr>
          <p:spPr>
            <a:xfrm>
              <a:off x="-590546" y="67915"/>
              <a:ext cx="2771140" cy="5636589"/>
            </a:xfrm>
            <a:custGeom>
              <a:avLst/>
              <a:gdLst/>
              <a:ahLst/>
              <a:cxnLst/>
              <a:rect l="l" t="t" r="r" b="b"/>
              <a:pathLst>
                <a:path w="2771140" h="5636589">
                  <a:moveTo>
                    <a:pt x="0" y="0"/>
                  </a:moveTo>
                  <a:lnTo>
                    <a:pt x="0" y="4733618"/>
                  </a:lnTo>
                  <a:lnTo>
                    <a:pt x="1384300" y="5636589"/>
                  </a:lnTo>
                  <a:lnTo>
                    <a:pt x="2771140" y="4733618"/>
                  </a:lnTo>
                  <a:lnTo>
                    <a:pt x="2771140" y="0"/>
                  </a:lnTo>
                  <a:close/>
                </a:path>
              </a:pathLst>
            </a:custGeom>
            <a:solidFill>
              <a:srgbClr val="0076CE"/>
            </a:solidFill>
          </p:spPr>
          <p:txBody>
            <a:bodyPr/>
            <a:lstStyle/>
            <a:p>
              <a:endParaRPr lang="en-US"/>
            </a:p>
          </p:txBody>
        </p:sp>
      </p:grpSp>
      <p:sp>
        <p:nvSpPr>
          <p:cNvPr id="12" name="TextBox 11">
            <a:extLst>
              <a:ext uri="{FF2B5EF4-FFF2-40B4-BE49-F238E27FC236}">
                <a16:creationId xmlns:a16="http://schemas.microsoft.com/office/drawing/2014/main" id="{E4754ACC-A026-EBE8-4DAA-0D1519B0B44F}"/>
              </a:ext>
            </a:extLst>
          </p:cNvPr>
          <p:cNvSpPr txBox="1"/>
          <p:nvPr/>
        </p:nvSpPr>
        <p:spPr>
          <a:xfrm>
            <a:off x="14701064" y="9184631"/>
            <a:ext cx="6787336" cy="523220"/>
          </a:xfrm>
          <a:prstGeom prst="rect">
            <a:avLst/>
          </a:prstGeom>
          <a:noFill/>
        </p:spPr>
        <p:txBody>
          <a:bodyPr wrap="square">
            <a:spAutoFit/>
          </a:bodyPr>
          <a:lstStyle/>
          <a:p>
            <a:r>
              <a:rPr lang="en-US" sz="2800" i="1" dirty="0">
                <a:solidFill>
                  <a:schemeClr val="bg1"/>
                </a:solidFill>
                <a:latin typeface="Calibri" panose="020F0502020204030204" pitchFamily="34" charset="0"/>
                <a:cs typeface="Calibri" panose="020F0502020204030204" pitchFamily="34" charset="0"/>
              </a:rPr>
              <a:t>Group Discussion</a:t>
            </a:r>
            <a:endParaRPr lang="en-US" sz="2800" i="1" dirty="0"/>
          </a:p>
        </p:txBody>
      </p:sp>
    </p:spTree>
    <p:extLst>
      <p:ext uri="{BB962C8B-B14F-4D97-AF65-F5344CB8AC3E}">
        <p14:creationId xmlns:p14="http://schemas.microsoft.com/office/powerpoint/2010/main" val="3224589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4"/>
          <p:cNvSpPr txBox="1"/>
          <p:nvPr/>
        </p:nvSpPr>
        <p:spPr>
          <a:xfrm>
            <a:off x="788504" y="424375"/>
            <a:ext cx="17499496" cy="1880002"/>
          </a:xfrm>
          <a:prstGeom prst="rect">
            <a:avLst/>
          </a:prstGeom>
        </p:spPr>
        <p:txBody>
          <a:bodyPr wrap="square" lIns="0" tIns="0" rIns="0" bIns="0" rtlCol="0" anchor="t">
            <a:spAutoFit/>
          </a:bodyPr>
          <a:lstStyle/>
          <a:p>
            <a:pPr algn="just">
              <a:lnSpc>
                <a:spcPts val="8880"/>
              </a:lnSpc>
            </a:pPr>
            <a:r>
              <a:rPr lang="en-US" sz="8000" dirty="0">
                <a:solidFill>
                  <a:srgbClr val="FFFFFF"/>
                </a:solidFill>
                <a:latin typeface="Lato Medium"/>
              </a:rPr>
              <a:t>Data Questions </a:t>
            </a:r>
          </a:p>
          <a:p>
            <a:pPr algn="just"/>
            <a:r>
              <a:rPr lang="en-US" sz="4800" dirty="0">
                <a:solidFill>
                  <a:srgbClr val="FFFFFF"/>
                </a:solidFill>
                <a:latin typeface="Lato Medium"/>
              </a:rPr>
              <a:t>(What do you wonder?) </a:t>
            </a:r>
            <a:endParaRPr lang="en-US" sz="8000" dirty="0">
              <a:solidFill>
                <a:srgbClr val="FFFFFF"/>
              </a:solidFill>
              <a:latin typeface="Lato Medium"/>
            </a:endParaRPr>
          </a:p>
        </p:txBody>
      </p:sp>
      <p:sp>
        <p:nvSpPr>
          <p:cNvPr id="8" name="Rectangle 1">
            <a:hlinkClick r:id="rId2"/>
            <a:extLst>
              <a:ext uri="{FF2B5EF4-FFF2-40B4-BE49-F238E27FC236}">
                <a16:creationId xmlns:a16="http://schemas.microsoft.com/office/drawing/2014/main" id="{12F332DC-CAA4-58D6-ED98-D9F80F043D0A}"/>
              </a:ext>
            </a:extLst>
          </p:cNvPr>
          <p:cNvSpPr>
            <a:spLocks noChangeArrowheads="1"/>
          </p:cNvSpPr>
          <p:nvPr/>
        </p:nvSpPr>
        <p:spPr bwMode="auto">
          <a:xfrm>
            <a:off x="9753601" y="4263896"/>
            <a:ext cx="18288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9" name="TextBox 8">
            <a:extLst>
              <a:ext uri="{FF2B5EF4-FFF2-40B4-BE49-F238E27FC236}">
                <a16:creationId xmlns:a16="http://schemas.microsoft.com/office/drawing/2014/main" id="{7182CEFB-9A1B-2A88-139E-F161509774D8}"/>
              </a:ext>
            </a:extLst>
          </p:cNvPr>
          <p:cNvSpPr txBox="1"/>
          <p:nvPr/>
        </p:nvSpPr>
        <p:spPr>
          <a:xfrm>
            <a:off x="788504" y="2948604"/>
            <a:ext cx="14603896" cy="6453305"/>
          </a:xfrm>
          <a:prstGeom prst="rect">
            <a:avLst/>
          </a:prstGeom>
          <a:noFill/>
        </p:spPr>
        <p:txBody>
          <a:bodyPr wrap="square">
            <a:spAutoFit/>
          </a:bodyPr>
          <a:lstStyle/>
          <a:p>
            <a:pPr marL="571500" indent="-571500" algn="l" rtl="0" fontAlgn="base">
              <a:buFont typeface="Arial" panose="020B0604020202020204" pitchFamily="34" charset="0"/>
              <a:buChar char="•"/>
            </a:pPr>
            <a:r>
              <a:rPr lang="en-US" sz="4400" b="0" i="0" u="none" strike="noStrike" dirty="0">
                <a:solidFill>
                  <a:schemeClr val="bg1"/>
                </a:solidFill>
                <a:effectLst/>
                <a:latin typeface="Calibri" panose="020F0502020204030204" pitchFamily="34" charset="0"/>
              </a:rPr>
              <a:t>What are the city types in each of the regions?</a:t>
            </a:r>
            <a:r>
              <a:rPr lang="en-US" sz="4400" b="0" i="0" dirty="0">
                <a:solidFill>
                  <a:schemeClr val="bg1"/>
                </a:solidFill>
                <a:effectLst/>
                <a:latin typeface="Calibri" panose="020F0502020204030204" pitchFamily="34" charset="0"/>
              </a:rPr>
              <a:t>​</a:t>
            </a:r>
            <a:endParaRPr lang="en-US" sz="6000" b="0" i="0" dirty="0">
              <a:solidFill>
                <a:schemeClr val="bg1"/>
              </a:solidFill>
              <a:effectLst/>
              <a:latin typeface="Arial" panose="020B0604020202020204" pitchFamily="34" charset="0"/>
            </a:endParaRPr>
          </a:p>
          <a:p>
            <a:pPr marL="571500" indent="-571500" algn="l" rtl="0" fontAlgn="base">
              <a:buFont typeface="Arial" panose="020B0604020202020204" pitchFamily="34" charset="0"/>
              <a:buChar char="•"/>
            </a:pPr>
            <a:r>
              <a:rPr lang="en-US" sz="4400" b="0" i="0" u="none" strike="noStrike" dirty="0">
                <a:solidFill>
                  <a:schemeClr val="bg1"/>
                </a:solidFill>
                <a:effectLst/>
                <a:latin typeface="Calibri" panose="020F0502020204030204" pitchFamily="34" charset="0"/>
              </a:rPr>
              <a:t>What do you notice about the population in the cities in each region?</a:t>
            </a:r>
            <a:r>
              <a:rPr lang="en-US" sz="4400" b="0" i="0" dirty="0">
                <a:solidFill>
                  <a:schemeClr val="bg1"/>
                </a:solidFill>
                <a:effectLst/>
                <a:latin typeface="Calibri" panose="020F0502020204030204" pitchFamily="34" charset="0"/>
              </a:rPr>
              <a:t>​</a:t>
            </a:r>
            <a:endParaRPr lang="en-US" sz="6000" b="0" i="0" dirty="0">
              <a:solidFill>
                <a:schemeClr val="bg1"/>
              </a:solidFill>
              <a:effectLst/>
              <a:latin typeface="Arial" panose="020B0604020202020204" pitchFamily="34" charset="0"/>
            </a:endParaRPr>
          </a:p>
          <a:p>
            <a:pPr marL="571500" indent="-571500" algn="l" rtl="0" fontAlgn="base">
              <a:buFont typeface="Arial" panose="020B0604020202020204" pitchFamily="34" charset="0"/>
              <a:buChar char="•"/>
            </a:pPr>
            <a:r>
              <a:rPr lang="en-US" sz="4400" b="0" i="0" u="none" strike="noStrike" dirty="0">
                <a:solidFill>
                  <a:schemeClr val="bg1"/>
                </a:solidFill>
                <a:effectLst/>
                <a:latin typeface="Calibri" panose="020F0502020204030204" pitchFamily="34" charset="0"/>
              </a:rPr>
              <a:t>What city types are found in each region?</a:t>
            </a:r>
            <a:r>
              <a:rPr lang="en-US" sz="4400" b="0" i="0" dirty="0">
                <a:solidFill>
                  <a:schemeClr val="bg1"/>
                </a:solidFill>
                <a:effectLst/>
                <a:latin typeface="Calibri" panose="020F0502020204030204" pitchFamily="34" charset="0"/>
              </a:rPr>
              <a:t>​</a:t>
            </a:r>
            <a:endParaRPr lang="en-US" sz="6000" b="0" i="0" dirty="0">
              <a:solidFill>
                <a:schemeClr val="bg1"/>
              </a:solidFill>
              <a:effectLst/>
              <a:latin typeface="Arial" panose="020B0604020202020204" pitchFamily="34" charset="0"/>
            </a:endParaRPr>
          </a:p>
          <a:p>
            <a:pPr marL="571500" indent="-571500" algn="l" rtl="0" fontAlgn="base">
              <a:buFont typeface="Arial" panose="020B0604020202020204" pitchFamily="34" charset="0"/>
              <a:buChar char="•"/>
            </a:pPr>
            <a:r>
              <a:rPr lang="en-US" sz="4400" b="0" i="0" u="none" strike="noStrike" dirty="0">
                <a:solidFill>
                  <a:schemeClr val="bg1"/>
                </a:solidFill>
                <a:effectLst/>
                <a:latin typeface="Calibri" panose="020F0502020204030204" pitchFamily="34" charset="0"/>
              </a:rPr>
              <a:t>Does park access vary for city types?</a:t>
            </a:r>
            <a:r>
              <a:rPr lang="en-US" sz="4400" b="0" i="0" dirty="0">
                <a:solidFill>
                  <a:schemeClr val="bg1"/>
                </a:solidFill>
                <a:effectLst/>
                <a:latin typeface="Calibri" panose="020F0502020204030204" pitchFamily="34" charset="0"/>
              </a:rPr>
              <a:t>​</a:t>
            </a:r>
            <a:endParaRPr lang="en-US" sz="6000" b="0" i="0" dirty="0">
              <a:solidFill>
                <a:schemeClr val="bg1"/>
              </a:solidFill>
              <a:effectLst/>
              <a:latin typeface="Arial" panose="020B0604020202020204" pitchFamily="34" charset="0"/>
            </a:endParaRPr>
          </a:p>
          <a:p>
            <a:pPr marL="571500" indent="-571500" algn="l" rtl="0" fontAlgn="base">
              <a:buFont typeface="Arial" panose="020B0604020202020204" pitchFamily="34" charset="0"/>
              <a:buChar char="•"/>
            </a:pPr>
            <a:r>
              <a:rPr lang="en-US" sz="4400" b="0" i="0" u="none" strike="noStrike" dirty="0">
                <a:solidFill>
                  <a:schemeClr val="bg1"/>
                </a:solidFill>
                <a:effectLst/>
                <a:latin typeface="Calibri" panose="020F0502020204030204" pitchFamily="34" charset="0"/>
              </a:rPr>
              <a:t>Does the walkability score vary for city types?</a:t>
            </a:r>
            <a:r>
              <a:rPr lang="en-US" sz="4400" b="0" i="0" dirty="0">
                <a:solidFill>
                  <a:schemeClr val="bg1"/>
                </a:solidFill>
                <a:effectLst/>
                <a:latin typeface="Calibri" panose="020F0502020204030204" pitchFamily="34" charset="0"/>
              </a:rPr>
              <a:t>​</a:t>
            </a:r>
            <a:endParaRPr lang="en-US" sz="6000" b="0" i="0" dirty="0">
              <a:solidFill>
                <a:schemeClr val="bg1"/>
              </a:solidFill>
              <a:effectLst/>
              <a:latin typeface="Arial" panose="020B0604020202020204" pitchFamily="34" charset="0"/>
            </a:endParaRPr>
          </a:p>
          <a:p>
            <a:pPr marL="571500" indent="-571500" algn="l" rtl="0" fontAlgn="base">
              <a:buFont typeface="Arial" panose="020B0604020202020204" pitchFamily="34" charset="0"/>
              <a:buChar char="•"/>
            </a:pPr>
            <a:r>
              <a:rPr lang="en-US" sz="4400" b="0" i="0" u="none" strike="noStrike" dirty="0">
                <a:solidFill>
                  <a:schemeClr val="bg1"/>
                </a:solidFill>
                <a:effectLst/>
                <a:latin typeface="Calibri" panose="020F0502020204030204" pitchFamily="34" charset="0"/>
              </a:rPr>
              <a:t>Do center cities tend to have lower walkability scores than suburban cities?</a:t>
            </a:r>
            <a:endParaRPr lang="en-US" sz="6000" b="0" i="0" dirty="0">
              <a:solidFill>
                <a:schemeClr val="bg1"/>
              </a:solidFill>
              <a:effectLst/>
              <a:latin typeface="Arial" panose="020B0604020202020204" pitchFamily="34" charset="0"/>
            </a:endParaRPr>
          </a:p>
          <a:p>
            <a:pPr marL="0" marR="0">
              <a:lnSpc>
                <a:spcPct val="107000"/>
              </a:lnSpc>
              <a:spcBef>
                <a:spcPts val="0"/>
              </a:spcBef>
              <a:spcAft>
                <a:spcPts val="800"/>
              </a:spcAft>
            </a:pPr>
            <a:endParaRPr lang="en-US" sz="6000" dirty="0">
              <a:solidFill>
                <a:schemeClr val="bg1"/>
              </a:solidFill>
            </a:endParaRPr>
          </a:p>
        </p:txBody>
      </p:sp>
      <p:sp>
        <p:nvSpPr>
          <p:cNvPr id="2" name="AutoShape 6">
            <a:extLst>
              <a:ext uri="{FF2B5EF4-FFF2-40B4-BE49-F238E27FC236}">
                <a16:creationId xmlns:a16="http://schemas.microsoft.com/office/drawing/2014/main" id="{D05C84A2-00A2-83B4-46F9-8F8D41F70AAC}"/>
              </a:ext>
            </a:extLst>
          </p:cNvPr>
          <p:cNvSpPr/>
          <p:nvPr/>
        </p:nvSpPr>
        <p:spPr>
          <a:xfrm>
            <a:off x="-1295400" y="2446448"/>
            <a:ext cx="15356013" cy="9097"/>
          </a:xfrm>
          <a:prstGeom prst="line">
            <a:avLst/>
          </a:prstGeom>
          <a:ln w="47625" cap="flat">
            <a:solidFill>
              <a:srgbClr val="FFFFFF"/>
            </a:solidFill>
            <a:prstDash val="solid"/>
            <a:headEnd type="oval" w="lg" len="lg"/>
            <a:tailEnd type="oval" w="lg" len="lg"/>
          </a:ln>
        </p:spPr>
        <p:txBody>
          <a:bodyPr/>
          <a:lstStyle/>
          <a:p>
            <a:endParaRPr lang="en-US"/>
          </a:p>
        </p:txBody>
      </p:sp>
      <p:grpSp>
        <p:nvGrpSpPr>
          <p:cNvPr id="3" name="Group 10">
            <a:extLst>
              <a:ext uri="{FF2B5EF4-FFF2-40B4-BE49-F238E27FC236}">
                <a16:creationId xmlns:a16="http://schemas.microsoft.com/office/drawing/2014/main" id="{AE270CF9-3AEA-AB4B-E050-23EFE78B4925}"/>
              </a:ext>
            </a:extLst>
          </p:cNvPr>
          <p:cNvGrpSpPr/>
          <p:nvPr/>
        </p:nvGrpSpPr>
        <p:grpSpPr>
          <a:xfrm rot="5400000">
            <a:off x="14669762" y="6283938"/>
            <a:ext cx="911869" cy="6324606"/>
            <a:chOff x="-590546" y="67915"/>
            <a:chExt cx="2771140" cy="5636589"/>
          </a:xfrm>
        </p:grpSpPr>
        <p:sp>
          <p:nvSpPr>
            <p:cNvPr id="5" name="Freeform 11">
              <a:extLst>
                <a:ext uri="{FF2B5EF4-FFF2-40B4-BE49-F238E27FC236}">
                  <a16:creationId xmlns:a16="http://schemas.microsoft.com/office/drawing/2014/main" id="{4041C41C-D5EE-C920-68B1-7343CD859D04}"/>
                </a:ext>
              </a:extLst>
            </p:cNvPr>
            <p:cNvSpPr/>
            <p:nvPr/>
          </p:nvSpPr>
          <p:spPr>
            <a:xfrm>
              <a:off x="-590546" y="67915"/>
              <a:ext cx="2771140" cy="5636589"/>
            </a:xfrm>
            <a:custGeom>
              <a:avLst/>
              <a:gdLst/>
              <a:ahLst/>
              <a:cxnLst/>
              <a:rect l="l" t="t" r="r" b="b"/>
              <a:pathLst>
                <a:path w="2771140" h="5636589">
                  <a:moveTo>
                    <a:pt x="0" y="0"/>
                  </a:moveTo>
                  <a:lnTo>
                    <a:pt x="0" y="4733618"/>
                  </a:lnTo>
                  <a:lnTo>
                    <a:pt x="1384300" y="5636589"/>
                  </a:lnTo>
                  <a:lnTo>
                    <a:pt x="2771140" y="4733618"/>
                  </a:lnTo>
                  <a:lnTo>
                    <a:pt x="2771140" y="0"/>
                  </a:lnTo>
                  <a:close/>
                </a:path>
              </a:pathLst>
            </a:custGeom>
            <a:solidFill>
              <a:srgbClr val="0076CE"/>
            </a:solidFill>
          </p:spPr>
          <p:txBody>
            <a:bodyPr/>
            <a:lstStyle/>
            <a:p>
              <a:endParaRPr lang="en-US"/>
            </a:p>
          </p:txBody>
        </p:sp>
      </p:grpSp>
      <p:sp>
        <p:nvSpPr>
          <p:cNvPr id="7" name="TextBox 6">
            <a:extLst>
              <a:ext uri="{FF2B5EF4-FFF2-40B4-BE49-F238E27FC236}">
                <a16:creationId xmlns:a16="http://schemas.microsoft.com/office/drawing/2014/main" id="{E1A9A424-F652-3B9A-B058-6A9AC057AF0F}"/>
              </a:ext>
            </a:extLst>
          </p:cNvPr>
          <p:cNvSpPr txBox="1"/>
          <p:nvPr/>
        </p:nvSpPr>
        <p:spPr>
          <a:xfrm>
            <a:off x="14325600" y="9184631"/>
            <a:ext cx="6787336" cy="523220"/>
          </a:xfrm>
          <a:prstGeom prst="rect">
            <a:avLst/>
          </a:prstGeom>
          <a:noFill/>
        </p:spPr>
        <p:txBody>
          <a:bodyPr wrap="square">
            <a:spAutoFit/>
          </a:bodyPr>
          <a:lstStyle/>
          <a:p>
            <a:r>
              <a:rPr lang="en-US" sz="2800" i="1" dirty="0">
                <a:solidFill>
                  <a:schemeClr val="bg1"/>
                </a:solidFill>
                <a:latin typeface="Calibri" panose="020F0502020204030204" pitchFamily="34" charset="0"/>
                <a:cs typeface="Calibri" panose="020F0502020204030204" pitchFamily="34" charset="0"/>
              </a:rPr>
              <a:t>Project Data On Board</a:t>
            </a:r>
            <a:endParaRPr lang="en-US" sz="2800" i="1" dirty="0"/>
          </a:p>
        </p:txBody>
      </p:sp>
    </p:spTree>
    <p:extLst>
      <p:ext uri="{BB962C8B-B14F-4D97-AF65-F5344CB8AC3E}">
        <p14:creationId xmlns:p14="http://schemas.microsoft.com/office/powerpoint/2010/main" val="20464324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4"/>
          <p:cNvSpPr txBox="1"/>
          <p:nvPr/>
        </p:nvSpPr>
        <p:spPr>
          <a:xfrm>
            <a:off x="788504" y="424375"/>
            <a:ext cx="17499496" cy="1880002"/>
          </a:xfrm>
          <a:prstGeom prst="rect">
            <a:avLst/>
          </a:prstGeom>
        </p:spPr>
        <p:txBody>
          <a:bodyPr wrap="square" lIns="0" tIns="0" rIns="0" bIns="0" rtlCol="0" anchor="t">
            <a:spAutoFit/>
          </a:bodyPr>
          <a:lstStyle/>
          <a:p>
            <a:pPr algn="just">
              <a:lnSpc>
                <a:spcPts val="8880"/>
              </a:lnSpc>
            </a:pPr>
            <a:r>
              <a:rPr lang="en-US" sz="8000" dirty="0">
                <a:solidFill>
                  <a:srgbClr val="FFFFFF"/>
                </a:solidFill>
                <a:latin typeface="Lato Medium"/>
              </a:rPr>
              <a:t>Data Collection </a:t>
            </a:r>
          </a:p>
          <a:p>
            <a:pPr algn="just"/>
            <a:r>
              <a:rPr lang="en-US" sz="4800" dirty="0">
                <a:solidFill>
                  <a:srgbClr val="FFFFFF"/>
                </a:solidFill>
                <a:latin typeface="Lato Medium"/>
              </a:rPr>
              <a:t>(What can we answer?) </a:t>
            </a:r>
            <a:endParaRPr lang="en-US" sz="8000" dirty="0">
              <a:solidFill>
                <a:srgbClr val="FFFFFF"/>
              </a:solidFill>
              <a:latin typeface="Lato Medium"/>
            </a:endParaRPr>
          </a:p>
        </p:txBody>
      </p:sp>
      <p:sp>
        <p:nvSpPr>
          <p:cNvPr id="8" name="Rectangle 1">
            <a:hlinkClick r:id="rId2"/>
            <a:extLst>
              <a:ext uri="{FF2B5EF4-FFF2-40B4-BE49-F238E27FC236}">
                <a16:creationId xmlns:a16="http://schemas.microsoft.com/office/drawing/2014/main" id="{12F332DC-CAA4-58D6-ED98-D9F80F043D0A}"/>
              </a:ext>
            </a:extLst>
          </p:cNvPr>
          <p:cNvSpPr>
            <a:spLocks noChangeArrowheads="1"/>
          </p:cNvSpPr>
          <p:nvPr/>
        </p:nvSpPr>
        <p:spPr bwMode="auto">
          <a:xfrm>
            <a:off x="9753601" y="4263896"/>
            <a:ext cx="18288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9" name="TextBox 8">
            <a:extLst>
              <a:ext uri="{FF2B5EF4-FFF2-40B4-BE49-F238E27FC236}">
                <a16:creationId xmlns:a16="http://schemas.microsoft.com/office/drawing/2014/main" id="{7182CEFB-9A1B-2A88-139E-F161509774D8}"/>
              </a:ext>
            </a:extLst>
          </p:cNvPr>
          <p:cNvSpPr txBox="1"/>
          <p:nvPr/>
        </p:nvSpPr>
        <p:spPr>
          <a:xfrm>
            <a:off x="775252" y="3116946"/>
            <a:ext cx="16737496" cy="5776197"/>
          </a:xfrm>
          <a:prstGeom prst="rect">
            <a:avLst/>
          </a:prstGeom>
          <a:noFill/>
        </p:spPr>
        <p:txBody>
          <a:bodyPr wrap="square">
            <a:spAutoFit/>
          </a:bodyPr>
          <a:lstStyle/>
          <a:p>
            <a:pPr marL="571500" indent="-571500" algn="l" rtl="0" fontAlgn="base">
              <a:buFont typeface="Arial" panose="020B0604020202020204" pitchFamily="34" charset="0"/>
              <a:buChar char="•"/>
            </a:pPr>
            <a:r>
              <a:rPr lang="en-US" sz="4400" b="0" i="0" u="none" strike="noStrike" dirty="0">
                <a:solidFill>
                  <a:schemeClr val="bg1"/>
                </a:solidFill>
                <a:effectLst/>
                <a:latin typeface="Calibri" panose="020F0502020204030204" pitchFamily="34" charset="0"/>
              </a:rPr>
              <a:t>What is the average unemployment rate for each city type?</a:t>
            </a:r>
            <a:r>
              <a:rPr lang="en-US" sz="4400" b="0" i="0" dirty="0">
                <a:solidFill>
                  <a:schemeClr val="bg1"/>
                </a:solidFill>
                <a:effectLst/>
                <a:latin typeface="Calibri" panose="020F0502020204030204" pitchFamily="34" charset="0"/>
              </a:rPr>
              <a:t>​</a:t>
            </a:r>
            <a:endParaRPr lang="en-US" sz="13800" b="0" i="0" dirty="0">
              <a:solidFill>
                <a:schemeClr val="bg1"/>
              </a:solidFill>
              <a:effectLst/>
              <a:latin typeface="Arial" panose="020B0604020202020204" pitchFamily="34" charset="0"/>
            </a:endParaRPr>
          </a:p>
          <a:p>
            <a:pPr marL="571500" indent="-571500" algn="l" rtl="0" fontAlgn="base">
              <a:buFont typeface="Arial" panose="020B0604020202020204" pitchFamily="34" charset="0"/>
              <a:buChar char="•"/>
            </a:pPr>
            <a:r>
              <a:rPr lang="en-US" sz="4400" b="0" i="0" u="none" strike="noStrike" dirty="0">
                <a:solidFill>
                  <a:schemeClr val="bg1"/>
                </a:solidFill>
                <a:effectLst/>
                <a:latin typeface="Calibri" panose="020F0502020204030204" pitchFamily="34" charset="0"/>
              </a:rPr>
              <a:t>What is the average physical inactivity score for each city type?</a:t>
            </a:r>
            <a:endParaRPr lang="en-US" sz="4400" dirty="0">
              <a:solidFill>
                <a:schemeClr val="bg1"/>
              </a:solidFill>
              <a:latin typeface="Calibri" panose="020F0502020204030204" pitchFamily="34" charset="0"/>
            </a:endParaRPr>
          </a:p>
          <a:p>
            <a:pPr marL="571500" indent="-571500" algn="l" rtl="0" fontAlgn="base">
              <a:buFont typeface="Arial" panose="020B0604020202020204" pitchFamily="34" charset="0"/>
              <a:buChar char="•"/>
            </a:pPr>
            <a:r>
              <a:rPr lang="en-US" sz="4400" b="0" i="0" u="none" strike="noStrike" dirty="0">
                <a:solidFill>
                  <a:schemeClr val="bg1"/>
                </a:solidFill>
                <a:effectLst/>
                <a:latin typeface="Calibri" panose="020F0502020204030204" pitchFamily="34" charset="0"/>
              </a:rPr>
              <a:t>Which region or city type has higher home ownership?</a:t>
            </a:r>
            <a:r>
              <a:rPr lang="en-US" sz="4400" b="0" i="0" dirty="0">
                <a:solidFill>
                  <a:schemeClr val="bg1"/>
                </a:solidFill>
                <a:effectLst/>
                <a:latin typeface="Calibri" panose="020F0502020204030204" pitchFamily="34" charset="0"/>
              </a:rPr>
              <a:t>​</a:t>
            </a:r>
            <a:endParaRPr lang="en-US" sz="13800" b="0" i="0" dirty="0">
              <a:solidFill>
                <a:schemeClr val="bg1"/>
              </a:solidFill>
              <a:effectLst/>
              <a:latin typeface="Arial" panose="020B0604020202020204" pitchFamily="34" charset="0"/>
            </a:endParaRPr>
          </a:p>
          <a:p>
            <a:pPr marL="571500" indent="-571500" algn="l" rtl="0" fontAlgn="base">
              <a:buFont typeface="Arial" panose="020B0604020202020204" pitchFamily="34" charset="0"/>
              <a:buChar char="•"/>
            </a:pPr>
            <a:r>
              <a:rPr lang="en-US" sz="4400" b="0" i="0" u="none" strike="noStrike" dirty="0">
                <a:solidFill>
                  <a:schemeClr val="bg1"/>
                </a:solidFill>
                <a:effectLst/>
                <a:latin typeface="Calibri" panose="020F0502020204030204" pitchFamily="34" charset="0"/>
              </a:rPr>
              <a:t>Is there a relationship between life expectancy and walkability, air pollution, or limited access to healthy food?</a:t>
            </a:r>
            <a:endParaRPr lang="en-US" sz="13800" b="0" i="0" dirty="0">
              <a:solidFill>
                <a:schemeClr val="bg1"/>
              </a:solidFill>
              <a:effectLst/>
              <a:latin typeface="Calibri" panose="020F0502020204030204" pitchFamily="34" charset="0"/>
            </a:endParaRPr>
          </a:p>
          <a:p>
            <a:pPr marL="571500" indent="-571500" algn="l" rtl="0" fontAlgn="base">
              <a:buFont typeface="Arial" panose="020B0604020202020204" pitchFamily="34" charset="0"/>
              <a:buChar char="•"/>
            </a:pPr>
            <a:r>
              <a:rPr lang="en-US" sz="4400" b="0" i="0" u="none" strike="noStrike" dirty="0">
                <a:solidFill>
                  <a:schemeClr val="bg1"/>
                </a:solidFill>
                <a:effectLst/>
                <a:latin typeface="Calibri" panose="020F0502020204030204" pitchFamily="34" charset="0"/>
              </a:rPr>
              <a:t>How does the average travel time to work vary for different races?</a:t>
            </a:r>
            <a:r>
              <a:rPr lang="en-US" sz="4400" b="0" i="0" dirty="0">
                <a:solidFill>
                  <a:schemeClr val="bg1"/>
                </a:solidFill>
                <a:effectLst/>
                <a:latin typeface="Calibri" panose="020F0502020204030204" pitchFamily="34" charset="0"/>
              </a:rPr>
              <a:t>​</a:t>
            </a:r>
            <a:endParaRPr lang="en-US" sz="13800" b="0" i="0" dirty="0">
              <a:solidFill>
                <a:schemeClr val="bg1"/>
              </a:solidFill>
              <a:effectLst/>
              <a:latin typeface="Arial" panose="020B0604020202020204" pitchFamily="34" charset="0"/>
            </a:endParaRPr>
          </a:p>
          <a:p>
            <a:pPr marL="571500" indent="-571500" algn="l" rtl="0" fontAlgn="base">
              <a:buFont typeface="Arial" panose="020B0604020202020204" pitchFamily="34" charset="0"/>
              <a:buChar char="•"/>
            </a:pPr>
            <a:r>
              <a:rPr lang="en-US" sz="4400" b="0" i="0" u="none" strike="noStrike" dirty="0">
                <a:solidFill>
                  <a:schemeClr val="bg1"/>
                </a:solidFill>
                <a:effectLst/>
                <a:latin typeface="Calibri" panose="020F0502020204030204" pitchFamily="34" charset="0"/>
              </a:rPr>
              <a:t>How does the average unemployment rate vary for different races? </a:t>
            </a:r>
            <a:endParaRPr lang="en-US" sz="13800" b="0" i="0" dirty="0">
              <a:solidFill>
                <a:schemeClr val="bg1"/>
              </a:solidFill>
              <a:effectLst/>
              <a:latin typeface="Arial" panose="020B0604020202020204" pitchFamily="34" charset="0"/>
            </a:endParaRPr>
          </a:p>
          <a:p>
            <a:pPr marL="0" marR="0">
              <a:lnSpc>
                <a:spcPct val="107000"/>
              </a:lnSpc>
              <a:spcBef>
                <a:spcPts val="0"/>
              </a:spcBef>
              <a:spcAft>
                <a:spcPts val="800"/>
              </a:spcAft>
            </a:pPr>
            <a:endParaRPr lang="en-US" sz="6000" dirty="0">
              <a:solidFill>
                <a:schemeClr val="bg1"/>
              </a:solidFill>
            </a:endParaRPr>
          </a:p>
        </p:txBody>
      </p:sp>
      <p:sp>
        <p:nvSpPr>
          <p:cNvPr id="2" name="AutoShape 6">
            <a:extLst>
              <a:ext uri="{FF2B5EF4-FFF2-40B4-BE49-F238E27FC236}">
                <a16:creationId xmlns:a16="http://schemas.microsoft.com/office/drawing/2014/main" id="{D05C84A2-00A2-83B4-46F9-8F8D41F70AAC}"/>
              </a:ext>
            </a:extLst>
          </p:cNvPr>
          <p:cNvSpPr/>
          <p:nvPr/>
        </p:nvSpPr>
        <p:spPr>
          <a:xfrm>
            <a:off x="-1295400" y="2446448"/>
            <a:ext cx="15356013" cy="9097"/>
          </a:xfrm>
          <a:prstGeom prst="line">
            <a:avLst/>
          </a:prstGeom>
          <a:ln w="47625" cap="flat">
            <a:solidFill>
              <a:srgbClr val="FFFFFF"/>
            </a:solidFill>
            <a:prstDash val="solid"/>
            <a:headEnd type="oval" w="lg" len="lg"/>
            <a:tailEnd type="oval" w="lg" len="lg"/>
          </a:ln>
        </p:spPr>
        <p:txBody>
          <a:bodyPr/>
          <a:lstStyle/>
          <a:p>
            <a:endParaRPr lang="en-US"/>
          </a:p>
        </p:txBody>
      </p:sp>
      <p:grpSp>
        <p:nvGrpSpPr>
          <p:cNvPr id="3" name="Group 10">
            <a:extLst>
              <a:ext uri="{FF2B5EF4-FFF2-40B4-BE49-F238E27FC236}">
                <a16:creationId xmlns:a16="http://schemas.microsoft.com/office/drawing/2014/main" id="{AE270CF9-3AEA-AB4B-E050-23EFE78B4925}"/>
              </a:ext>
            </a:extLst>
          </p:cNvPr>
          <p:cNvGrpSpPr/>
          <p:nvPr/>
        </p:nvGrpSpPr>
        <p:grpSpPr>
          <a:xfrm rot="5400000">
            <a:off x="14669762" y="6283938"/>
            <a:ext cx="911869" cy="6324606"/>
            <a:chOff x="-590546" y="67915"/>
            <a:chExt cx="2771140" cy="5636589"/>
          </a:xfrm>
        </p:grpSpPr>
        <p:sp>
          <p:nvSpPr>
            <p:cNvPr id="5" name="Freeform 11">
              <a:extLst>
                <a:ext uri="{FF2B5EF4-FFF2-40B4-BE49-F238E27FC236}">
                  <a16:creationId xmlns:a16="http://schemas.microsoft.com/office/drawing/2014/main" id="{4041C41C-D5EE-C920-68B1-7343CD859D04}"/>
                </a:ext>
              </a:extLst>
            </p:cNvPr>
            <p:cNvSpPr/>
            <p:nvPr/>
          </p:nvSpPr>
          <p:spPr>
            <a:xfrm>
              <a:off x="-590546" y="67915"/>
              <a:ext cx="2771140" cy="5636589"/>
            </a:xfrm>
            <a:custGeom>
              <a:avLst/>
              <a:gdLst/>
              <a:ahLst/>
              <a:cxnLst/>
              <a:rect l="l" t="t" r="r" b="b"/>
              <a:pathLst>
                <a:path w="2771140" h="5636589">
                  <a:moveTo>
                    <a:pt x="0" y="0"/>
                  </a:moveTo>
                  <a:lnTo>
                    <a:pt x="0" y="4733618"/>
                  </a:lnTo>
                  <a:lnTo>
                    <a:pt x="1384300" y="5636589"/>
                  </a:lnTo>
                  <a:lnTo>
                    <a:pt x="2771140" y="4733618"/>
                  </a:lnTo>
                  <a:lnTo>
                    <a:pt x="2771140" y="0"/>
                  </a:lnTo>
                  <a:close/>
                </a:path>
              </a:pathLst>
            </a:custGeom>
            <a:solidFill>
              <a:srgbClr val="0076CE"/>
            </a:solidFill>
          </p:spPr>
          <p:txBody>
            <a:bodyPr/>
            <a:lstStyle/>
            <a:p>
              <a:endParaRPr lang="en-US"/>
            </a:p>
          </p:txBody>
        </p:sp>
      </p:grpSp>
      <p:sp>
        <p:nvSpPr>
          <p:cNvPr id="7" name="TextBox 6">
            <a:extLst>
              <a:ext uri="{FF2B5EF4-FFF2-40B4-BE49-F238E27FC236}">
                <a16:creationId xmlns:a16="http://schemas.microsoft.com/office/drawing/2014/main" id="{E1A9A424-F652-3B9A-B058-6A9AC057AF0F}"/>
              </a:ext>
            </a:extLst>
          </p:cNvPr>
          <p:cNvSpPr txBox="1"/>
          <p:nvPr/>
        </p:nvSpPr>
        <p:spPr>
          <a:xfrm>
            <a:off x="14325600" y="9184631"/>
            <a:ext cx="6787336" cy="523220"/>
          </a:xfrm>
          <a:prstGeom prst="rect">
            <a:avLst/>
          </a:prstGeom>
          <a:noFill/>
        </p:spPr>
        <p:txBody>
          <a:bodyPr wrap="square">
            <a:spAutoFit/>
          </a:bodyPr>
          <a:lstStyle/>
          <a:p>
            <a:r>
              <a:rPr lang="en-US" sz="2800" i="1" dirty="0">
                <a:solidFill>
                  <a:schemeClr val="bg1"/>
                </a:solidFill>
                <a:latin typeface="Calibri" panose="020F0502020204030204" pitchFamily="34" charset="0"/>
                <a:cs typeface="Calibri" panose="020F0502020204030204" pitchFamily="34" charset="0"/>
              </a:rPr>
              <a:t>Project Data On Board</a:t>
            </a:r>
            <a:endParaRPr lang="en-US" sz="2800" i="1" dirty="0"/>
          </a:p>
        </p:txBody>
      </p:sp>
    </p:spTree>
    <p:extLst>
      <p:ext uri="{BB962C8B-B14F-4D97-AF65-F5344CB8AC3E}">
        <p14:creationId xmlns:p14="http://schemas.microsoft.com/office/powerpoint/2010/main" val="8867377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4"/>
          <p:cNvSpPr txBox="1"/>
          <p:nvPr/>
        </p:nvSpPr>
        <p:spPr>
          <a:xfrm>
            <a:off x="788504" y="424375"/>
            <a:ext cx="17499496" cy="1880002"/>
          </a:xfrm>
          <a:prstGeom prst="rect">
            <a:avLst/>
          </a:prstGeom>
        </p:spPr>
        <p:txBody>
          <a:bodyPr wrap="square" lIns="0" tIns="0" rIns="0" bIns="0" rtlCol="0" anchor="t">
            <a:spAutoFit/>
          </a:bodyPr>
          <a:lstStyle/>
          <a:p>
            <a:pPr algn="just">
              <a:lnSpc>
                <a:spcPts val="8880"/>
              </a:lnSpc>
            </a:pPr>
            <a:r>
              <a:rPr lang="en-US" sz="8000" dirty="0">
                <a:solidFill>
                  <a:srgbClr val="FFFFFF"/>
                </a:solidFill>
                <a:latin typeface="Lato Medium"/>
              </a:rPr>
              <a:t>Data Collection </a:t>
            </a:r>
          </a:p>
          <a:p>
            <a:pPr algn="just"/>
            <a:r>
              <a:rPr lang="en-US" sz="4800" dirty="0">
                <a:solidFill>
                  <a:srgbClr val="FFFFFF"/>
                </a:solidFill>
                <a:latin typeface="Lato Medium"/>
              </a:rPr>
              <a:t>(What can we NOT answer?) </a:t>
            </a:r>
            <a:endParaRPr lang="en-US" sz="8000" dirty="0">
              <a:solidFill>
                <a:srgbClr val="FFFFFF"/>
              </a:solidFill>
              <a:latin typeface="Lato Medium"/>
            </a:endParaRPr>
          </a:p>
        </p:txBody>
      </p:sp>
      <p:sp>
        <p:nvSpPr>
          <p:cNvPr id="8" name="Rectangle 1">
            <a:hlinkClick r:id="rId2"/>
            <a:extLst>
              <a:ext uri="{FF2B5EF4-FFF2-40B4-BE49-F238E27FC236}">
                <a16:creationId xmlns:a16="http://schemas.microsoft.com/office/drawing/2014/main" id="{12F332DC-CAA4-58D6-ED98-D9F80F043D0A}"/>
              </a:ext>
            </a:extLst>
          </p:cNvPr>
          <p:cNvSpPr>
            <a:spLocks noChangeArrowheads="1"/>
          </p:cNvSpPr>
          <p:nvPr/>
        </p:nvSpPr>
        <p:spPr bwMode="auto">
          <a:xfrm>
            <a:off x="9753601" y="4263896"/>
            <a:ext cx="18288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9" name="TextBox 8">
            <a:extLst>
              <a:ext uri="{FF2B5EF4-FFF2-40B4-BE49-F238E27FC236}">
                <a16:creationId xmlns:a16="http://schemas.microsoft.com/office/drawing/2014/main" id="{7182CEFB-9A1B-2A88-139E-F161509774D8}"/>
              </a:ext>
            </a:extLst>
          </p:cNvPr>
          <p:cNvSpPr txBox="1"/>
          <p:nvPr/>
        </p:nvSpPr>
        <p:spPr>
          <a:xfrm>
            <a:off x="775252" y="3116946"/>
            <a:ext cx="16737496" cy="5078313"/>
          </a:xfrm>
          <a:prstGeom prst="rect">
            <a:avLst/>
          </a:prstGeom>
          <a:noFill/>
        </p:spPr>
        <p:txBody>
          <a:bodyPr wrap="square" lIns="91440" tIns="45720" rIns="91440" bIns="45720" anchor="t">
            <a:spAutoFit/>
          </a:bodyPr>
          <a:lstStyle/>
          <a:p>
            <a:pPr marL="571500" indent="-571500" algn="l" rtl="0" fontAlgn="base">
              <a:buFont typeface="Arial" panose="020B0604020202020204" pitchFamily="34" charset="0"/>
              <a:buChar char="•"/>
            </a:pPr>
            <a:r>
              <a:rPr lang="en-US" sz="3600" b="0" i="0" u="none" strike="noStrike" dirty="0">
                <a:solidFill>
                  <a:schemeClr val="bg1"/>
                </a:solidFill>
                <a:effectLst/>
                <a:latin typeface="Calibri" panose="020F0502020204030204" pitchFamily="34" charset="0"/>
              </a:rPr>
              <a:t>What is causing certain population trends for each city type?</a:t>
            </a:r>
            <a:r>
              <a:rPr lang="en-US" sz="3600" b="0" i="0" dirty="0">
                <a:solidFill>
                  <a:schemeClr val="bg1"/>
                </a:solidFill>
                <a:effectLst/>
                <a:latin typeface="Calibri" panose="020F0502020204030204" pitchFamily="34" charset="0"/>
              </a:rPr>
              <a:t>​</a:t>
            </a:r>
            <a:endParaRPr lang="en-US" sz="7200" b="0" i="0" dirty="0">
              <a:solidFill>
                <a:schemeClr val="bg1"/>
              </a:solidFill>
              <a:effectLst/>
              <a:latin typeface="Arial" panose="020B0604020202020204" pitchFamily="34" charset="0"/>
            </a:endParaRPr>
          </a:p>
          <a:p>
            <a:pPr marL="571500" indent="-571500" algn="l" rtl="0" fontAlgn="base">
              <a:buFont typeface="Arial" panose="020B0604020202020204" pitchFamily="34" charset="0"/>
              <a:buChar char="•"/>
            </a:pPr>
            <a:r>
              <a:rPr lang="en-US" sz="3600" b="0" i="0" u="none" strike="noStrike" dirty="0">
                <a:solidFill>
                  <a:schemeClr val="bg1"/>
                </a:solidFill>
                <a:effectLst/>
                <a:latin typeface="Calibri" panose="020F0502020204030204" pitchFamily="34" charset="0"/>
              </a:rPr>
              <a:t>Why do some city types have higher or lower park access, walkability score, or air pollution?</a:t>
            </a:r>
            <a:endParaRPr lang="en-US" sz="7200" b="0" i="0" dirty="0">
              <a:solidFill>
                <a:schemeClr val="bg1"/>
              </a:solidFill>
              <a:effectLst/>
              <a:latin typeface="Arial" panose="020B0604020202020204" pitchFamily="34" charset="0"/>
            </a:endParaRPr>
          </a:p>
          <a:p>
            <a:pPr marL="571500" indent="-571500" algn="l" rtl="0" fontAlgn="base">
              <a:buFont typeface="Arial" panose="020B0604020202020204" pitchFamily="34" charset="0"/>
              <a:buChar char="•"/>
            </a:pPr>
            <a:r>
              <a:rPr lang="en-US" sz="3600" b="0" i="0" u="none" strike="noStrike" dirty="0">
                <a:solidFill>
                  <a:schemeClr val="bg1"/>
                </a:solidFill>
                <a:effectLst/>
                <a:latin typeface="Calibri" panose="020F0502020204030204" pitchFamily="34" charset="0"/>
              </a:rPr>
              <a:t>What other factors could contribute to higher cardiovascular deaths for certain cities?</a:t>
            </a:r>
            <a:r>
              <a:rPr lang="en-US" sz="3600" b="0" i="0" dirty="0">
                <a:solidFill>
                  <a:schemeClr val="bg1"/>
                </a:solidFill>
                <a:effectLst/>
                <a:latin typeface="Calibri" panose="020F0502020204030204" pitchFamily="34" charset="0"/>
              </a:rPr>
              <a:t>​</a:t>
            </a:r>
            <a:endParaRPr lang="en-US" sz="9600" b="0" i="0" dirty="0">
              <a:solidFill>
                <a:schemeClr val="bg1"/>
              </a:solidFill>
              <a:effectLst/>
              <a:latin typeface="Arial" panose="020B0604020202020204" pitchFamily="34" charset="0"/>
            </a:endParaRPr>
          </a:p>
          <a:p>
            <a:pPr marL="571500" indent="-571500" algn="l" rtl="0" fontAlgn="base">
              <a:buFont typeface="Arial" panose="020B0604020202020204" pitchFamily="34" charset="0"/>
              <a:buChar char="•"/>
            </a:pPr>
            <a:r>
              <a:rPr lang="en-US" sz="3600" b="0" i="0" u="none" strike="noStrike" dirty="0">
                <a:solidFill>
                  <a:schemeClr val="bg1"/>
                </a:solidFill>
                <a:effectLst/>
                <a:latin typeface="Calibri"/>
                <a:ea typeface="Calibri"/>
                <a:cs typeface="Calibri"/>
              </a:rPr>
              <a:t>What makes a city have a higher walkability score or lower air pollution?</a:t>
            </a:r>
            <a:endParaRPr lang="en-US" sz="9600" b="0" i="0">
              <a:solidFill>
                <a:schemeClr val="bg1"/>
              </a:solidFill>
              <a:effectLst/>
              <a:latin typeface="Arial"/>
              <a:ea typeface="Calibri"/>
              <a:cs typeface="Arial"/>
            </a:endParaRPr>
          </a:p>
          <a:p>
            <a:pPr marL="571500" indent="-571500" algn="l" rtl="0" fontAlgn="base">
              <a:buFont typeface="Arial" panose="020B0604020202020204" pitchFamily="34" charset="0"/>
              <a:buChar char="•"/>
            </a:pPr>
            <a:r>
              <a:rPr lang="en-US" sz="3600" b="0" i="0" u="none" strike="noStrike" dirty="0">
                <a:solidFill>
                  <a:schemeClr val="bg1"/>
                </a:solidFill>
                <a:effectLst/>
                <a:latin typeface="Calibri" panose="020F0502020204030204" pitchFamily="34" charset="0"/>
              </a:rPr>
              <a:t>Do you think people consistently characterize their race in the data? </a:t>
            </a:r>
            <a:r>
              <a:rPr lang="en-US" sz="3600" b="0" i="0" dirty="0">
                <a:solidFill>
                  <a:schemeClr val="bg1"/>
                </a:solidFill>
                <a:effectLst/>
                <a:latin typeface="Calibri" panose="020F0502020204030204" pitchFamily="34" charset="0"/>
              </a:rPr>
              <a:t>​</a:t>
            </a:r>
            <a:endParaRPr lang="en-US" sz="9600" b="0" i="0" dirty="0">
              <a:solidFill>
                <a:schemeClr val="bg1"/>
              </a:solidFill>
              <a:effectLst/>
              <a:latin typeface="Arial" panose="020B0604020202020204" pitchFamily="34" charset="0"/>
            </a:endParaRPr>
          </a:p>
          <a:p>
            <a:pPr marL="571500" indent="-571500" algn="l" rtl="0" fontAlgn="base">
              <a:buFont typeface="Arial" panose="020B0604020202020204" pitchFamily="34" charset="0"/>
              <a:buChar char="•"/>
            </a:pPr>
            <a:r>
              <a:rPr lang="en-US" sz="3600" b="0" i="0" u="none" strike="noStrike" dirty="0">
                <a:solidFill>
                  <a:schemeClr val="bg1"/>
                </a:solidFill>
                <a:effectLst/>
                <a:latin typeface="Calibri" panose="020F0502020204030204" pitchFamily="34" charset="0"/>
              </a:rPr>
              <a:t>The unemployment rate only captures people who are not working and are looking for work; it does not include people who have decided not to look for work at all. How might this affect your interpretation of unemployment rate data?</a:t>
            </a:r>
            <a:endParaRPr lang="en-US" sz="9600" b="0" i="0" dirty="0">
              <a:solidFill>
                <a:schemeClr val="bg1"/>
              </a:solidFill>
              <a:effectLst/>
              <a:latin typeface="Arial" panose="020B0604020202020204" pitchFamily="34" charset="0"/>
            </a:endParaRPr>
          </a:p>
        </p:txBody>
      </p:sp>
      <p:sp>
        <p:nvSpPr>
          <p:cNvPr id="2" name="AutoShape 6">
            <a:extLst>
              <a:ext uri="{FF2B5EF4-FFF2-40B4-BE49-F238E27FC236}">
                <a16:creationId xmlns:a16="http://schemas.microsoft.com/office/drawing/2014/main" id="{D05C84A2-00A2-83B4-46F9-8F8D41F70AAC}"/>
              </a:ext>
            </a:extLst>
          </p:cNvPr>
          <p:cNvSpPr/>
          <p:nvPr/>
        </p:nvSpPr>
        <p:spPr>
          <a:xfrm>
            <a:off x="-1295400" y="2446448"/>
            <a:ext cx="15356013" cy="9097"/>
          </a:xfrm>
          <a:prstGeom prst="line">
            <a:avLst/>
          </a:prstGeom>
          <a:ln w="47625" cap="flat">
            <a:solidFill>
              <a:srgbClr val="FFFFFF"/>
            </a:solidFill>
            <a:prstDash val="solid"/>
            <a:headEnd type="oval" w="lg" len="lg"/>
            <a:tailEnd type="oval" w="lg" len="lg"/>
          </a:ln>
        </p:spPr>
        <p:txBody>
          <a:bodyPr/>
          <a:lstStyle/>
          <a:p>
            <a:endParaRPr lang="en-US"/>
          </a:p>
        </p:txBody>
      </p:sp>
      <p:grpSp>
        <p:nvGrpSpPr>
          <p:cNvPr id="3" name="Group 10">
            <a:extLst>
              <a:ext uri="{FF2B5EF4-FFF2-40B4-BE49-F238E27FC236}">
                <a16:creationId xmlns:a16="http://schemas.microsoft.com/office/drawing/2014/main" id="{AE270CF9-3AEA-AB4B-E050-23EFE78B4925}"/>
              </a:ext>
            </a:extLst>
          </p:cNvPr>
          <p:cNvGrpSpPr/>
          <p:nvPr/>
        </p:nvGrpSpPr>
        <p:grpSpPr>
          <a:xfrm rot="5400000">
            <a:off x="14669762" y="6283938"/>
            <a:ext cx="911869" cy="6324606"/>
            <a:chOff x="-590546" y="67915"/>
            <a:chExt cx="2771140" cy="5636589"/>
          </a:xfrm>
        </p:grpSpPr>
        <p:sp>
          <p:nvSpPr>
            <p:cNvPr id="5" name="Freeform 11">
              <a:extLst>
                <a:ext uri="{FF2B5EF4-FFF2-40B4-BE49-F238E27FC236}">
                  <a16:creationId xmlns:a16="http://schemas.microsoft.com/office/drawing/2014/main" id="{4041C41C-D5EE-C920-68B1-7343CD859D04}"/>
                </a:ext>
              </a:extLst>
            </p:cNvPr>
            <p:cNvSpPr/>
            <p:nvPr/>
          </p:nvSpPr>
          <p:spPr>
            <a:xfrm>
              <a:off x="-590546" y="67915"/>
              <a:ext cx="2771140" cy="5636589"/>
            </a:xfrm>
            <a:custGeom>
              <a:avLst/>
              <a:gdLst/>
              <a:ahLst/>
              <a:cxnLst/>
              <a:rect l="l" t="t" r="r" b="b"/>
              <a:pathLst>
                <a:path w="2771140" h="5636589">
                  <a:moveTo>
                    <a:pt x="0" y="0"/>
                  </a:moveTo>
                  <a:lnTo>
                    <a:pt x="0" y="4733618"/>
                  </a:lnTo>
                  <a:lnTo>
                    <a:pt x="1384300" y="5636589"/>
                  </a:lnTo>
                  <a:lnTo>
                    <a:pt x="2771140" y="4733618"/>
                  </a:lnTo>
                  <a:lnTo>
                    <a:pt x="2771140" y="0"/>
                  </a:lnTo>
                  <a:close/>
                </a:path>
              </a:pathLst>
            </a:custGeom>
            <a:solidFill>
              <a:srgbClr val="0076CE"/>
            </a:solidFill>
          </p:spPr>
          <p:txBody>
            <a:bodyPr/>
            <a:lstStyle/>
            <a:p>
              <a:endParaRPr lang="en-US"/>
            </a:p>
          </p:txBody>
        </p:sp>
      </p:grpSp>
      <p:sp>
        <p:nvSpPr>
          <p:cNvPr id="7" name="TextBox 6">
            <a:extLst>
              <a:ext uri="{FF2B5EF4-FFF2-40B4-BE49-F238E27FC236}">
                <a16:creationId xmlns:a16="http://schemas.microsoft.com/office/drawing/2014/main" id="{E1A9A424-F652-3B9A-B058-6A9AC057AF0F}"/>
              </a:ext>
            </a:extLst>
          </p:cNvPr>
          <p:cNvSpPr txBox="1"/>
          <p:nvPr/>
        </p:nvSpPr>
        <p:spPr>
          <a:xfrm>
            <a:off x="14325600" y="9184631"/>
            <a:ext cx="6787336" cy="523220"/>
          </a:xfrm>
          <a:prstGeom prst="rect">
            <a:avLst/>
          </a:prstGeom>
          <a:noFill/>
        </p:spPr>
        <p:txBody>
          <a:bodyPr wrap="square">
            <a:spAutoFit/>
          </a:bodyPr>
          <a:lstStyle/>
          <a:p>
            <a:r>
              <a:rPr lang="en-US" sz="2800" i="1" dirty="0">
                <a:solidFill>
                  <a:schemeClr val="bg1"/>
                </a:solidFill>
                <a:latin typeface="Calibri" panose="020F0502020204030204" pitchFamily="34" charset="0"/>
                <a:cs typeface="Calibri" panose="020F0502020204030204" pitchFamily="34" charset="0"/>
              </a:rPr>
              <a:t>Project Data On Board</a:t>
            </a:r>
            <a:endParaRPr lang="en-US" sz="2800" i="1" dirty="0"/>
          </a:p>
        </p:txBody>
      </p:sp>
    </p:spTree>
    <p:extLst>
      <p:ext uri="{BB962C8B-B14F-4D97-AF65-F5344CB8AC3E}">
        <p14:creationId xmlns:p14="http://schemas.microsoft.com/office/powerpoint/2010/main" val="14908038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4"/>
          <p:cNvSpPr txBox="1"/>
          <p:nvPr/>
        </p:nvSpPr>
        <p:spPr>
          <a:xfrm>
            <a:off x="788504" y="424375"/>
            <a:ext cx="17499496" cy="1141338"/>
          </a:xfrm>
          <a:prstGeom prst="rect">
            <a:avLst/>
          </a:prstGeom>
        </p:spPr>
        <p:txBody>
          <a:bodyPr wrap="square" lIns="0" tIns="0" rIns="0" bIns="0" rtlCol="0" anchor="t">
            <a:spAutoFit/>
          </a:bodyPr>
          <a:lstStyle/>
          <a:p>
            <a:pPr algn="just">
              <a:lnSpc>
                <a:spcPts val="8880"/>
              </a:lnSpc>
            </a:pPr>
            <a:r>
              <a:rPr lang="en-US" sz="8000" dirty="0">
                <a:solidFill>
                  <a:srgbClr val="FFFFFF"/>
                </a:solidFill>
                <a:latin typeface="Lato Medium"/>
              </a:rPr>
              <a:t>Data Analysis</a:t>
            </a:r>
          </a:p>
        </p:txBody>
      </p:sp>
      <p:sp>
        <p:nvSpPr>
          <p:cNvPr id="8" name="Rectangle 1">
            <a:hlinkClick r:id="rId2"/>
            <a:extLst>
              <a:ext uri="{FF2B5EF4-FFF2-40B4-BE49-F238E27FC236}">
                <a16:creationId xmlns:a16="http://schemas.microsoft.com/office/drawing/2014/main" id="{12F332DC-CAA4-58D6-ED98-D9F80F043D0A}"/>
              </a:ext>
            </a:extLst>
          </p:cNvPr>
          <p:cNvSpPr>
            <a:spLocks noChangeArrowheads="1"/>
          </p:cNvSpPr>
          <p:nvPr/>
        </p:nvSpPr>
        <p:spPr bwMode="auto">
          <a:xfrm>
            <a:off x="9753601" y="4263896"/>
            <a:ext cx="18288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9" name="TextBox 8">
            <a:extLst>
              <a:ext uri="{FF2B5EF4-FFF2-40B4-BE49-F238E27FC236}">
                <a16:creationId xmlns:a16="http://schemas.microsoft.com/office/drawing/2014/main" id="{7182CEFB-9A1B-2A88-139E-F161509774D8}"/>
              </a:ext>
            </a:extLst>
          </p:cNvPr>
          <p:cNvSpPr txBox="1"/>
          <p:nvPr/>
        </p:nvSpPr>
        <p:spPr>
          <a:xfrm>
            <a:off x="775252" y="3116946"/>
            <a:ext cx="16737496" cy="4247317"/>
          </a:xfrm>
          <a:prstGeom prst="rect">
            <a:avLst/>
          </a:prstGeom>
          <a:noFill/>
        </p:spPr>
        <p:txBody>
          <a:bodyPr wrap="square" lIns="91440" tIns="45720" rIns="91440" bIns="45720" anchor="t">
            <a:spAutoFit/>
          </a:bodyPr>
          <a:lstStyle/>
          <a:p>
            <a:pPr algn="l" rtl="0" fontAlgn="base"/>
            <a:r>
              <a:rPr lang="en-US" sz="5400" b="0" i="0" u="none" strike="noStrike" dirty="0">
                <a:solidFill>
                  <a:schemeClr val="bg1"/>
                </a:solidFill>
                <a:effectLst/>
                <a:latin typeface="Calibri"/>
                <a:ea typeface="Calibri"/>
                <a:cs typeface="Calibri"/>
              </a:rPr>
              <a:t>Time to analyze the data! Follow these steps:</a:t>
            </a:r>
            <a:r>
              <a:rPr lang="en-US" sz="5400" b="0" i="0" dirty="0">
                <a:solidFill>
                  <a:schemeClr val="bg1"/>
                </a:solidFill>
                <a:effectLst/>
                <a:latin typeface="Calibri"/>
                <a:ea typeface="Calibri"/>
                <a:cs typeface="Calibri"/>
              </a:rPr>
              <a:t>​</a:t>
            </a:r>
          </a:p>
          <a:p>
            <a:pPr algn="l"/>
            <a:endParaRPr lang="en-US" sz="5400" b="0" i="0" dirty="0">
              <a:solidFill>
                <a:schemeClr val="bg1"/>
              </a:solidFill>
              <a:effectLst/>
              <a:latin typeface="Calibri"/>
              <a:ea typeface="Calibri"/>
              <a:cs typeface="Calibri"/>
            </a:endParaRPr>
          </a:p>
          <a:p>
            <a:pPr algn="l" rtl="0" fontAlgn="base">
              <a:buFont typeface="+mj-lt"/>
              <a:buAutoNum type="arabicPeriod"/>
            </a:pPr>
            <a:r>
              <a:rPr lang="en-US" sz="5400" b="0" i="0" u="none" strike="noStrike" dirty="0">
                <a:solidFill>
                  <a:schemeClr val="bg1"/>
                </a:solidFill>
                <a:effectLst/>
                <a:latin typeface="Calibri" panose="020F0502020204030204" pitchFamily="34" charset="0"/>
              </a:rPr>
              <a:t> Sort, filter, and aggregate the data.</a:t>
            </a:r>
            <a:r>
              <a:rPr lang="en-US" sz="5400" b="0" i="0" dirty="0">
                <a:solidFill>
                  <a:schemeClr val="bg1"/>
                </a:solidFill>
                <a:effectLst/>
                <a:latin typeface="Calibri" panose="020F0502020204030204" pitchFamily="34" charset="0"/>
              </a:rPr>
              <a:t>​</a:t>
            </a:r>
            <a:endParaRPr lang="en-US" sz="8800" b="0" i="0" dirty="0">
              <a:solidFill>
                <a:schemeClr val="bg1"/>
              </a:solidFill>
              <a:effectLst/>
              <a:latin typeface="Arial" panose="020B0604020202020204" pitchFamily="34" charset="0"/>
            </a:endParaRPr>
          </a:p>
          <a:p>
            <a:pPr algn="l" rtl="0" fontAlgn="base">
              <a:buFont typeface="+mj-lt"/>
              <a:buAutoNum type="arabicPeriod"/>
            </a:pPr>
            <a:r>
              <a:rPr lang="en-US" sz="5400" b="0" i="0" u="none" strike="noStrike" dirty="0">
                <a:solidFill>
                  <a:schemeClr val="bg1"/>
                </a:solidFill>
                <a:effectLst/>
                <a:latin typeface="Calibri" panose="020F0502020204030204" pitchFamily="34" charset="0"/>
              </a:rPr>
              <a:t> Report &amp; note how you altered the data.</a:t>
            </a:r>
            <a:r>
              <a:rPr lang="en-US" sz="5400" b="0" i="0" dirty="0">
                <a:solidFill>
                  <a:schemeClr val="bg1"/>
                </a:solidFill>
                <a:effectLst/>
                <a:latin typeface="Calibri" panose="020F0502020204030204" pitchFamily="34" charset="0"/>
              </a:rPr>
              <a:t>​</a:t>
            </a:r>
            <a:endParaRPr lang="en-US" sz="8800" b="0" i="0" dirty="0">
              <a:solidFill>
                <a:schemeClr val="bg1"/>
              </a:solidFill>
              <a:effectLst/>
              <a:latin typeface="Arial" panose="020B0604020202020204" pitchFamily="34" charset="0"/>
            </a:endParaRPr>
          </a:p>
          <a:p>
            <a:pPr algn="l" rtl="0" fontAlgn="base">
              <a:buFont typeface="+mj-lt"/>
              <a:buAutoNum type="arabicPeriod"/>
            </a:pPr>
            <a:r>
              <a:rPr lang="en-US" sz="5400" b="0" i="0" u="none" strike="noStrike" dirty="0">
                <a:solidFill>
                  <a:schemeClr val="bg1"/>
                </a:solidFill>
                <a:effectLst/>
                <a:latin typeface="Calibri" panose="020F0502020204030204" pitchFamily="34" charset="0"/>
              </a:rPr>
              <a:t> Compare states above and below the national average.</a:t>
            </a:r>
            <a:r>
              <a:rPr lang="en-US" sz="1800" b="0" i="0" u="none" strike="noStrike" dirty="0">
                <a:solidFill>
                  <a:srgbClr val="000000"/>
                </a:solidFill>
                <a:effectLst/>
                <a:latin typeface="Calibri" panose="020F0502020204030204" pitchFamily="34" charset="0"/>
              </a:rPr>
              <a:t>.</a:t>
            </a:r>
            <a:endParaRPr lang="en-US" sz="3600" b="0" i="0" dirty="0">
              <a:solidFill>
                <a:srgbClr val="F46524"/>
              </a:solidFill>
              <a:effectLst/>
              <a:latin typeface="Arial" panose="020B0604020202020204" pitchFamily="34" charset="0"/>
            </a:endParaRPr>
          </a:p>
        </p:txBody>
      </p:sp>
      <p:sp>
        <p:nvSpPr>
          <p:cNvPr id="2" name="AutoShape 6">
            <a:extLst>
              <a:ext uri="{FF2B5EF4-FFF2-40B4-BE49-F238E27FC236}">
                <a16:creationId xmlns:a16="http://schemas.microsoft.com/office/drawing/2014/main" id="{D05C84A2-00A2-83B4-46F9-8F8D41F70AAC}"/>
              </a:ext>
            </a:extLst>
          </p:cNvPr>
          <p:cNvSpPr/>
          <p:nvPr/>
        </p:nvSpPr>
        <p:spPr>
          <a:xfrm>
            <a:off x="-1320800" y="2158191"/>
            <a:ext cx="15356013" cy="9097"/>
          </a:xfrm>
          <a:prstGeom prst="line">
            <a:avLst/>
          </a:prstGeom>
          <a:ln w="47625" cap="flat">
            <a:solidFill>
              <a:srgbClr val="FFFFFF"/>
            </a:solidFill>
            <a:prstDash val="solid"/>
            <a:headEnd type="oval" w="lg" len="lg"/>
            <a:tailEnd type="oval" w="lg" len="lg"/>
          </a:ln>
        </p:spPr>
        <p:txBody>
          <a:bodyPr/>
          <a:lstStyle/>
          <a:p>
            <a:endParaRPr lang="en-US"/>
          </a:p>
        </p:txBody>
      </p:sp>
      <p:grpSp>
        <p:nvGrpSpPr>
          <p:cNvPr id="3" name="Group 10">
            <a:extLst>
              <a:ext uri="{FF2B5EF4-FFF2-40B4-BE49-F238E27FC236}">
                <a16:creationId xmlns:a16="http://schemas.microsoft.com/office/drawing/2014/main" id="{AE270CF9-3AEA-AB4B-E050-23EFE78B4925}"/>
              </a:ext>
            </a:extLst>
          </p:cNvPr>
          <p:cNvGrpSpPr/>
          <p:nvPr/>
        </p:nvGrpSpPr>
        <p:grpSpPr>
          <a:xfrm rot="5400000">
            <a:off x="14669762" y="6283938"/>
            <a:ext cx="911869" cy="6324606"/>
            <a:chOff x="-590546" y="67915"/>
            <a:chExt cx="2771140" cy="5636589"/>
          </a:xfrm>
        </p:grpSpPr>
        <p:sp>
          <p:nvSpPr>
            <p:cNvPr id="5" name="Freeform 11">
              <a:extLst>
                <a:ext uri="{FF2B5EF4-FFF2-40B4-BE49-F238E27FC236}">
                  <a16:creationId xmlns:a16="http://schemas.microsoft.com/office/drawing/2014/main" id="{4041C41C-D5EE-C920-68B1-7343CD859D04}"/>
                </a:ext>
              </a:extLst>
            </p:cNvPr>
            <p:cNvSpPr/>
            <p:nvPr/>
          </p:nvSpPr>
          <p:spPr>
            <a:xfrm>
              <a:off x="-590546" y="67915"/>
              <a:ext cx="2771140" cy="5636589"/>
            </a:xfrm>
            <a:custGeom>
              <a:avLst/>
              <a:gdLst/>
              <a:ahLst/>
              <a:cxnLst/>
              <a:rect l="l" t="t" r="r" b="b"/>
              <a:pathLst>
                <a:path w="2771140" h="5636589">
                  <a:moveTo>
                    <a:pt x="0" y="0"/>
                  </a:moveTo>
                  <a:lnTo>
                    <a:pt x="0" y="4733618"/>
                  </a:lnTo>
                  <a:lnTo>
                    <a:pt x="1384300" y="5636589"/>
                  </a:lnTo>
                  <a:lnTo>
                    <a:pt x="2771140" y="4733618"/>
                  </a:lnTo>
                  <a:lnTo>
                    <a:pt x="2771140" y="0"/>
                  </a:lnTo>
                  <a:close/>
                </a:path>
              </a:pathLst>
            </a:custGeom>
            <a:solidFill>
              <a:srgbClr val="0076CE"/>
            </a:solidFill>
          </p:spPr>
          <p:txBody>
            <a:bodyPr/>
            <a:lstStyle/>
            <a:p>
              <a:endParaRPr lang="en-US" dirty="0"/>
            </a:p>
          </p:txBody>
        </p:sp>
      </p:grpSp>
      <p:sp>
        <p:nvSpPr>
          <p:cNvPr id="7" name="TextBox 6">
            <a:extLst>
              <a:ext uri="{FF2B5EF4-FFF2-40B4-BE49-F238E27FC236}">
                <a16:creationId xmlns:a16="http://schemas.microsoft.com/office/drawing/2014/main" id="{E1A9A424-F652-3B9A-B058-6A9AC057AF0F}"/>
              </a:ext>
            </a:extLst>
          </p:cNvPr>
          <p:cNvSpPr txBox="1"/>
          <p:nvPr/>
        </p:nvSpPr>
        <p:spPr>
          <a:xfrm>
            <a:off x="14035213" y="9209066"/>
            <a:ext cx="6787336" cy="523220"/>
          </a:xfrm>
          <a:prstGeom prst="rect">
            <a:avLst/>
          </a:prstGeom>
          <a:noFill/>
        </p:spPr>
        <p:txBody>
          <a:bodyPr wrap="square">
            <a:spAutoFit/>
          </a:bodyPr>
          <a:lstStyle/>
          <a:p>
            <a:r>
              <a:rPr lang="en-US" sz="2800" i="1" dirty="0">
                <a:solidFill>
                  <a:schemeClr val="bg1"/>
                </a:solidFill>
                <a:latin typeface="Calibri" panose="020F0502020204030204" pitchFamily="34" charset="0"/>
                <a:cs typeface="Calibri" panose="020F0502020204030204" pitchFamily="34" charset="0"/>
              </a:rPr>
              <a:t>Students join small groups</a:t>
            </a:r>
            <a:endParaRPr lang="en-US" sz="2800" i="1" dirty="0"/>
          </a:p>
        </p:txBody>
      </p:sp>
    </p:spTree>
    <p:extLst>
      <p:ext uri="{BB962C8B-B14F-4D97-AF65-F5344CB8AC3E}">
        <p14:creationId xmlns:p14="http://schemas.microsoft.com/office/powerpoint/2010/main" val="20391683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4"/>
          <p:cNvSpPr txBox="1"/>
          <p:nvPr/>
        </p:nvSpPr>
        <p:spPr>
          <a:xfrm>
            <a:off x="788504" y="424375"/>
            <a:ext cx="17499496" cy="1141338"/>
          </a:xfrm>
          <a:prstGeom prst="rect">
            <a:avLst/>
          </a:prstGeom>
        </p:spPr>
        <p:txBody>
          <a:bodyPr wrap="square" lIns="0" tIns="0" rIns="0" bIns="0" rtlCol="0" anchor="t">
            <a:spAutoFit/>
          </a:bodyPr>
          <a:lstStyle/>
          <a:p>
            <a:pPr algn="just">
              <a:lnSpc>
                <a:spcPts val="8880"/>
              </a:lnSpc>
            </a:pPr>
            <a:r>
              <a:rPr lang="en-US" sz="8000" dirty="0">
                <a:solidFill>
                  <a:srgbClr val="FFFFFF"/>
                </a:solidFill>
                <a:latin typeface="Lato Medium"/>
              </a:rPr>
              <a:t>Data Visualization</a:t>
            </a:r>
          </a:p>
        </p:txBody>
      </p:sp>
      <p:sp>
        <p:nvSpPr>
          <p:cNvPr id="8" name="Rectangle 1">
            <a:hlinkClick r:id="rId2"/>
            <a:extLst>
              <a:ext uri="{FF2B5EF4-FFF2-40B4-BE49-F238E27FC236}">
                <a16:creationId xmlns:a16="http://schemas.microsoft.com/office/drawing/2014/main" id="{12F332DC-CAA4-58D6-ED98-D9F80F043D0A}"/>
              </a:ext>
            </a:extLst>
          </p:cNvPr>
          <p:cNvSpPr>
            <a:spLocks noChangeArrowheads="1"/>
          </p:cNvSpPr>
          <p:nvPr/>
        </p:nvSpPr>
        <p:spPr bwMode="auto">
          <a:xfrm>
            <a:off x="9753601" y="4263896"/>
            <a:ext cx="18288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9" name="TextBox 8">
            <a:extLst>
              <a:ext uri="{FF2B5EF4-FFF2-40B4-BE49-F238E27FC236}">
                <a16:creationId xmlns:a16="http://schemas.microsoft.com/office/drawing/2014/main" id="{7182CEFB-9A1B-2A88-139E-F161509774D8}"/>
              </a:ext>
            </a:extLst>
          </p:cNvPr>
          <p:cNvSpPr txBox="1"/>
          <p:nvPr/>
        </p:nvSpPr>
        <p:spPr>
          <a:xfrm>
            <a:off x="775252" y="3116946"/>
            <a:ext cx="16737496" cy="7017306"/>
          </a:xfrm>
          <a:prstGeom prst="rect">
            <a:avLst/>
          </a:prstGeom>
          <a:noFill/>
        </p:spPr>
        <p:txBody>
          <a:bodyPr wrap="square">
            <a:spAutoFit/>
          </a:bodyPr>
          <a:lstStyle/>
          <a:p>
            <a:pPr algn="l" rtl="0" fontAlgn="base"/>
            <a:r>
              <a:rPr lang="en-US" sz="5400" b="0" i="0" u="none" strike="noStrike" dirty="0">
                <a:solidFill>
                  <a:schemeClr val="bg1"/>
                </a:solidFill>
                <a:effectLst/>
                <a:latin typeface="Calibri" panose="020F0502020204030204" pitchFamily="34" charset="0"/>
              </a:rPr>
              <a:t>DISCUSS WITH YOUR GROUP:</a:t>
            </a:r>
          </a:p>
          <a:p>
            <a:pPr algn="l" rtl="0" fontAlgn="base"/>
            <a:endParaRPr lang="en-US" sz="5400" b="0" i="0" u="none" strike="noStrike" dirty="0">
              <a:solidFill>
                <a:schemeClr val="bg1"/>
              </a:solidFill>
              <a:effectLst/>
              <a:latin typeface="Calibri" panose="020F0502020204030204" pitchFamily="34" charset="0"/>
            </a:endParaRPr>
          </a:p>
          <a:p>
            <a:pPr marL="685800" indent="-685800" algn="l" rtl="0" fontAlgn="base">
              <a:buFont typeface="Arial" panose="020B0604020202020204" pitchFamily="34" charset="0"/>
              <a:buChar char="•"/>
            </a:pPr>
            <a:r>
              <a:rPr lang="en-US" sz="5400" b="0" i="0" u="none" strike="noStrike" dirty="0">
                <a:solidFill>
                  <a:schemeClr val="bg1"/>
                </a:solidFill>
                <a:effectLst/>
                <a:latin typeface="Calibri" panose="020F0502020204030204" pitchFamily="34" charset="0"/>
              </a:rPr>
              <a:t>How would you tell this data story?</a:t>
            </a:r>
          </a:p>
          <a:p>
            <a:pPr marL="685800" indent="-685800" fontAlgn="base">
              <a:buFont typeface="Arial" panose="020B0604020202020204" pitchFamily="34" charset="0"/>
              <a:buChar char="•"/>
            </a:pPr>
            <a:r>
              <a:rPr lang="en-US" sz="5400" b="0" i="0" u="none" strike="noStrike" dirty="0">
                <a:solidFill>
                  <a:schemeClr val="bg1"/>
                </a:solidFill>
                <a:effectLst/>
                <a:latin typeface="Calibri" panose="020F0502020204030204" pitchFamily="34" charset="0"/>
              </a:rPr>
              <a:t>What would the title be? </a:t>
            </a:r>
          </a:p>
          <a:p>
            <a:pPr marL="685800" indent="-685800" fontAlgn="base">
              <a:buFont typeface="Arial" panose="020B0604020202020204" pitchFamily="34" charset="0"/>
              <a:buChar char="•"/>
            </a:pPr>
            <a:r>
              <a:rPr lang="en-US" sz="5400" dirty="0">
                <a:solidFill>
                  <a:schemeClr val="bg1"/>
                </a:solidFill>
                <a:latin typeface="Calibri" panose="020F0502020204030204" pitchFamily="34" charset="0"/>
              </a:rPr>
              <a:t>What information would you include? </a:t>
            </a:r>
          </a:p>
          <a:p>
            <a:pPr marL="685800" indent="-685800" fontAlgn="base">
              <a:buFont typeface="Arial" panose="020B0604020202020204" pitchFamily="34" charset="0"/>
              <a:buChar char="•"/>
            </a:pPr>
            <a:r>
              <a:rPr lang="en-US" sz="5400" b="0" i="0" u="none" strike="noStrike" dirty="0">
                <a:solidFill>
                  <a:schemeClr val="bg1"/>
                </a:solidFill>
                <a:effectLst/>
                <a:latin typeface="Calibri" panose="020F0502020204030204" pitchFamily="34" charset="0"/>
              </a:rPr>
              <a:t>What type of graph would you choose to represent this data? </a:t>
            </a:r>
          </a:p>
          <a:p>
            <a:pPr marL="685800" indent="-685800" algn="l" rtl="0" fontAlgn="base">
              <a:buFont typeface="Arial" panose="020B0604020202020204" pitchFamily="34" charset="0"/>
              <a:buChar char="•"/>
            </a:pPr>
            <a:endParaRPr lang="en-US" sz="5400" b="0" i="0" u="none" strike="noStrike" dirty="0">
              <a:solidFill>
                <a:schemeClr val="bg1"/>
              </a:solidFill>
              <a:effectLst/>
              <a:latin typeface="Calibri" panose="020F0502020204030204" pitchFamily="34" charset="0"/>
            </a:endParaRPr>
          </a:p>
          <a:p>
            <a:pPr marL="685800" indent="-685800" algn="l" rtl="0" fontAlgn="base">
              <a:buFont typeface="Arial" panose="020B0604020202020204" pitchFamily="34" charset="0"/>
              <a:buChar char="•"/>
            </a:pPr>
            <a:r>
              <a:rPr lang="en-US" sz="1800" b="0" i="0" u="none" strike="noStrike" dirty="0">
                <a:solidFill>
                  <a:srgbClr val="000000"/>
                </a:solidFill>
                <a:effectLst/>
                <a:latin typeface="Calibri" panose="020F0502020204030204" pitchFamily="34" charset="0"/>
              </a:rPr>
              <a:t>.</a:t>
            </a:r>
            <a:endParaRPr lang="en-US" sz="3600" b="0" i="0" dirty="0">
              <a:solidFill>
                <a:srgbClr val="F46524"/>
              </a:solidFill>
              <a:effectLst/>
              <a:latin typeface="Arial" panose="020B0604020202020204" pitchFamily="34" charset="0"/>
            </a:endParaRPr>
          </a:p>
        </p:txBody>
      </p:sp>
      <p:sp>
        <p:nvSpPr>
          <p:cNvPr id="2" name="AutoShape 6">
            <a:extLst>
              <a:ext uri="{FF2B5EF4-FFF2-40B4-BE49-F238E27FC236}">
                <a16:creationId xmlns:a16="http://schemas.microsoft.com/office/drawing/2014/main" id="{D05C84A2-00A2-83B4-46F9-8F8D41F70AAC}"/>
              </a:ext>
            </a:extLst>
          </p:cNvPr>
          <p:cNvSpPr/>
          <p:nvPr/>
        </p:nvSpPr>
        <p:spPr>
          <a:xfrm>
            <a:off x="-1295400" y="2124743"/>
            <a:ext cx="15356013" cy="9097"/>
          </a:xfrm>
          <a:prstGeom prst="line">
            <a:avLst/>
          </a:prstGeom>
          <a:ln w="47625" cap="flat">
            <a:solidFill>
              <a:srgbClr val="FFFFFF"/>
            </a:solidFill>
            <a:prstDash val="solid"/>
            <a:headEnd type="oval" w="lg" len="lg"/>
            <a:tailEnd type="oval" w="lg" len="lg"/>
          </a:ln>
        </p:spPr>
        <p:txBody>
          <a:bodyPr/>
          <a:lstStyle/>
          <a:p>
            <a:endParaRPr lang="en-US"/>
          </a:p>
        </p:txBody>
      </p:sp>
      <p:grpSp>
        <p:nvGrpSpPr>
          <p:cNvPr id="3" name="Group 10">
            <a:extLst>
              <a:ext uri="{FF2B5EF4-FFF2-40B4-BE49-F238E27FC236}">
                <a16:creationId xmlns:a16="http://schemas.microsoft.com/office/drawing/2014/main" id="{AE270CF9-3AEA-AB4B-E050-23EFE78B4925}"/>
              </a:ext>
            </a:extLst>
          </p:cNvPr>
          <p:cNvGrpSpPr/>
          <p:nvPr/>
        </p:nvGrpSpPr>
        <p:grpSpPr>
          <a:xfrm rot="5400000">
            <a:off x="14669762" y="6283938"/>
            <a:ext cx="911869" cy="6324606"/>
            <a:chOff x="-590546" y="67915"/>
            <a:chExt cx="2771140" cy="5636589"/>
          </a:xfrm>
        </p:grpSpPr>
        <p:sp>
          <p:nvSpPr>
            <p:cNvPr id="5" name="Freeform 11">
              <a:extLst>
                <a:ext uri="{FF2B5EF4-FFF2-40B4-BE49-F238E27FC236}">
                  <a16:creationId xmlns:a16="http://schemas.microsoft.com/office/drawing/2014/main" id="{4041C41C-D5EE-C920-68B1-7343CD859D04}"/>
                </a:ext>
              </a:extLst>
            </p:cNvPr>
            <p:cNvSpPr/>
            <p:nvPr/>
          </p:nvSpPr>
          <p:spPr>
            <a:xfrm>
              <a:off x="-590546" y="67915"/>
              <a:ext cx="2771140" cy="5636589"/>
            </a:xfrm>
            <a:custGeom>
              <a:avLst/>
              <a:gdLst/>
              <a:ahLst/>
              <a:cxnLst/>
              <a:rect l="l" t="t" r="r" b="b"/>
              <a:pathLst>
                <a:path w="2771140" h="5636589">
                  <a:moveTo>
                    <a:pt x="0" y="0"/>
                  </a:moveTo>
                  <a:lnTo>
                    <a:pt x="0" y="4733618"/>
                  </a:lnTo>
                  <a:lnTo>
                    <a:pt x="1384300" y="5636589"/>
                  </a:lnTo>
                  <a:lnTo>
                    <a:pt x="2771140" y="4733618"/>
                  </a:lnTo>
                  <a:lnTo>
                    <a:pt x="2771140" y="0"/>
                  </a:lnTo>
                  <a:close/>
                </a:path>
              </a:pathLst>
            </a:custGeom>
            <a:solidFill>
              <a:srgbClr val="0076CE"/>
            </a:solidFill>
          </p:spPr>
          <p:txBody>
            <a:bodyPr/>
            <a:lstStyle/>
            <a:p>
              <a:endParaRPr lang="en-US" dirty="0"/>
            </a:p>
          </p:txBody>
        </p:sp>
      </p:grpSp>
      <p:sp>
        <p:nvSpPr>
          <p:cNvPr id="7" name="TextBox 6">
            <a:extLst>
              <a:ext uri="{FF2B5EF4-FFF2-40B4-BE49-F238E27FC236}">
                <a16:creationId xmlns:a16="http://schemas.microsoft.com/office/drawing/2014/main" id="{E1A9A424-F652-3B9A-B058-6A9AC057AF0F}"/>
              </a:ext>
            </a:extLst>
          </p:cNvPr>
          <p:cNvSpPr txBox="1"/>
          <p:nvPr/>
        </p:nvSpPr>
        <p:spPr>
          <a:xfrm>
            <a:off x="14035213" y="9209066"/>
            <a:ext cx="6787336" cy="523220"/>
          </a:xfrm>
          <a:prstGeom prst="rect">
            <a:avLst/>
          </a:prstGeom>
          <a:noFill/>
        </p:spPr>
        <p:txBody>
          <a:bodyPr wrap="square" lIns="91440" tIns="45720" rIns="91440" bIns="45720" anchor="t">
            <a:spAutoFit/>
          </a:bodyPr>
          <a:lstStyle/>
          <a:p>
            <a:r>
              <a:rPr lang="en-US" sz="2800" i="1" dirty="0">
                <a:solidFill>
                  <a:schemeClr val="bg1"/>
                </a:solidFill>
                <a:latin typeface="Calibri"/>
                <a:ea typeface="Calibri"/>
                <a:cs typeface="Calibri"/>
              </a:rPr>
              <a:t>Project Rubric on Board</a:t>
            </a:r>
          </a:p>
        </p:txBody>
      </p:sp>
    </p:spTree>
    <p:extLst>
      <p:ext uri="{BB962C8B-B14F-4D97-AF65-F5344CB8AC3E}">
        <p14:creationId xmlns:p14="http://schemas.microsoft.com/office/powerpoint/2010/main" val="180465203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4"/>
          <p:cNvSpPr txBox="1"/>
          <p:nvPr/>
        </p:nvSpPr>
        <p:spPr>
          <a:xfrm>
            <a:off x="788504" y="424375"/>
            <a:ext cx="17499496" cy="1141338"/>
          </a:xfrm>
          <a:prstGeom prst="rect">
            <a:avLst/>
          </a:prstGeom>
        </p:spPr>
        <p:txBody>
          <a:bodyPr wrap="square" lIns="0" tIns="0" rIns="0" bIns="0" rtlCol="0" anchor="t">
            <a:spAutoFit/>
          </a:bodyPr>
          <a:lstStyle/>
          <a:p>
            <a:pPr algn="just">
              <a:lnSpc>
                <a:spcPts val="8880"/>
              </a:lnSpc>
            </a:pPr>
            <a:r>
              <a:rPr lang="en-US" sz="8000" dirty="0">
                <a:solidFill>
                  <a:srgbClr val="FFFFFF"/>
                </a:solidFill>
                <a:latin typeface="Lato Medium"/>
              </a:rPr>
              <a:t>Project Rubric</a:t>
            </a:r>
          </a:p>
        </p:txBody>
      </p:sp>
      <p:sp>
        <p:nvSpPr>
          <p:cNvPr id="8" name="Rectangle 1">
            <a:hlinkClick r:id="rId2"/>
            <a:extLst>
              <a:ext uri="{FF2B5EF4-FFF2-40B4-BE49-F238E27FC236}">
                <a16:creationId xmlns:a16="http://schemas.microsoft.com/office/drawing/2014/main" id="{12F332DC-CAA4-58D6-ED98-D9F80F043D0A}"/>
              </a:ext>
            </a:extLst>
          </p:cNvPr>
          <p:cNvSpPr>
            <a:spLocks noChangeArrowheads="1"/>
          </p:cNvSpPr>
          <p:nvPr/>
        </p:nvSpPr>
        <p:spPr bwMode="auto">
          <a:xfrm>
            <a:off x="9753601" y="4263896"/>
            <a:ext cx="18288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2" name="AutoShape 6">
            <a:extLst>
              <a:ext uri="{FF2B5EF4-FFF2-40B4-BE49-F238E27FC236}">
                <a16:creationId xmlns:a16="http://schemas.microsoft.com/office/drawing/2014/main" id="{D05C84A2-00A2-83B4-46F9-8F8D41F70AAC}"/>
              </a:ext>
            </a:extLst>
          </p:cNvPr>
          <p:cNvSpPr/>
          <p:nvPr/>
        </p:nvSpPr>
        <p:spPr>
          <a:xfrm>
            <a:off x="-1371600" y="1768086"/>
            <a:ext cx="15356013" cy="9097"/>
          </a:xfrm>
          <a:prstGeom prst="line">
            <a:avLst/>
          </a:prstGeom>
          <a:ln w="47625" cap="flat">
            <a:solidFill>
              <a:srgbClr val="FFFFFF"/>
            </a:solidFill>
            <a:prstDash val="solid"/>
            <a:headEnd type="oval" w="lg" len="lg"/>
            <a:tailEnd type="oval" w="lg" len="lg"/>
          </a:ln>
        </p:spPr>
        <p:txBody>
          <a:bodyPr/>
          <a:lstStyle/>
          <a:p>
            <a:endParaRPr lang="en-US"/>
          </a:p>
        </p:txBody>
      </p:sp>
      <p:graphicFrame>
        <p:nvGraphicFramePr>
          <p:cNvPr id="6" name="Table 5">
            <a:extLst>
              <a:ext uri="{FF2B5EF4-FFF2-40B4-BE49-F238E27FC236}">
                <a16:creationId xmlns:a16="http://schemas.microsoft.com/office/drawing/2014/main" id="{C45F9D73-EAE4-0760-8461-72D8438BFADD}"/>
              </a:ext>
            </a:extLst>
          </p:cNvPr>
          <p:cNvGraphicFramePr>
            <a:graphicFrameLocks noGrp="1"/>
          </p:cNvGraphicFramePr>
          <p:nvPr>
            <p:extLst>
              <p:ext uri="{D42A27DB-BD31-4B8C-83A1-F6EECF244321}">
                <p14:modId xmlns:p14="http://schemas.microsoft.com/office/powerpoint/2010/main" val="1033301852"/>
              </p:ext>
            </p:extLst>
          </p:nvPr>
        </p:nvGraphicFramePr>
        <p:xfrm>
          <a:off x="1066248" y="2179993"/>
          <a:ext cx="16155504" cy="7680988"/>
        </p:xfrm>
        <a:graphic>
          <a:graphicData uri="http://schemas.openxmlformats.org/drawingml/2006/table">
            <a:tbl>
              <a:tblPr firstRow="1" firstCol="1" bandRow="1">
                <a:tableStyleId>{5C22544A-7EE6-4342-B048-85BDC9FD1C3A}</a:tableStyleId>
              </a:tblPr>
              <a:tblGrid>
                <a:gridCol w="601344">
                  <a:extLst>
                    <a:ext uri="{9D8B030D-6E8A-4147-A177-3AD203B41FA5}">
                      <a16:colId xmlns:a16="http://schemas.microsoft.com/office/drawing/2014/main" val="894615317"/>
                    </a:ext>
                  </a:extLst>
                </a:gridCol>
                <a:gridCol w="2661171">
                  <a:extLst>
                    <a:ext uri="{9D8B030D-6E8A-4147-A177-3AD203B41FA5}">
                      <a16:colId xmlns:a16="http://schemas.microsoft.com/office/drawing/2014/main" val="3038492365"/>
                    </a:ext>
                  </a:extLst>
                </a:gridCol>
                <a:gridCol w="4739589">
                  <a:extLst>
                    <a:ext uri="{9D8B030D-6E8A-4147-A177-3AD203B41FA5}">
                      <a16:colId xmlns:a16="http://schemas.microsoft.com/office/drawing/2014/main" val="493956667"/>
                    </a:ext>
                  </a:extLst>
                </a:gridCol>
                <a:gridCol w="3276048">
                  <a:extLst>
                    <a:ext uri="{9D8B030D-6E8A-4147-A177-3AD203B41FA5}">
                      <a16:colId xmlns:a16="http://schemas.microsoft.com/office/drawing/2014/main" val="1474736648"/>
                    </a:ext>
                  </a:extLst>
                </a:gridCol>
                <a:gridCol w="2819952">
                  <a:extLst>
                    <a:ext uri="{9D8B030D-6E8A-4147-A177-3AD203B41FA5}">
                      <a16:colId xmlns:a16="http://schemas.microsoft.com/office/drawing/2014/main" val="4075677406"/>
                    </a:ext>
                  </a:extLst>
                </a:gridCol>
                <a:gridCol w="2057400">
                  <a:extLst>
                    <a:ext uri="{9D8B030D-6E8A-4147-A177-3AD203B41FA5}">
                      <a16:colId xmlns:a16="http://schemas.microsoft.com/office/drawing/2014/main" val="1463797382"/>
                    </a:ext>
                  </a:extLst>
                </a:gridCol>
              </a:tblGrid>
              <a:tr h="608638">
                <a:tc gridSpan="6">
                  <a:txBody>
                    <a:bodyPr/>
                    <a:lstStyle/>
                    <a:p>
                      <a:pPr marL="0" marR="0">
                        <a:lnSpc>
                          <a:spcPct val="107000"/>
                        </a:lnSpc>
                        <a:spcBef>
                          <a:spcPts val="0"/>
                        </a:spcBef>
                        <a:spcAft>
                          <a:spcPts val="0"/>
                        </a:spcAft>
                      </a:pPr>
                      <a:r>
                        <a:rPr lang="en-US" sz="3600">
                          <a:solidFill>
                            <a:schemeClr val="bg1"/>
                          </a:solidFill>
                          <a:effectLst/>
                        </a:rPr>
                        <a:t>Data Visualization Rubric </a:t>
                      </a:r>
                      <a:endParaRPr lang="en-US" sz="28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903474047"/>
                  </a:ext>
                </a:extLst>
              </a:tr>
              <a:tr h="978780">
                <a:tc>
                  <a:txBody>
                    <a:bodyPr/>
                    <a:lstStyle/>
                    <a:p>
                      <a:pPr marL="0" marR="0">
                        <a:lnSpc>
                          <a:spcPct val="107000"/>
                        </a:lnSpc>
                        <a:spcBef>
                          <a:spcPts val="0"/>
                        </a:spcBef>
                        <a:spcAft>
                          <a:spcPts val="0"/>
                        </a:spcAft>
                      </a:pPr>
                      <a:r>
                        <a:rPr lang="en-US" sz="2800">
                          <a:solidFill>
                            <a:schemeClr val="bg1"/>
                          </a:solidFill>
                          <a:effectLst/>
                        </a:rPr>
                        <a:t> </a:t>
                      </a:r>
                      <a:endParaRPr lang="en-US" sz="28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oFill/>
                  </a:tcPr>
                </a:tc>
                <a:tc>
                  <a:txBody>
                    <a:bodyPr/>
                    <a:lstStyle/>
                    <a:p>
                      <a:pPr marL="0" marR="0">
                        <a:lnSpc>
                          <a:spcPct val="107000"/>
                        </a:lnSpc>
                        <a:spcBef>
                          <a:spcPts val="0"/>
                        </a:spcBef>
                        <a:spcAft>
                          <a:spcPts val="0"/>
                        </a:spcAft>
                      </a:pPr>
                      <a:r>
                        <a:rPr lang="en-US" sz="2800">
                          <a:solidFill>
                            <a:schemeClr val="bg1"/>
                          </a:solidFill>
                          <a:effectLst/>
                        </a:rPr>
                        <a:t>Accuracy of Data</a:t>
                      </a:r>
                      <a:endParaRPr lang="en-US" sz="28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oFill/>
                  </a:tcPr>
                </a:tc>
                <a:tc>
                  <a:txBody>
                    <a:bodyPr/>
                    <a:lstStyle/>
                    <a:p>
                      <a:pPr marL="0" marR="0">
                        <a:lnSpc>
                          <a:spcPct val="107000"/>
                        </a:lnSpc>
                        <a:spcBef>
                          <a:spcPts val="0"/>
                        </a:spcBef>
                        <a:spcAft>
                          <a:spcPts val="0"/>
                        </a:spcAft>
                      </a:pPr>
                      <a:r>
                        <a:rPr lang="en-US" sz="2800">
                          <a:solidFill>
                            <a:schemeClr val="bg1"/>
                          </a:solidFill>
                          <a:effectLst/>
                        </a:rPr>
                        <a:t>Visual Communication of Topic</a:t>
                      </a:r>
                      <a:endParaRPr lang="en-US" sz="28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oFill/>
                  </a:tcPr>
                </a:tc>
                <a:tc>
                  <a:txBody>
                    <a:bodyPr/>
                    <a:lstStyle/>
                    <a:p>
                      <a:pPr marL="0" marR="0">
                        <a:lnSpc>
                          <a:spcPct val="107000"/>
                        </a:lnSpc>
                        <a:spcBef>
                          <a:spcPts val="0"/>
                        </a:spcBef>
                        <a:spcAft>
                          <a:spcPts val="0"/>
                        </a:spcAft>
                      </a:pPr>
                      <a:r>
                        <a:rPr lang="en-US" sz="2800">
                          <a:solidFill>
                            <a:schemeClr val="bg1"/>
                          </a:solidFill>
                          <a:effectLst/>
                        </a:rPr>
                        <a:t>Insightfulness</a:t>
                      </a:r>
                      <a:endParaRPr lang="en-US" sz="28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oFill/>
                  </a:tcPr>
                </a:tc>
                <a:tc>
                  <a:txBody>
                    <a:bodyPr/>
                    <a:lstStyle/>
                    <a:p>
                      <a:pPr marL="0" marR="0">
                        <a:lnSpc>
                          <a:spcPct val="107000"/>
                        </a:lnSpc>
                        <a:spcBef>
                          <a:spcPts val="0"/>
                        </a:spcBef>
                        <a:spcAft>
                          <a:spcPts val="0"/>
                        </a:spcAft>
                      </a:pPr>
                      <a:r>
                        <a:rPr lang="en-US" sz="2800" dirty="0">
                          <a:solidFill>
                            <a:schemeClr val="bg1"/>
                          </a:solidFill>
                          <a:effectLst/>
                        </a:rPr>
                        <a:t>Presentation of Material </a:t>
                      </a:r>
                      <a:endParaRPr lang="en-US" sz="2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oFill/>
                  </a:tcPr>
                </a:tc>
                <a:tc>
                  <a:txBody>
                    <a:bodyPr/>
                    <a:lstStyle/>
                    <a:p>
                      <a:pPr marL="0" marR="0">
                        <a:lnSpc>
                          <a:spcPct val="107000"/>
                        </a:lnSpc>
                        <a:spcBef>
                          <a:spcPts val="0"/>
                        </a:spcBef>
                        <a:spcAft>
                          <a:spcPts val="0"/>
                        </a:spcAft>
                      </a:pPr>
                      <a:r>
                        <a:rPr lang="en-US" sz="2800" i="1" dirty="0">
                          <a:solidFill>
                            <a:schemeClr val="bg1"/>
                          </a:solidFill>
                          <a:effectLst/>
                        </a:rPr>
                        <a:t>Teacher Input</a:t>
                      </a:r>
                      <a:endParaRPr lang="en-US" sz="2800" i="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oFill/>
                  </a:tcPr>
                </a:tc>
                <a:extLst>
                  <a:ext uri="{0D108BD9-81ED-4DB2-BD59-A6C34878D82A}">
                    <a16:rowId xmlns:a16="http://schemas.microsoft.com/office/drawing/2014/main" val="549057022"/>
                  </a:ext>
                </a:extLst>
              </a:tr>
              <a:tr h="978780">
                <a:tc>
                  <a:txBody>
                    <a:bodyPr/>
                    <a:lstStyle/>
                    <a:p>
                      <a:pPr marL="0" marR="0">
                        <a:lnSpc>
                          <a:spcPct val="107000"/>
                        </a:lnSpc>
                        <a:spcBef>
                          <a:spcPts val="0"/>
                        </a:spcBef>
                        <a:spcAft>
                          <a:spcPts val="0"/>
                        </a:spcAft>
                      </a:pPr>
                      <a:r>
                        <a:rPr lang="en-US" sz="2800">
                          <a:solidFill>
                            <a:schemeClr val="bg1"/>
                          </a:solidFill>
                          <a:effectLst/>
                        </a:rPr>
                        <a:t>4</a:t>
                      </a:r>
                      <a:endParaRPr lang="en-US" sz="28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oFill/>
                  </a:tcPr>
                </a:tc>
                <a:tc>
                  <a:txBody>
                    <a:bodyPr/>
                    <a:lstStyle/>
                    <a:p>
                      <a:pPr marL="0" marR="0">
                        <a:lnSpc>
                          <a:spcPct val="107000"/>
                        </a:lnSpc>
                        <a:spcBef>
                          <a:spcPts val="0"/>
                        </a:spcBef>
                        <a:spcAft>
                          <a:spcPts val="0"/>
                        </a:spcAft>
                      </a:pPr>
                      <a:r>
                        <a:rPr lang="en-US" sz="2800">
                          <a:solidFill>
                            <a:schemeClr val="bg1"/>
                          </a:solidFill>
                          <a:effectLst/>
                        </a:rPr>
                        <a:t>Data is accurate and complete.</a:t>
                      </a:r>
                      <a:endParaRPr lang="en-US" sz="28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oFill/>
                  </a:tcPr>
                </a:tc>
                <a:tc>
                  <a:txBody>
                    <a:bodyPr/>
                    <a:lstStyle/>
                    <a:p>
                      <a:pPr marL="0" marR="0">
                        <a:lnSpc>
                          <a:spcPct val="107000"/>
                        </a:lnSpc>
                        <a:spcBef>
                          <a:spcPts val="0"/>
                        </a:spcBef>
                        <a:spcAft>
                          <a:spcPts val="0"/>
                        </a:spcAft>
                      </a:pPr>
                      <a:r>
                        <a:rPr lang="en-US" sz="2800" dirty="0">
                          <a:solidFill>
                            <a:schemeClr val="bg1"/>
                          </a:solidFill>
                          <a:effectLst/>
                        </a:rPr>
                        <a:t>Information is presented clearly and effectively with relevance to the topic. </a:t>
                      </a:r>
                      <a:endParaRPr lang="en-US" sz="2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oFill/>
                  </a:tcPr>
                </a:tc>
                <a:tc>
                  <a:txBody>
                    <a:bodyPr/>
                    <a:lstStyle/>
                    <a:p>
                      <a:pPr marL="0" marR="0">
                        <a:lnSpc>
                          <a:spcPct val="107000"/>
                        </a:lnSpc>
                        <a:spcBef>
                          <a:spcPts val="0"/>
                        </a:spcBef>
                        <a:spcAft>
                          <a:spcPts val="0"/>
                        </a:spcAft>
                      </a:pPr>
                      <a:r>
                        <a:rPr lang="en-US" sz="2800">
                          <a:solidFill>
                            <a:schemeClr val="bg1"/>
                          </a:solidFill>
                          <a:effectLst/>
                        </a:rPr>
                        <a:t>Deep insights with strong analysis. </a:t>
                      </a:r>
                      <a:endParaRPr lang="en-US" sz="28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oFill/>
                  </a:tcPr>
                </a:tc>
                <a:tc>
                  <a:txBody>
                    <a:bodyPr/>
                    <a:lstStyle/>
                    <a:p>
                      <a:pPr marL="0" marR="0">
                        <a:lnSpc>
                          <a:spcPct val="107000"/>
                        </a:lnSpc>
                        <a:spcBef>
                          <a:spcPts val="0"/>
                        </a:spcBef>
                        <a:spcAft>
                          <a:spcPts val="0"/>
                        </a:spcAft>
                      </a:pPr>
                      <a:r>
                        <a:rPr lang="en-US" sz="2800">
                          <a:solidFill>
                            <a:schemeClr val="bg1"/>
                          </a:solidFill>
                          <a:effectLst/>
                        </a:rPr>
                        <a:t>Clear and engaging delivery. </a:t>
                      </a:r>
                      <a:endParaRPr lang="en-US" sz="28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oFill/>
                  </a:tcPr>
                </a:tc>
                <a:tc>
                  <a:txBody>
                    <a:bodyPr/>
                    <a:lstStyle/>
                    <a:p>
                      <a:pPr marL="0" marR="0">
                        <a:lnSpc>
                          <a:spcPct val="107000"/>
                        </a:lnSpc>
                        <a:spcBef>
                          <a:spcPts val="0"/>
                        </a:spcBef>
                        <a:spcAft>
                          <a:spcPts val="0"/>
                        </a:spcAft>
                      </a:pPr>
                      <a:r>
                        <a:rPr lang="en-US" sz="2800">
                          <a:solidFill>
                            <a:schemeClr val="bg1"/>
                          </a:solidFill>
                          <a:effectLst/>
                        </a:rPr>
                        <a:t>Description</a:t>
                      </a:r>
                      <a:endParaRPr lang="en-US" sz="28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oFill/>
                  </a:tcPr>
                </a:tc>
                <a:extLst>
                  <a:ext uri="{0D108BD9-81ED-4DB2-BD59-A6C34878D82A}">
                    <a16:rowId xmlns:a16="http://schemas.microsoft.com/office/drawing/2014/main" val="1619271803"/>
                  </a:ext>
                </a:extLst>
              </a:tr>
              <a:tr h="978780">
                <a:tc>
                  <a:txBody>
                    <a:bodyPr/>
                    <a:lstStyle/>
                    <a:p>
                      <a:pPr marL="0" marR="0">
                        <a:lnSpc>
                          <a:spcPct val="107000"/>
                        </a:lnSpc>
                        <a:spcBef>
                          <a:spcPts val="0"/>
                        </a:spcBef>
                        <a:spcAft>
                          <a:spcPts val="0"/>
                        </a:spcAft>
                      </a:pPr>
                      <a:r>
                        <a:rPr lang="en-US" sz="2800">
                          <a:solidFill>
                            <a:schemeClr val="bg1"/>
                          </a:solidFill>
                          <a:effectLst/>
                        </a:rPr>
                        <a:t>3</a:t>
                      </a:r>
                      <a:endParaRPr lang="en-US" sz="28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oFill/>
                  </a:tcPr>
                </a:tc>
                <a:tc>
                  <a:txBody>
                    <a:bodyPr/>
                    <a:lstStyle/>
                    <a:p>
                      <a:pPr marL="0" marR="0">
                        <a:lnSpc>
                          <a:spcPct val="107000"/>
                        </a:lnSpc>
                        <a:spcBef>
                          <a:spcPts val="0"/>
                        </a:spcBef>
                        <a:spcAft>
                          <a:spcPts val="0"/>
                        </a:spcAft>
                      </a:pPr>
                      <a:r>
                        <a:rPr lang="en-US" sz="2800">
                          <a:solidFill>
                            <a:schemeClr val="bg1"/>
                          </a:solidFill>
                          <a:effectLst/>
                        </a:rPr>
                        <a:t>Minor inaccuracies, mostly accurate.</a:t>
                      </a:r>
                      <a:endParaRPr lang="en-US" sz="28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oFill/>
                  </a:tcPr>
                </a:tc>
                <a:tc>
                  <a:txBody>
                    <a:bodyPr/>
                    <a:lstStyle/>
                    <a:p>
                      <a:pPr marL="0" marR="0">
                        <a:lnSpc>
                          <a:spcPct val="107000"/>
                        </a:lnSpc>
                        <a:spcBef>
                          <a:spcPts val="0"/>
                        </a:spcBef>
                        <a:spcAft>
                          <a:spcPts val="0"/>
                        </a:spcAft>
                      </a:pPr>
                      <a:r>
                        <a:rPr lang="en-US" sz="2800">
                          <a:solidFill>
                            <a:schemeClr val="bg1"/>
                          </a:solidFill>
                          <a:effectLst/>
                        </a:rPr>
                        <a:t>Information is clear, but could be improved, with limited relevance to the topic. </a:t>
                      </a:r>
                      <a:endParaRPr lang="en-US" sz="28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oFill/>
                  </a:tcPr>
                </a:tc>
                <a:tc>
                  <a:txBody>
                    <a:bodyPr/>
                    <a:lstStyle/>
                    <a:p>
                      <a:pPr marL="0" marR="0">
                        <a:lnSpc>
                          <a:spcPct val="107000"/>
                        </a:lnSpc>
                        <a:spcBef>
                          <a:spcPts val="0"/>
                        </a:spcBef>
                        <a:spcAft>
                          <a:spcPts val="0"/>
                        </a:spcAft>
                      </a:pPr>
                      <a:r>
                        <a:rPr lang="en-US" sz="2800">
                          <a:solidFill>
                            <a:schemeClr val="bg1"/>
                          </a:solidFill>
                          <a:effectLst/>
                        </a:rPr>
                        <a:t>Some meaningful insights and analysis. </a:t>
                      </a:r>
                      <a:endParaRPr lang="en-US" sz="28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oFill/>
                  </a:tcPr>
                </a:tc>
                <a:tc>
                  <a:txBody>
                    <a:bodyPr/>
                    <a:lstStyle/>
                    <a:p>
                      <a:pPr marL="0" marR="0">
                        <a:lnSpc>
                          <a:spcPct val="107000"/>
                        </a:lnSpc>
                        <a:spcBef>
                          <a:spcPts val="0"/>
                        </a:spcBef>
                        <a:spcAft>
                          <a:spcPts val="0"/>
                        </a:spcAft>
                      </a:pPr>
                      <a:r>
                        <a:rPr lang="en-US" sz="2800">
                          <a:solidFill>
                            <a:schemeClr val="bg1"/>
                          </a:solidFill>
                          <a:effectLst/>
                        </a:rPr>
                        <a:t>Adequate delivery. </a:t>
                      </a:r>
                      <a:endParaRPr lang="en-US" sz="28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oFill/>
                  </a:tcPr>
                </a:tc>
                <a:tc>
                  <a:txBody>
                    <a:bodyPr/>
                    <a:lstStyle/>
                    <a:p>
                      <a:pPr marL="0" marR="0">
                        <a:lnSpc>
                          <a:spcPct val="107000"/>
                        </a:lnSpc>
                        <a:spcBef>
                          <a:spcPts val="0"/>
                        </a:spcBef>
                        <a:spcAft>
                          <a:spcPts val="0"/>
                        </a:spcAft>
                      </a:pPr>
                      <a:r>
                        <a:rPr lang="en-US" sz="2800">
                          <a:solidFill>
                            <a:schemeClr val="bg1"/>
                          </a:solidFill>
                          <a:effectLst/>
                        </a:rPr>
                        <a:t>Description</a:t>
                      </a:r>
                      <a:endParaRPr lang="en-US" sz="28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oFill/>
                  </a:tcPr>
                </a:tc>
                <a:extLst>
                  <a:ext uri="{0D108BD9-81ED-4DB2-BD59-A6C34878D82A}">
                    <a16:rowId xmlns:a16="http://schemas.microsoft.com/office/drawing/2014/main" val="1896436030"/>
                  </a:ext>
                </a:extLst>
              </a:tr>
              <a:tr h="978780">
                <a:tc>
                  <a:txBody>
                    <a:bodyPr/>
                    <a:lstStyle/>
                    <a:p>
                      <a:pPr marL="0" marR="0">
                        <a:lnSpc>
                          <a:spcPct val="107000"/>
                        </a:lnSpc>
                        <a:spcBef>
                          <a:spcPts val="0"/>
                        </a:spcBef>
                        <a:spcAft>
                          <a:spcPts val="0"/>
                        </a:spcAft>
                      </a:pPr>
                      <a:r>
                        <a:rPr lang="en-US" sz="2800">
                          <a:solidFill>
                            <a:schemeClr val="bg1"/>
                          </a:solidFill>
                          <a:effectLst/>
                        </a:rPr>
                        <a:t>2</a:t>
                      </a:r>
                      <a:endParaRPr lang="en-US" sz="28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oFill/>
                  </a:tcPr>
                </a:tc>
                <a:tc>
                  <a:txBody>
                    <a:bodyPr/>
                    <a:lstStyle/>
                    <a:p>
                      <a:pPr marL="0" marR="0">
                        <a:lnSpc>
                          <a:spcPct val="107000"/>
                        </a:lnSpc>
                        <a:spcBef>
                          <a:spcPts val="0"/>
                        </a:spcBef>
                        <a:spcAft>
                          <a:spcPts val="0"/>
                        </a:spcAft>
                      </a:pPr>
                      <a:r>
                        <a:rPr lang="en-US" sz="2800">
                          <a:solidFill>
                            <a:schemeClr val="bg1"/>
                          </a:solidFill>
                          <a:effectLst/>
                        </a:rPr>
                        <a:t>Some inaccuracies or missing data.</a:t>
                      </a:r>
                      <a:endParaRPr lang="en-US" sz="28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oFill/>
                  </a:tcPr>
                </a:tc>
                <a:tc>
                  <a:txBody>
                    <a:bodyPr/>
                    <a:lstStyle/>
                    <a:p>
                      <a:pPr marL="0" marR="0">
                        <a:lnSpc>
                          <a:spcPct val="107000"/>
                        </a:lnSpc>
                        <a:spcBef>
                          <a:spcPts val="0"/>
                        </a:spcBef>
                        <a:spcAft>
                          <a:spcPts val="0"/>
                        </a:spcAft>
                      </a:pPr>
                      <a:r>
                        <a:rPr lang="en-US" sz="2800">
                          <a:solidFill>
                            <a:schemeClr val="bg1"/>
                          </a:solidFill>
                          <a:effectLst/>
                        </a:rPr>
                        <a:t>Information is somewhat unclear and irrelevant to the topic. </a:t>
                      </a:r>
                      <a:endParaRPr lang="en-US" sz="28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oFill/>
                  </a:tcPr>
                </a:tc>
                <a:tc>
                  <a:txBody>
                    <a:bodyPr/>
                    <a:lstStyle/>
                    <a:p>
                      <a:pPr marL="0" marR="0">
                        <a:lnSpc>
                          <a:spcPct val="107000"/>
                        </a:lnSpc>
                        <a:spcBef>
                          <a:spcPts val="0"/>
                        </a:spcBef>
                        <a:spcAft>
                          <a:spcPts val="0"/>
                        </a:spcAft>
                      </a:pPr>
                      <a:r>
                        <a:rPr lang="en-US" sz="2800">
                          <a:solidFill>
                            <a:schemeClr val="bg1"/>
                          </a:solidFill>
                          <a:effectLst/>
                        </a:rPr>
                        <a:t>Limited insights with weak analysis. </a:t>
                      </a:r>
                      <a:endParaRPr lang="en-US" sz="28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oFill/>
                  </a:tcPr>
                </a:tc>
                <a:tc>
                  <a:txBody>
                    <a:bodyPr/>
                    <a:lstStyle/>
                    <a:p>
                      <a:pPr marL="0" marR="0">
                        <a:lnSpc>
                          <a:spcPct val="107000"/>
                        </a:lnSpc>
                        <a:spcBef>
                          <a:spcPts val="0"/>
                        </a:spcBef>
                        <a:spcAft>
                          <a:spcPts val="0"/>
                        </a:spcAft>
                      </a:pPr>
                      <a:r>
                        <a:rPr lang="en-US" sz="2800">
                          <a:solidFill>
                            <a:schemeClr val="bg1"/>
                          </a:solidFill>
                          <a:effectLst/>
                        </a:rPr>
                        <a:t>Weak delivery. </a:t>
                      </a:r>
                      <a:endParaRPr lang="en-US" sz="28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oFill/>
                  </a:tcPr>
                </a:tc>
                <a:tc>
                  <a:txBody>
                    <a:bodyPr/>
                    <a:lstStyle/>
                    <a:p>
                      <a:pPr marL="0" marR="0">
                        <a:lnSpc>
                          <a:spcPct val="107000"/>
                        </a:lnSpc>
                        <a:spcBef>
                          <a:spcPts val="0"/>
                        </a:spcBef>
                        <a:spcAft>
                          <a:spcPts val="0"/>
                        </a:spcAft>
                      </a:pPr>
                      <a:r>
                        <a:rPr lang="en-US" sz="2800">
                          <a:solidFill>
                            <a:schemeClr val="bg1"/>
                          </a:solidFill>
                          <a:effectLst/>
                        </a:rPr>
                        <a:t>Description</a:t>
                      </a:r>
                      <a:endParaRPr lang="en-US" sz="28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oFill/>
                  </a:tcPr>
                </a:tc>
                <a:extLst>
                  <a:ext uri="{0D108BD9-81ED-4DB2-BD59-A6C34878D82A}">
                    <a16:rowId xmlns:a16="http://schemas.microsoft.com/office/drawing/2014/main" val="1271336958"/>
                  </a:ext>
                </a:extLst>
              </a:tr>
              <a:tr h="531560">
                <a:tc>
                  <a:txBody>
                    <a:bodyPr/>
                    <a:lstStyle/>
                    <a:p>
                      <a:pPr marL="0" marR="0">
                        <a:lnSpc>
                          <a:spcPct val="107000"/>
                        </a:lnSpc>
                        <a:spcBef>
                          <a:spcPts val="0"/>
                        </a:spcBef>
                        <a:spcAft>
                          <a:spcPts val="0"/>
                        </a:spcAft>
                      </a:pPr>
                      <a:r>
                        <a:rPr lang="en-US" sz="2800">
                          <a:solidFill>
                            <a:schemeClr val="bg1"/>
                          </a:solidFill>
                          <a:effectLst/>
                        </a:rPr>
                        <a:t>1</a:t>
                      </a:r>
                      <a:endParaRPr lang="en-US" sz="28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oFill/>
                  </a:tcPr>
                </a:tc>
                <a:tc>
                  <a:txBody>
                    <a:bodyPr/>
                    <a:lstStyle/>
                    <a:p>
                      <a:pPr marL="0" marR="0">
                        <a:lnSpc>
                          <a:spcPct val="107000"/>
                        </a:lnSpc>
                        <a:spcBef>
                          <a:spcPts val="0"/>
                        </a:spcBef>
                        <a:spcAft>
                          <a:spcPts val="0"/>
                        </a:spcAft>
                      </a:pPr>
                      <a:r>
                        <a:rPr lang="en-US" sz="2800">
                          <a:solidFill>
                            <a:schemeClr val="bg1"/>
                          </a:solidFill>
                          <a:effectLst/>
                        </a:rPr>
                        <a:t>Data is inaccurate or missing entirely. </a:t>
                      </a:r>
                      <a:endParaRPr lang="en-US" sz="28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oFill/>
                  </a:tcPr>
                </a:tc>
                <a:tc>
                  <a:txBody>
                    <a:bodyPr/>
                    <a:lstStyle/>
                    <a:p>
                      <a:pPr marL="0" marR="0">
                        <a:lnSpc>
                          <a:spcPct val="107000"/>
                        </a:lnSpc>
                        <a:spcBef>
                          <a:spcPts val="0"/>
                        </a:spcBef>
                        <a:spcAft>
                          <a:spcPts val="0"/>
                        </a:spcAft>
                      </a:pPr>
                      <a:r>
                        <a:rPr lang="en-US" sz="2800">
                          <a:solidFill>
                            <a:schemeClr val="bg1"/>
                          </a:solidFill>
                          <a:effectLst/>
                        </a:rPr>
                        <a:t>Information is unclear and irrelevant to the topic. </a:t>
                      </a:r>
                      <a:endParaRPr lang="en-US" sz="28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oFill/>
                  </a:tcPr>
                </a:tc>
                <a:tc>
                  <a:txBody>
                    <a:bodyPr/>
                    <a:lstStyle/>
                    <a:p>
                      <a:pPr marL="0" marR="0">
                        <a:lnSpc>
                          <a:spcPct val="107000"/>
                        </a:lnSpc>
                        <a:spcBef>
                          <a:spcPts val="0"/>
                        </a:spcBef>
                        <a:spcAft>
                          <a:spcPts val="0"/>
                        </a:spcAft>
                      </a:pPr>
                      <a:r>
                        <a:rPr lang="en-US" sz="2800">
                          <a:solidFill>
                            <a:schemeClr val="bg1"/>
                          </a:solidFill>
                          <a:effectLst/>
                        </a:rPr>
                        <a:t>No insights drawn from data. </a:t>
                      </a:r>
                      <a:endParaRPr lang="en-US" sz="28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oFill/>
                  </a:tcPr>
                </a:tc>
                <a:tc>
                  <a:txBody>
                    <a:bodyPr/>
                    <a:lstStyle/>
                    <a:p>
                      <a:pPr marL="0" marR="0">
                        <a:lnSpc>
                          <a:spcPct val="107000"/>
                        </a:lnSpc>
                        <a:spcBef>
                          <a:spcPts val="0"/>
                        </a:spcBef>
                        <a:spcAft>
                          <a:spcPts val="0"/>
                        </a:spcAft>
                      </a:pPr>
                      <a:r>
                        <a:rPr lang="en-US" sz="2800">
                          <a:solidFill>
                            <a:schemeClr val="bg1"/>
                          </a:solidFill>
                          <a:effectLst/>
                        </a:rPr>
                        <a:t>Poor delivery. </a:t>
                      </a:r>
                      <a:endParaRPr lang="en-US" sz="28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oFill/>
                  </a:tcPr>
                </a:tc>
                <a:tc>
                  <a:txBody>
                    <a:bodyPr/>
                    <a:lstStyle/>
                    <a:p>
                      <a:pPr marL="0" marR="0">
                        <a:lnSpc>
                          <a:spcPct val="107000"/>
                        </a:lnSpc>
                        <a:spcBef>
                          <a:spcPts val="0"/>
                        </a:spcBef>
                        <a:spcAft>
                          <a:spcPts val="0"/>
                        </a:spcAft>
                      </a:pPr>
                      <a:r>
                        <a:rPr lang="en-US" sz="2800">
                          <a:solidFill>
                            <a:schemeClr val="bg1"/>
                          </a:solidFill>
                          <a:effectLst/>
                        </a:rPr>
                        <a:t>Description</a:t>
                      </a:r>
                      <a:endParaRPr lang="en-US" sz="28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oFill/>
                  </a:tcPr>
                </a:tc>
                <a:extLst>
                  <a:ext uri="{0D108BD9-81ED-4DB2-BD59-A6C34878D82A}">
                    <a16:rowId xmlns:a16="http://schemas.microsoft.com/office/drawing/2014/main" val="551118818"/>
                  </a:ext>
                </a:extLst>
              </a:tr>
              <a:tr h="695814">
                <a:tc gridSpan="6">
                  <a:txBody>
                    <a:bodyPr/>
                    <a:lstStyle/>
                    <a:p>
                      <a:pPr marL="0" marR="0" algn="r">
                        <a:lnSpc>
                          <a:spcPct val="107000"/>
                        </a:lnSpc>
                        <a:spcBef>
                          <a:spcPts val="0"/>
                        </a:spcBef>
                        <a:spcAft>
                          <a:spcPts val="0"/>
                        </a:spcAft>
                      </a:pPr>
                      <a:r>
                        <a:rPr lang="en-US" sz="4000" dirty="0">
                          <a:solidFill>
                            <a:schemeClr val="bg1"/>
                          </a:solidFill>
                          <a:effectLst/>
                        </a:rPr>
                        <a:t>Total: X/20     </a:t>
                      </a:r>
                      <a:endParaRPr lang="en-US" sz="2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881798128"/>
                  </a:ext>
                </a:extLst>
              </a:tr>
            </a:tbl>
          </a:graphicData>
        </a:graphic>
      </p:graphicFrame>
    </p:spTree>
    <p:extLst>
      <p:ext uri="{BB962C8B-B14F-4D97-AF65-F5344CB8AC3E}">
        <p14:creationId xmlns:p14="http://schemas.microsoft.com/office/powerpoint/2010/main" val="4172948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3"/>
          <p:cNvSpPr txBox="1"/>
          <p:nvPr/>
        </p:nvSpPr>
        <p:spPr>
          <a:xfrm>
            <a:off x="3729848" y="1266038"/>
            <a:ext cx="10828304" cy="1148715"/>
          </a:xfrm>
          <a:prstGeom prst="rect">
            <a:avLst/>
          </a:prstGeom>
        </p:spPr>
        <p:txBody>
          <a:bodyPr lIns="0" tIns="0" rIns="0" bIns="0" rtlCol="0" anchor="t">
            <a:spAutoFit/>
          </a:bodyPr>
          <a:lstStyle/>
          <a:p>
            <a:pPr algn="ctr">
              <a:lnSpc>
                <a:spcPts val="8880"/>
              </a:lnSpc>
            </a:pPr>
            <a:r>
              <a:rPr lang="en-US" sz="8000" dirty="0">
                <a:solidFill>
                  <a:srgbClr val="FFFFFF"/>
                </a:solidFill>
                <a:latin typeface="Lato Medium"/>
              </a:rPr>
              <a:t>Table Of Contents</a:t>
            </a:r>
          </a:p>
        </p:txBody>
      </p:sp>
      <p:sp>
        <p:nvSpPr>
          <p:cNvPr id="4" name="AutoShape 4"/>
          <p:cNvSpPr/>
          <p:nvPr/>
        </p:nvSpPr>
        <p:spPr>
          <a:xfrm>
            <a:off x="5260076" y="2462378"/>
            <a:ext cx="7767848" cy="0"/>
          </a:xfrm>
          <a:prstGeom prst="line">
            <a:avLst/>
          </a:prstGeom>
          <a:ln w="28575" cap="flat">
            <a:solidFill>
              <a:srgbClr val="FFFFFF"/>
            </a:solidFill>
            <a:prstDash val="solid"/>
            <a:headEnd type="oval" w="lg" len="lg"/>
            <a:tailEnd type="oval" w="lg" len="lg"/>
          </a:ln>
        </p:spPr>
        <p:txBody>
          <a:bodyPr/>
          <a:lstStyle/>
          <a:p>
            <a:endParaRPr lang="en-US"/>
          </a:p>
        </p:txBody>
      </p:sp>
      <p:sp>
        <p:nvSpPr>
          <p:cNvPr id="5" name="TextBox 5"/>
          <p:cNvSpPr txBox="1"/>
          <p:nvPr/>
        </p:nvSpPr>
        <p:spPr>
          <a:xfrm>
            <a:off x="1284049" y="3651513"/>
            <a:ext cx="5714444" cy="599780"/>
          </a:xfrm>
          <a:prstGeom prst="rect">
            <a:avLst/>
          </a:prstGeom>
        </p:spPr>
        <p:txBody>
          <a:bodyPr wrap="square" lIns="0" tIns="0" rIns="0" bIns="0" rtlCol="0" anchor="t">
            <a:spAutoFit/>
          </a:bodyPr>
          <a:lstStyle/>
          <a:p>
            <a:pPr algn="r">
              <a:lnSpc>
                <a:spcPts val="5100"/>
              </a:lnSpc>
            </a:pPr>
            <a:r>
              <a:rPr lang="en-US" sz="3600" dirty="0">
                <a:solidFill>
                  <a:srgbClr val="FFFFFF"/>
                </a:solidFill>
                <a:latin typeface="Lato Medium"/>
              </a:rPr>
              <a:t>Overview &amp; Introduction</a:t>
            </a:r>
          </a:p>
        </p:txBody>
      </p:sp>
      <p:sp>
        <p:nvSpPr>
          <p:cNvPr id="7" name="TextBox 7"/>
          <p:cNvSpPr txBox="1"/>
          <p:nvPr/>
        </p:nvSpPr>
        <p:spPr>
          <a:xfrm>
            <a:off x="402667" y="5817173"/>
            <a:ext cx="6595825" cy="553998"/>
          </a:xfrm>
          <a:prstGeom prst="rect">
            <a:avLst/>
          </a:prstGeom>
        </p:spPr>
        <p:txBody>
          <a:bodyPr wrap="square" lIns="0" tIns="0" rIns="0" bIns="0" rtlCol="0" anchor="t">
            <a:spAutoFit/>
          </a:bodyPr>
          <a:lstStyle/>
          <a:p>
            <a:pPr algn="r"/>
            <a:r>
              <a:rPr lang="en-US" sz="3600" dirty="0">
                <a:solidFill>
                  <a:srgbClr val="FFFFFF"/>
                </a:solidFill>
                <a:latin typeface="Lato Medium"/>
              </a:rPr>
              <a:t>Teacher Resources</a:t>
            </a:r>
          </a:p>
        </p:txBody>
      </p:sp>
      <p:sp>
        <p:nvSpPr>
          <p:cNvPr id="8" name="TextBox 8"/>
          <p:cNvSpPr txBox="1"/>
          <p:nvPr/>
        </p:nvSpPr>
        <p:spPr>
          <a:xfrm>
            <a:off x="2457002" y="8142807"/>
            <a:ext cx="5366967" cy="588879"/>
          </a:xfrm>
          <a:prstGeom prst="rect">
            <a:avLst/>
          </a:prstGeom>
        </p:spPr>
        <p:txBody>
          <a:bodyPr wrap="square" lIns="0" tIns="0" rIns="0" bIns="0" rtlCol="0" anchor="t">
            <a:spAutoFit/>
          </a:bodyPr>
          <a:lstStyle/>
          <a:p>
            <a:pPr>
              <a:lnSpc>
                <a:spcPts val="5100"/>
              </a:lnSpc>
            </a:pPr>
            <a:r>
              <a:rPr lang="en-US" sz="3600" dirty="0">
                <a:solidFill>
                  <a:srgbClr val="FFFFFF"/>
                </a:solidFill>
                <a:latin typeface="Lato Medium"/>
              </a:rPr>
              <a:t>Timeline &amp; Preparation</a:t>
            </a:r>
          </a:p>
        </p:txBody>
      </p:sp>
      <p:sp>
        <p:nvSpPr>
          <p:cNvPr id="17" name="TextBox 17"/>
          <p:cNvSpPr txBox="1"/>
          <p:nvPr/>
        </p:nvSpPr>
        <p:spPr>
          <a:xfrm>
            <a:off x="4871541" y="3453544"/>
            <a:ext cx="3544818" cy="1199559"/>
          </a:xfrm>
          <a:prstGeom prst="rect">
            <a:avLst/>
          </a:prstGeom>
        </p:spPr>
        <p:txBody>
          <a:bodyPr lIns="0" tIns="0" rIns="0" bIns="0" rtlCol="0" anchor="t">
            <a:spAutoFit/>
          </a:bodyPr>
          <a:lstStyle/>
          <a:p>
            <a:pPr algn="r">
              <a:lnSpc>
                <a:spcPts val="10199"/>
              </a:lnSpc>
            </a:pPr>
            <a:r>
              <a:rPr lang="en-US" sz="6600" dirty="0">
                <a:solidFill>
                  <a:srgbClr val="FFFFFF"/>
                </a:solidFill>
                <a:latin typeface="Lato Medium"/>
              </a:rPr>
              <a:t>01</a:t>
            </a:r>
          </a:p>
        </p:txBody>
      </p:sp>
      <p:sp>
        <p:nvSpPr>
          <p:cNvPr id="18" name="TextBox 18"/>
          <p:cNvSpPr txBox="1"/>
          <p:nvPr/>
        </p:nvSpPr>
        <p:spPr>
          <a:xfrm>
            <a:off x="4871541" y="5781296"/>
            <a:ext cx="3544818" cy="1199559"/>
          </a:xfrm>
          <a:prstGeom prst="rect">
            <a:avLst/>
          </a:prstGeom>
        </p:spPr>
        <p:txBody>
          <a:bodyPr lIns="0" tIns="0" rIns="0" bIns="0" rtlCol="0" anchor="t">
            <a:spAutoFit/>
          </a:bodyPr>
          <a:lstStyle/>
          <a:p>
            <a:pPr algn="r">
              <a:lnSpc>
                <a:spcPts val="10199"/>
              </a:lnSpc>
            </a:pPr>
            <a:r>
              <a:rPr lang="en-US" sz="6600" dirty="0">
                <a:solidFill>
                  <a:srgbClr val="FFFFFF"/>
                </a:solidFill>
                <a:latin typeface="Lato Medium"/>
              </a:rPr>
              <a:t>02</a:t>
            </a:r>
          </a:p>
        </p:txBody>
      </p:sp>
      <p:sp>
        <p:nvSpPr>
          <p:cNvPr id="19" name="TextBox 19"/>
          <p:cNvSpPr txBox="1"/>
          <p:nvPr/>
        </p:nvSpPr>
        <p:spPr>
          <a:xfrm>
            <a:off x="4871541" y="7772424"/>
            <a:ext cx="3544818" cy="1199559"/>
          </a:xfrm>
          <a:prstGeom prst="rect">
            <a:avLst/>
          </a:prstGeom>
        </p:spPr>
        <p:txBody>
          <a:bodyPr lIns="0" tIns="0" rIns="0" bIns="0" rtlCol="0" anchor="t">
            <a:spAutoFit/>
          </a:bodyPr>
          <a:lstStyle/>
          <a:p>
            <a:pPr algn="r">
              <a:lnSpc>
                <a:spcPts val="10199"/>
              </a:lnSpc>
            </a:pPr>
            <a:r>
              <a:rPr lang="en-US" sz="6600" dirty="0">
                <a:solidFill>
                  <a:srgbClr val="FFFFFF"/>
                </a:solidFill>
                <a:latin typeface="Lato Medium"/>
              </a:rPr>
              <a:t>03</a:t>
            </a:r>
          </a:p>
        </p:txBody>
      </p:sp>
      <p:sp>
        <p:nvSpPr>
          <p:cNvPr id="20" name="TextBox 20"/>
          <p:cNvSpPr txBox="1"/>
          <p:nvPr/>
        </p:nvSpPr>
        <p:spPr>
          <a:xfrm>
            <a:off x="9848648" y="3494312"/>
            <a:ext cx="3544818" cy="1199559"/>
          </a:xfrm>
          <a:prstGeom prst="rect">
            <a:avLst/>
          </a:prstGeom>
        </p:spPr>
        <p:txBody>
          <a:bodyPr lIns="0" tIns="0" rIns="0" bIns="0" rtlCol="0" anchor="t">
            <a:spAutoFit/>
          </a:bodyPr>
          <a:lstStyle/>
          <a:p>
            <a:pPr algn="just">
              <a:lnSpc>
                <a:spcPts val="10199"/>
              </a:lnSpc>
            </a:pPr>
            <a:r>
              <a:rPr lang="en-US" sz="6600">
                <a:solidFill>
                  <a:srgbClr val="FFFFFF"/>
                </a:solidFill>
                <a:latin typeface="Lato Medium"/>
              </a:rPr>
              <a:t>04</a:t>
            </a:r>
          </a:p>
        </p:txBody>
      </p:sp>
      <p:sp>
        <p:nvSpPr>
          <p:cNvPr id="21" name="TextBox 21"/>
          <p:cNvSpPr txBox="1"/>
          <p:nvPr/>
        </p:nvSpPr>
        <p:spPr>
          <a:xfrm>
            <a:off x="9848648" y="5822063"/>
            <a:ext cx="3544818" cy="1199559"/>
          </a:xfrm>
          <a:prstGeom prst="rect">
            <a:avLst/>
          </a:prstGeom>
        </p:spPr>
        <p:txBody>
          <a:bodyPr lIns="0" tIns="0" rIns="0" bIns="0" rtlCol="0" anchor="t">
            <a:spAutoFit/>
          </a:bodyPr>
          <a:lstStyle/>
          <a:p>
            <a:pPr algn="just">
              <a:lnSpc>
                <a:spcPts val="10199"/>
              </a:lnSpc>
            </a:pPr>
            <a:r>
              <a:rPr lang="en-US" sz="6600">
                <a:solidFill>
                  <a:srgbClr val="FFFFFF"/>
                </a:solidFill>
                <a:latin typeface="Lato Medium"/>
              </a:rPr>
              <a:t>05</a:t>
            </a:r>
          </a:p>
        </p:txBody>
      </p:sp>
      <p:sp>
        <p:nvSpPr>
          <p:cNvPr id="22" name="TextBox 22"/>
          <p:cNvSpPr txBox="1"/>
          <p:nvPr/>
        </p:nvSpPr>
        <p:spPr>
          <a:xfrm>
            <a:off x="9848648" y="7813192"/>
            <a:ext cx="3544818" cy="1199559"/>
          </a:xfrm>
          <a:prstGeom prst="rect">
            <a:avLst/>
          </a:prstGeom>
        </p:spPr>
        <p:txBody>
          <a:bodyPr lIns="0" tIns="0" rIns="0" bIns="0" rtlCol="0" anchor="t">
            <a:spAutoFit/>
          </a:bodyPr>
          <a:lstStyle/>
          <a:p>
            <a:pPr algn="just">
              <a:lnSpc>
                <a:spcPts val="10199"/>
              </a:lnSpc>
            </a:pPr>
            <a:r>
              <a:rPr lang="en-US" sz="6600">
                <a:solidFill>
                  <a:srgbClr val="FFFFFF"/>
                </a:solidFill>
                <a:latin typeface="Lato Medium"/>
              </a:rPr>
              <a:t>06</a:t>
            </a:r>
          </a:p>
        </p:txBody>
      </p:sp>
      <p:sp>
        <p:nvSpPr>
          <p:cNvPr id="23" name="Freeform 23"/>
          <p:cNvSpPr/>
          <p:nvPr/>
        </p:nvSpPr>
        <p:spPr>
          <a:xfrm flipV="1">
            <a:off x="14633625" y="0"/>
            <a:ext cx="2625675" cy="3282094"/>
          </a:xfrm>
          <a:custGeom>
            <a:avLst/>
            <a:gdLst/>
            <a:ahLst/>
            <a:cxnLst/>
            <a:rect l="l" t="t" r="r" b="b"/>
            <a:pathLst>
              <a:path w="2625675" h="3282094">
                <a:moveTo>
                  <a:pt x="0" y="3282094"/>
                </a:moveTo>
                <a:lnTo>
                  <a:pt x="2625675" y="3282094"/>
                </a:lnTo>
                <a:lnTo>
                  <a:pt x="2625675" y="0"/>
                </a:lnTo>
                <a:lnTo>
                  <a:pt x="0" y="0"/>
                </a:lnTo>
                <a:lnTo>
                  <a:pt x="0" y="3282094"/>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24" name="Freeform 24"/>
          <p:cNvSpPr/>
          <p:nvPr/>
        </p:nvSpPr>
        <p:spPr>
          <a:xfrm flipH="1" flipV="1">
            <a:off x="814335" y="-21966"/>
            <a:ext cx="2625675" cy="3282094"/>
          </a:xfrm>
          <a:custGeom>
            <a:avLst/>
            <a:gdLst/>
            <a:ahLst/>
            <a:cxnLst/>
            <a:rect l="l" t="t" r="r" b="b"/>
            <a:pathLst>
              <a:path w="2625675" h="3282094">
                <a:moveTo>
                  <a:pt x="2625675" y="3282095"/>
                </a:moveTo>
                <a:lnTo>
                  <a:pt x="0" y="3282095"/>
                </a:lnTo>
                <a:lnTo>
                  <a:pt x="0" y="0"/>
                </a:lnTo>
                <a:lnTo>
                  <a:pt x="2625675" y="0"/>
                </a:lnTo>
                <a:lnTo>
                  <a:pt x="2625675" y="3282095"/>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25" name="TextBox 8">
            <a:extLst>
              <a:ext uri="{FF2B5EF4-FFF2-40B4-BE49-F238E27FC236}">
                <a16:creationId xmlns:a16="http://schemas.microsoft.com/office/drawing/2014/main" id="{CEFEA900-6EBE-4B1F-109C-EA754E297B83}"/>
              </a:ext>
            </a:extLst>
          </p:cNvPr>
          <p:cNvSpPr txBox="1"/>
          <p:nvPr/>
        </p:nvSpPr>
        <p:spPr>
          <a:xfrm>
            <a:off x="11383494" y="3751988"/>
            <a:ext cx="6349315" cy="588816"/>
          </a:xfrm>
          <a:prstGeom prst="rect">
            <a:avLst/>
          </a:prstGeom>
        </p:spPr>
        <p:txBody>
          <a:bodyPr wrap="square" lIns="0" tIns="0" rIns="0" bIns="0" rtlCol="0" anchor="t">
            <a:spAutoFit/>
          </a:bodyPr>
          <a:lstStyle/>
          <a:p>
            <a:pPr>
              <a:lnSpc>
                <a:spcPts val="5100"/>
              </a:lnSpc>
            </a:pPr>
            <a:r>
              <a:rPr lang="en-US" sz="3600" dirty="0">
                <a:solidFill>
                  <a:srgbClr val="FFFFFF"/>
                </a:solidFill>
                <a:latin typeface="Lato Medium"/>
              </a:rPr>
              <a:t>Virtual Event Run of Show</a:t>
            </a:r>
          </a:p>
        </p:txBody>
      </p:sp>
      <p:sp>
        <p:nvSpPr>
          <p:cNvPr id="26" name="TextBox 8">
            <a:extLst>
              <a:ext uri="{FF2B5EF4-FFF2-40B4-BE49-F238E27FC236}">
                <a16:creationId xmlns:a16="http://schemas.microsoft.com/office/drawing/2014/main" id="{4D5E5B36-0B94-CF36-D8A6-1E073843FA94}"/>
              </a:ext>
            </a:extLst>
          </p:cNvPr>
          <p:cNvSpPr txBox="1"/>
          <p:nvPr/>
        </p:nvSpPr>
        <p:spPr>
          <a:xfrm>
            <a:off x="11467366" y="5695217"/>
            <a:ext cx="5062167" cy="1242841"/>
          </a:xfrm>
          <a:prstGeom prst="rect">
            <a:avLst/>
          </a:prstGeom>
        </p:spPr>
        <p:txBody>
          <a:bodyPr wrap="square" lIns="0" tIns="0" rIns="0" bIns="0" rtlCol="0" anchor="t">
            <a:spAutoFit/>
          </a:bodyPr>
          <a:lstStyle/>
          <a:p>
            <a:pPr>
              <a:lnSpc>
                <a:spcPts val="5100"/>
              </a:lnSpc>
            </a:pPr>
            <a:r>
              <a:rPr lang="en-US" sz="3600" dirty="0">
                <a:solidFill>
                  <a:srgbClr val="FFFFFF"/>
                </a:solidFill>
                <a:latin typeface="Lato Medium"/>
              </a:rPr>
              <a:t>Lesson Plan &amp; Student-Facing Slides</a:t>
            </a:r>
          </a:p>
        </p:txBody>
      </p:sp>
      <p:sp>
        <p:nvSpPr>
          <p:cNvPr id="28" name="TextBox 8">
            <a:extLst>
              <a:ext uri="{FF2B5EF4-FFF2-40B4-BE49-F238E27FC236}">
                <a16:creationId xmlns:a16="http://schemas.microsoft.com/office/drawing/2014/main" id="{EE7C3CF5-AAF0-1DD9-0F20-C6FDB011A19F}"/>
              </a:ext>
            </a:extLst>
          </p:cNvPr>
          <p:cNvSpPr txBox="1"/>
          <p:nvPr/>
        </p:nvSpPr>
        <p:spPr>
          <a:xfrm>
            <a:off x="11467366" y="8118563"/>
            <a:ext cx="6349315" cy="588816"/>
          </a:xfrm>
          <a:prstGeom prst="rect">
            <a:avLst/>
          </a:prstGeom>
        </p:spPr>
        <p:txBody>
          <a:bodyPr wrap="square" lIns="0" tIns="0" rIns="0" bIns="0" rtlCol="0" anchor="t">
            <a:spAutoFit/>
          </a:bodyPr>
          <a:lstStyle/>
          <a:p>
            <a:pPr>
              <a:lnSpc>
                <a:spcPts val="5100"/>
              </a:lnSpc>
            </a:pPr>
            <a:r>
              <a:rPr lang="en-US" sz="3600" dirty="0">
                <a:solidFill>
                  <a:srgbClr val="FFFFFF"/>
                </a:solidFill>
                <a:latin typeface="Lato Medium"/>
              </a:rPr>
              <a:t>Project Rubric</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4"/>
          <p:cNvSpPr txBox="1"/>
          <p:nvPr/>
        </p:nvSpPr>
        <p:spPr>
          <a:xfrm>
            <a:off x="5486400" y="1096755"/>
            <a:ext cx="8838490" cy="1148715"/>
          </a:xfrm>
          <a:prstGeom prst="rect">
            <a:avLst/>
          </a:prstGeom>
        </p:spPr>
        <p:txBody>
          <a:bodyPr lIns="0" tIns="0" rIns="0" bIns="0" rtlCol="0" anchor="t">
            <a:spAutoFit/>
          </a:bodyPr>
          <a:lstStyle/>
          <a:p>
            <a:pPr algn="just">
              <a:lnSpc>
                <a:spcPts val="8880"/>
              </a:lnSpc>
            </a:pPr>
            <a:r>
              <a:rPr lang="en-US" sz="8000" dirty="0">
                <a:solidFill>
                  <a:srgbClr val="FFFFFF"/>
                </a:solidFill>
                <a:latin typeface="Lato Medium"/>
              </a:rPr>
              <a:t>About DataSet</a:t>
            </a:r>
            <a:r>
              <a:rPr lang="en-US" sz="8000" i="1" dirty="0">
                <a:solidFill>
                  <a:srgbClr val="FFFFFF"/>
                </a:solidFill>
                <a:latin typeface="Lato Medium"/>
              </a:rPr>
              <a:t>Go</a:t>
            </a:r>
            <a:endParaRPr lang="en-US" sz="8000" dirty="0">
              <a:solidFill>
                <a:srgbClr val="FFFFFF"/>
              </a:solidFill>
              <a:latin typeface="Lato Medium"/>
            </a:endParaRPr>
          </a:p>
        </p:txBody>
      </p:sp>
      <p:sp>
        <p:nvSpPr>
          <p:cNvPr id="5" name="TextBox 5"/>
          <p:cNvSpPr txBox="1"/>
          <p:nvPr/>
        </p:nvSpPr>
        <p:spPr>
          <a:xfrm>
            <a:off x="9355857" y="3543300"/>
            <a:ext cx="8458200" cy="6488508"/>
          </a:xfrm>
          <a:prstGeom prst="rect">
            <a:avLst/>
          </a:prstGeom>
        </p:spPr>
        <p:txBody>
          <a:bodyPr wrap="square" lIns="0" tIns="0" rIns="0" bIns="0" rtlCol="0" anchor="t">
            <a:spAutoFit/>
          </a:bodyPr>
          <a:lstStyle/>
          <a:p>
            <a:pPr marL="0" marR="0">
              <a:lnSpc>
                <a:spcPct val="107000"/>
              </a:lnSpc>
              <a:spcBef>
                <a:spcPts val="0"/>
              </a:spcBef>
              <a:spcAft>
                <a:spcPts val="800"/>
              </a:spcAft>
            </a:pPr>
            <a:r>
              <a:rPr lang="en-US" sz="2600" dirty="0">
                <a:solidFill>
                  <a:schemeClr val="bg1"/>
                </a:solidFill>
                <a:effectLst/>
                <a:latin typeface="Lato" panose="020F0502020204030203" pitchFamily="34" charset="77"/>
                <a:ea typeface="Lato" panose="020F0502020204030203" pitchFamily="34" charset="77"/>
                <a:cs typeface="Calibri" panose="020F0502020204030204" pitchFamily="34" charset="0"/>
              </a:rPr>
              <a:t>DataSet</a:t>
            </a:r>
            <a:r>
              <a:rPr lang="en-US" sz="2600" i="1" dirty="0">
                <a:solidFill>
                  <a:schemeClr val="bg1"/>
                </a:solidFill>
                <a:effectLst/>
                <a:latin typeface="Lato" panose="020F0502020204030203" pitchFamily="34" charset="77"/>
                <a:ea typeface="Lato" panose="020F0502020204030203" pitchFamily="34" charset="77"/>
                <a:cs typeface="Calibri" panose="020F0502020204030204" pitchFamily="34" charset="0"/>
              </a:rPr>
              <a:t>Go</a:t>
            </a:r>
            <a:r>
              <a:rPr lang="en-US" sz="2600" dirty="0">
                <a:solidFill>
                  <a:schemeClr val="bg1"/>
                </a:solidFill>
                <a:effectLst/>
                <a:latin typeface="Lato" panose="020F0502020204030203" pitchFamily="34" charset="77"/>
                <a:ea typeface="Lato" panose="020F0502020204030203" pitchFamily="34" charset="77"/>
                <a:cs typeface="Calibri" panose="020F0502020204030204" pitchFamily="34" charset="0"/>
              </a:rPr>
              <a:t> is a first-of-its-kind, </a:t>
            </a:r>
            <a:r>
              <a:rPr lang="en-US" sz="2600" b="1" dirty="0">
                <a:solidFill>
                  <a:schemeClr val="bg1"/>
                </a:solidFill>
                <a:effectLst/>
                <a:latin typeface="Lato" panose="020F0502020204030203" pitchFamily="34" charset="77"/>
                <a:ea typeface="Lato" panose="020F0502020204030203" pitchFamily="34" charset="77"/>
                <a:cs typeface="Calibri" panose="020F0502020204030204" pitchFamily="34" charset="0"/>
              </a:rPr>
              <a:t>free</a:t>
            </a:r>
            <a:r>
              <a:rPr lang="en-US" sz="2600" dirty="0">
                <a:solidFill>
                  <a:schemeClr val="bg1"/>
                </a:solidFill>
                <a:effectLst/>
                <a:latin typeface="Lato" panose="020F0502020204030203" pitchFamily="34" charset="77"/>
                <a:ea typeface="Lato" panose="020F0502020204030203" pitchFamily="34" charset="77"/>
                <a:cs typeface="Calibri" panose="020F0502020204030204" pitchFamily="34" charset="0"/>
              </a:rPr>
              <a:t> digital education program designed to empower youth with the knowledge of data science fundamentals and its value in the job market. Scholars will learn how to apply data science concepts in the finance industry and to build their personal financial literacy and wellness. This program consists of two digital courses designed for high school students, </a:t>
            </a:r>
            <a:r>
              <a:rPr lang="en-US" sz="2600" i="1" dirty="0">
                <a:solidFill>
                  <a:schemeClr val="bg1"/>
                </a:solidFill>
                <a:effectLst/>
                <a:latin typeface="Lato" panose="020F0502020204030203" pitchFamily="34" charset="77"/>
                <a:ea typeface="Lato" panose="020F0502020204030203" pitchFamily="34" charset="77"/>
                <a:cs typeface="Calibri" panose="020F0502020204030204" pitchFamily="34" charset="0"/>
              </a:rPr>
              <a:t>Data Science Foundations</a:t>
            </a:r>
            <a:r>
              <a:rPr lang="en-US" sz="2600" dirty="0">
                <a:solidFill>
                  <a:schemeClr val="bg1"/>
                </a:solidFill>
                <a:effectLst/>
                <a:latin typeface="Lato" panose="020F0502020204030203" pitchFamily="34" charset="77"/>
                <a:ea typeface="Lato" panose="020F0502020204030203" pitchFamily="34" charset="77"/>
                <a:cs typeface="Calibri" panose="020F0502020204030204" pitchFamily="34" charset="0"/>
              </a:rPr>
              <a:t> and </a:t>
            </a:r>
            <a:r>
              <a:rPr lang="en-US" sz="2600" i="1" dirty="0">
                <a:solidFill>
                  <a:schemeClr val="bg1"/>
                </a:solidFill>
                <a:effectLst/>
                <a:latin typeface="Lato" panose="020F0502020204030203" pitchFamily="34" charset="77"/>
                <a:ea typeface="Lato" panose="020F0502020204030203" pitchFamily="34" charset="77"/>
                <a:cs typeface="Calibri" panose="020F0502020204030204" pitchFamily="34" charset="0"/>
              </a:rPr>
              <a:t>Data Science Exploration: Financial Wellness</a:t>
            </a:r>
            <a:r>
              <a:rPr lang="en-US" sz="2600" dirty="0">
                <a:solidFill>
                  <a:schemeClr val="bg1"/>
                </a:solidFill>
                <a:effectLst/>
                <a:latin typeface="Lato" panose="020F0502020204030203" pitchFamily="34" charset="77"/>
                <a:ea typeface="Lato" panose="020F0502020204030203" pitchFamily="34" charset="77"/>
                <a:cs typeface="Calibri" panose="020F0502020204030204" pitchFamily="34" charset="0"/>
              </a:rPr>
              <a:t>. </a:t>
            </a:r>
            <a:endParaRPr lang="en-US" sz="2600" dirty="0">
              <a:solidFill>
                <a:schemeClr val="bg1"/>
              </a:solidFill>
              <a:effectLst/>
              <a:latin typeface="Lato" panose="020F0502020204030203" pitchFamily="34" charset="77"/>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2600" dirty="0">
                <a:solidFill>
                  <a:schemeClr val="bg1"/>
                </a:solidFill>
                <a:effectLst/>
                <a:latin typeface="Lato" panose="020F0502020204030203" pitchFamily="34" charset="77"/>
                <a:ea typeface="Lato" panose="020F0502020204030203" pitchFamily="34" charset="77"/>
                <a:cs typeface="Calibri" panose="020F0502020204030204" pitchFamily="34" charset="0"/>
              </a:rPr>
              <a:t>Principal</a:t>
            </a:r>
            <a:r>
              <a:rPr lang="en-US" sz="2600" baseline="30000" dirty="0">
                <a:solidFill>
                  <a:schemeClr val="bg1"/>
                </a:solidFill>
                <a:effectLst/>
                <a:latin typeface="Lato" panose="020F0502020204030203" pitchFamily="34" charset="77"/>
                <a:ea typeface="Lato" panose="020F0502020204030203" pitchFamily="34" charset="77"/>
                <a:cs typeface="Calibri" panose="020F0502020204030204" pitchFamily="34" charset="0"/>
              </a:rPr>
              <a:t>®</a:t>
            </a:r>
            <a:r>
              <a:rPr lang="en-US" sz="2600" dirty="0">
                <a:solidFill>
                  <a:schemeClr val="bg1"/>
                </a:solidFill>
                <a:effectLst/>
                <a:latin typeface="Lato" panose="020F0502020204030203" pitchFamily="34" charset="77"/>
                <a:ea typeface="Lato" panose="020F0502020204030203" pitchFamily="34" charset="77"/>
                <a:cs typeface="Calibri" panose="020F0502020204030204" pitchFamily="34" charset="0"/>
              </a:rPr>
              <a:t> Foundation launched this program in 2021 in collaboration with EVERFI, the leading Impact-as-a-</a:t>
            </a:r>
            <a:r>
              <a:rPr lang="en-US" sz="2600" dirty="0" err="1">
                <a:solidFill>
                  <a:schemeClr val="bg1"/>
                </a:solidFill>
                <a:effectLst/>
                <a:latin typeface="Lato" panose="020F0502020204030203" pitchFamily="34" charset="77"/>
                <a:ea typeface="Lato" panose="020F0502020204030203" pitchFamily="34" charset="77"/>
                <a:cs typeface="Calibri" panose="020F0502020204030204" pitchFamily="34" charset="0"/>
              </a:rPr>
              <a:t>Service</a:t>
            </a:r>
            <a:r>
              <a:rPr lang="en-US" sz="2600" baseline="30000" dirty="0" err="1">
                <a:solidFill>
                  <a:schemeClr val="bg1"/>
                </a:solidFill>
                <a:effectLst/>
                <a:latin typeface="Lato" panose="020F0502020204030203" pitchFamily="34" charset="77"/>
                <a:ea typeface="Lato" panose="020F0502020204030203" pitchFamily="34" charset="77"/>
                <a:cs typeface="Calibri" panose="020F0502020204030204" pitchFamily="34" charset="0"/>
              </a:rPr>
              <a:t>TM</a:t>
            </a:r>
            <a:r>
              <a:rPr lang="en-US" sz="2600" baseline="30000" dirty="0">
                <a:solidFill>
                  <a:schemeClr val="bg1"/>
                </a:solidFill>
                <a:effectLst/>
                <a:latin typeface="Lato" panose="020F0502020204030203" pitchFamily="34" charset="77"/>
                <a:ea typeface="Lato" panose="020F0502020204030203" pitchFamily="34" charset="77"/>
                <a:cs typeface="Calibri" panose="020F0502020204030204" pitchFamily="34" charset="0"/>
              </a:rPr>
              <a:t> </a:t>
            </a:r>
            <a:r>
              <a:rPr lang="en-US" sz="2600" dirty="0">
                <a:solidFill>
                  <a:schemeClr val="bg1"/>
                </a:solidFill>
                <a:effectLst/>
                <a:latin typeface="Lato" panose="020F0502020204030203" pitchFamily="34" charset="77"/>
                <a:ea typeface="Lato" panose="020F0502020204030203" pitchFamily="34" charset="77"/>
                <a:cs typeface="Calibri" panose="020F0502020204030204" pitchFamily="34" charset="0"/>
              </a:rPr>
              <a:t>education innovator, and reached over 5,500 students during the 2021-22 school year.  Since 2010, they have provided almost 75,000+ K-12 students with foundational financial education.</a:t>
            </a:r>
            <a:endParaRPr lang="en-US" sz="2600" dirty="0">
              <a:solidFill>
                <a:schemeClr val="bg1"/>
              </a:solidFill>
              <a:effectLst/>
              <a:latin typeface="Lato" panose="020F0502020204030203" pitchFamily="34" charset="77"/>
              <a:ea typeface="Calibri" panose="020F0502020204030204" pitchFamily="34" charset="0"/>
              <a:cs typeface="Times New Roman" panose="02020603050405020304" pitchFamily="18" charset="0"/>
            </a:endParaRPr>
          </a:p>
        </p:txBody>
      </p:sp>
      <p:sp>
        <p:nvSpPr>
          <p:cNvPr id="6" name="AutoShape 6"/>
          <p:cNvSpPr/>
          <p:nvPr/>
        </p:nvSpPr>
        <p:spPr>
          <a:xfrm>
            <a:off x="-1295400" y="2446448"/>
            <a:ext cx="15356013" cy="9097"/>
          </a:xfrm>
          <a:prstGeom prst="line">
            <a:avLst/>
          </a:prstGeom>
          <a:ln w="47625" cap="flat">
            <a:solidFill>
              <a:srgbClr val="FFFFFF"/>
            </a:solidFill>
            <a:prstDash val="solid"/>
            <a:headEnd type="oval" w="lg" len="lg"/>
            <a:tailEnd type="oval" w="lg" len="lg"/>
          </a:ln>
        </p:spPr>
        <p:txBody>
          <a:bodyPr/>
          <a:lstStyle/>
          <a:p>
            <a:endParaRPr lang="en-US"/>
          </a:p>
        </p:txBody>
      </p:sp>
      <p:pic>
        <p:nvPicPr>
          <p:cNvPr id="15" name="Picture 14" descr="A person with glasses and a pin&#10;&#10;Description automatically generated">
            <a:extLst>
              <a:ext uri="{FF2B5EF4-FFF2-40B4-BE49-F238E27FC236}">
                <a16:creationId xmlns:a16="http://schemas.microsoft.com/office/drawing/2014/main" id="{D0B61D40-771B-DFD7-2399-207C3E28900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4048872"/>
            <a:ext cx="9389345" cy="6238127"/>
          </a:xfrm>
          <a:prstGeom prst="rect">
            <a:avLst/>
          </a:prstGeom>
        </p:spPr>
      </p:pic>
      <p:sp>
        <p:nvSpPr>
          <p:cNvPr id="17" name="TextBox 5">
            <a:extLst>
              <a:ext uri="{FF2B5EF4-FFF2-40B4-BE49-F238E27FC236}">
                <a16:creationId xmlns:a16="http://schemas.microsoft.com/office/drawing/2014/main" id="{EB321490-BA5A-E73B-8078-8802C099078E}"/>
              </a:ext>
            </a:extLst>
          </p:cNvPr>
          <p:cNvSpPr txBox="1"/>
          <p:nvPr/>
        </p:nvSpPr>
        <p:spPr>
          <a:xfrm>
            <a:off x="-228600" y="0"/>
            <a:ext cx="3826745" cy="566950"/>
          </a:xfrm>
          <a:prstGeom prst="rect">
            <a:avLst/>
          </a:prstGeom>
        </p:spPr>
        <p:txBody>
          <a:bodyPr wrap="square" lIns="0" tIns="0" rIns="0" bIns="0" rtlCol="0" anchor="t">
            <a:spAutoFit/>
          </a:bodyPr>
          <a:lstStyle/>
          <a:p>
            <a:pPr algn="r">
              <a:lnSpc>
                <a:spcPts val="5100"/>
              </a:lnSpc>
            </a:pPr>
            <a:r>
              <a:rPr lang="en-US" sz="2400" dirty="0">
                <a:solidFill>
                  <a:srgbClr val="FFFFFF"/>
                </a:solidFill>
                <a:latin typeface="Lato Medium"/>
              </a:rPr>
              <a:t>Overview &amp; Introduction</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4"/>
          <p:cNvSpPr txBox="1"/>
          <p:nvPr/>
        </p:nvSpPr>
        <p:spPr>
          <a:xfrm>
            <a:off x="762000" y="0"/>
            <a:ext cx="8811085" cy="1003480"/>
          </a:xfrm>
          <a:prstGeom prst="rect">
            <a:avLst/>
          </a:prstGeom>
        </p:spPr>
        <p:txBody>
          <a:bodyPr lIns="0" tIns="0" rIns="0" bIns="0" rtlCol="0" anchor="t">
            <a:spAutoFit/>
          </a:bodyPr>
          <a:lstStyle/>
          <a:p>
            <a:pPr algn="just">
              <a:lnSpc>
                <a:spcPts val="8880"/>
              </a:lnSpc>
            </a:pPr>
            <a:r>
              <a:rPr lang="en-US" sz="4800" dirty="0">
                <a:solidFill>
                  <a:srgbClr val="FFFFFF"/>
                </a:solidFill>
                <a:latin typeface="Lato Medium"/>
              </a:rPr>
              <a:t>Teacher Resources</a:t>
            </a:r>
          </a:p>
        </p:txBody>
      </p:sp>
      <p:sp>
        <p:nvSpPr>
          <p:cNvPr id="5" name="AutoShape 5"/>
          <p:cNvSpPr/>
          <p:nvPr/>
        </p:nvSpPr>
        <p:spPr>
          <a:xfrm>
            <a:off x="-2133600" y="1181100"/>
            <a:ext cx="9336213" cy="0"/>
          </a:xfrm>
          <a:prstGeom prst="line">
            <a:avLst/>
          </a:prstGeom>
          <a:ln w="47625" cap="flat">
            <a:solidFill>
              <a:srgbClr val="FFFFFF"/>
            </a:solidFill>
            <a:prstDash val="solid"/>
            <a:headEnd type="oval" w="lg" len="lg"/>
            <a:tailEnd type="oval" w="lg" len="lg"/>
          </a:ln>
        </p:spPr>
        <p:txBody>
          <a:bodyPr/>
          <a:lstStyle/>
          <a:p>
            <a:endParaRPr lang="en-US"/>
          </a:p>
        </p:txBody>
      </p:sp>
      <p:graphicFrame>
        <p:nvGraphicFramePr>
          <p:cNvPr id="8" name="Table 7">
            <a:extLst>
              <a:ext uri="{FF2B5EF4-FFF2-40B4-BE49-F238E27FC236}">
                <a16:creationId xmlns:a16="http://schemas.microsoft.com/office/drawing/2014/main" id="{1E72F0EA-F7F6-AE22-A06B-5D24FD237F1C}"/>
              </a:ext>
            </a:extLst>
          </p:cNvPr>
          <p:cNvGraphicFramePr>
            <a:graphicFrameLocks noGrp="1"/>
          </p:cNvGraphicFramePr>
          <p:nvPr>
            <p:extLst>
              <p:ext uri="{D42A27DB-BD31-4B8C-83A1-F6EECF244321}">
                <p14:modId xmlns:p14="http://schemas.microsoft.com/office/powerpoint/2010/main" val="2592739680"/>
              </p:ext>
            </p:extLst>
          </p:nvPr>
        </p:nvGraphicFramePr>
        <p:xfrm>
          <a:off x="914400" y="1485900"/>
          <a:ext cx="16878300" cy="8525901"/>
        </p:xfrm>
        <a:graphic>
          <a:graphicData uri="http://schemas.openxmlformats.org/drawingml/2006/table">
            <a:tbl>
              <a:tblPr firstRow="1" firstCol="1" bandRow="1">
                <a:tableStyleId>{5C22544A-7EE6-4342-B048-85BDC9FD1C3A}</a:tableStyleId>
              </a:tblPr>
              <a:tblGrid>
                <a:gridCol w="3223603">
                  <a:extLst>
                    <a:ext uri="{9D8B030D-6E8A-4147-A177-3AD203B41FA5}">
                      <a16:colId xmlns:a16="http://schemas.microsoft.com/office/drawing/2014/main" val="1682021304"/>
                    </a:ext>
                  </a:extLst>
                </a:gridCol>
                <a:gridCol w="11906044">
                  <a:extLst>
                    <a:ext uri="{9D8B030D-6E8A-4147-A177-3AD203B41FA5}">
                      <a16:colId xmlns:a16="http://schemas.microsoft.com/office/drawing/2014/main" val="620075797"/>
                    </a:ext>
                  </a:extLst>
                </a:gridCol>
                <a:gridCol w="1748653">
                  <a:extLst>
                    <a:ext uri="{9D8B030D-6E8A-4147-A177-3AD203B41FA5}">
                      <a16:colId xmlns:a16="http://schemas.microsoft.com/office/drawing/2014/main" val="3961262170"/>
                    </a:ext>
                  </a:extLst>
                </a:gridCol>
              </a:tblGrid>
              <a:tr h="3880859">
                <a:tc>
                  <a:txBody>
                    <a:bodyPr/>
                    <a:lstStyle/>
                    <a:p>
                      <a:pPr marL="0" marR="0">
                        <a:lnSpc>
                          <a:spcPct val="107000"/>
                        </a:lnSpc>
                        <a:spcBef>
                          <a:spcPts val="0"/>
                        </a:spcBef>
                        <a:spcAft>
                          <a:spcPts val="0"/>
                        </a:spcAft>
                      </a:pPr>
                      <a:r>
                        <a:rPr lang="en-US" sz="2800" b="0" dirty="0">
                          <a:ln w="3175">
                            <a:solidFill>
                              <a:schemeClr val="bg1"/>
                            </a:solidFill>
                          </a:ln>
                          <a:solidFill>
                            <a:schemeClr val="bg1"/>
                          </a:solidFill>
                          <a:effectLst/>
                          <a:latin typeface="+mn-lt"/>
                        </a:rPr>
                        <a:t>Data Science Foundations Course</a:t>
                      </a:r>
                      <a:endParaRPr lang="en-US" sz="2800" b="0" dirty="0">
                        <a:ln w="3175">
                          <a:solidFill>
                            <a:schemeClr val="bg1"/>
                          </a:solidFill>
                        </a:ln>
                        <a:solidFill>
                          <a:schemeClr val="bg1"/>
                        </a:solidFill>
                        <a:effectLst/>
                        <a:latin typeface="+mn-lt"/>
                        <a:ea typeface="Calibri" panose="020F0502020204030204" pitchFamily="34" charset="0"/>
                        <a:cs typeface="Times New Roman" panose="02020603050405020304" pitchFamily="18" charset="0"/>
                      </a:endParaRPr>
                    </a:p>
                  </a:txBody>
                  <a:tcPr marL="40814" marR="40814"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0" marR="0">
                        <a:lnSpc>
                          <a:spcPct val="107000"/>
                        </a:lnSpc>
                        <a:spcBef>
                          <a:spcPts val="0"/>
                        </a:spcBef>
                        <a:spcAft>
                          <a:spcPts val="800"/>
                        </a:spcAft>
                      </a:pPr>
                      <a:r>
                        <a:rPr lang="en-US" sz="2000" b="0" dirty="0">
                          <a:ln w="3175">
                            <a:solidFill>
                              <a:schemeClr val="bg1"/>
                            </a:solidFill>
                          </a:ln>
                          <a:solidFill>
                            <a:schemeClr val="bg1"/>
                          </a:solidFill>
                          <a:effectLst/>
                          <a:latin typeface="+mn-lt"/>
                        </a:rPr>
                        <a:t>These three free digital courses introduce students to what data science is and why it matters. Through interactive exercises, students explore foundational data science knowledge, including collecting, visualizing, and understanding data. Data Science Foundations is the 101-course with two extension opportunities in the form of a Financial Wellness and Banking Fraud simulation.</a:t>
                      </a:r>
                    </a:p>
                    <a:p>
                      <a:pPr marL="0" marR="0">
                        <a:lnSpc>
                          <a:spcPct val="107000"/>
                        </a:lnSpc>
                        <a:spcBef>
                          <a:spcPts val="0"/>
                        </a:spcBef>
                        <a:spcAft>
                          <a:spcPts val="800"/>
                        </a:spcAft>
                      </a:pPr>
                      <a:r>
                        <a:rPr lang="en-US" sz="2000" b="0" dirty="0">
                          <a:ln w="3175">
                            <a:solidFill>
                              <a:schemeClr val="bg1"/>
                            </a:solidFill>
                          </a:ln>
                          <a:solidFill>
                            <a:schemeClr val="bg1"/>
                          </a:solidFill>
                          <a:effectLst/>
                          <a:latin typeface="+mn-lt"/>
                        </a:rPr>
                        <a:t>At-A-Glance: </a:t>
                      </a:r>
                    </a:p>
                    <a:p>
                      <a:pPr marL="342900" marR="0" lvl="0" indent="-342900">
                        <a:lnSpc>
                          <a:spcPct val="107000"/>
                        </a:lnSpc>
                        <a:spcBef>
                          <a:spcPts val="0"/>
                        </a:spcBef>
                        <a:spcAft>
                          <a:spcPts val="0"/>
                        </a:spcAft>
                        <a:buFont typeface="Calibri" panose="020F0502020204030204" pitchFamily="34" charset="0"/>
                        <a:buChar char="-"/>
                      </a:pPr>
                      <a:r>
                        <a:rPr lang="en-US" sz="2000" b="0" dirty="0">
                          <a:ln w="3175">
                            <a:solidFill>
                              <a:schemeClr val="bg1"/>
                            </a:solidFill>
                          </a:ln>
                          <a:solidFill>
                            <a:schemeClr val="bg1"/>
                          </a:solidFill>
                          <a:effectLst/>
                          <a:latin typeface="+mn-lt"/>
                        </a:rPr>
                        <a:t>Grade Level: 9-12</a:t>
                      </a:r>
                    </a:p>
                    <a:p>
                      <a:pPr marL="342900" marR="0" lvl="0" indent="-342900">
                        <a:lnSpc>
                          <a:spcPct val="107000"/>
                        </a:lnSpc>
                        <a:spcBef>
                          <a:spcPts val="0"/>
                        </a:spcBef>
                        <a:spcAft>
                          <a:spcPts val="0"/>
                        </a:spcAft>
                        <a:buFont typeface="Calibri" panose="020F0502020204030204" pitchFamily="34" charset="0"/>
                        <a:buChar char="-"/>
                      </a:pPr>
                      <a:r>
                        <a:rPr lang="en-US" sz="2000" b="0" dirty="0">
                          <a:ln w="3175">
                            <a:solidFill>
                              <a:schemeClr val="bg1"/>
                            </a:solidFill>
                          </a:ln>
                          <a:solidFill>
                            <a:schemeClr val="bg1"/>
                          </a:solidFill>
                          <a:effectLst/>
                          <a:latin typeface="+mn-lt"/>
                        </a:rPr>
                        <a:t>Languages: English &amp; Spanish</a:t>
                      </a:r>
                    </a:p>
                    <a:p>
                      <a:pPr marL="342900" marR="0" lvl="0" indent="-342900">
                        <a:lnSpc>
                          <a:spcPct val="107000"/>
                        </a:lnSpc>
                        <a:spcBef>
                          <a:spcPts val="0"/>
                        </a:spcBef>
                        <a:spcAft>
                          <a:spcPts val="0"/>
                        </a:spcAft>
                        <a:buFont typeface="Calibri" panose="020F0502020204030204" pitchFamily="34" charset="0"/>
                        <a:buChar char="-"/>
                      </a:pPr>
                      <a:r>
                        <a:rPr lang="en-US" sz="2000" b="0" dirty="0">
                          <a:ln w="3175">
                            <a:solidFill>
                              <a:schemeClr val="bg1"/>
                            </a:solidFill>
                          </a:ln>
                          <a:solidFill>
                            <a:schemeClr val="bg1"/>
                          </a:solidFill>
                          <a:effectLst/>
                          <a:latin typeface="+mn-lt"/>
                        </a:rPr>
                        <a:t>Length: 3 digital courses with a total of 7 lessons, 15-30 minutes each</a:t>
                      </a:r>
                    </a:p>
                    <a:p>
                      <a:pPr marL="342900" marR="0" lvl="0" indent="-342900">
                        <a:lnSpc>
                          <a:spcPct val="107000"/>
                        </a:lnSpc>
                        <a:spcBef>
                          <a:spcPts val="0"/>
                        </a:spcBef>
                        <a:spcAft>
                          <a:spcPts val="0"/>
                        </a:spcAft>
                        <a:buFont typeface="Calibri" panose="020F0502020204030204" pitchFamily="34" charset="0"/>
                        <a:buChar char="-"/>
                      </a:pPr>
                      <a:r>
                        <a:rPr lang="en-US" sz="2000" b="0" dirty="0">
                          <a:ln w="3175">
                            <a:solidFill>
                              <a:schemeClr val="bg1"/>
                            </a:solidFill>
                          </a:ln>
                          <a:solidFill>
                            <a:schemeClr val="bg1"/>
                          </a:solidFill>
                          <a:effectLst/>
                          <a:latin typeface="+mn-lt"/>
                        </a:rPr>
                        <a:t>Curriculum Fit: Economics, Math, Statistics, and College &amp; Career Prep</a:t>
                      </a:r>
                    </a:p>
                    <a:p>
                      <a:pPr marL="342900" marR="0" lvl="0" indent="-342900">
                        <a:lnSpc>
                          <a:spcPct val="107000"/>
                        </a:lnSpc>
                        <a:spcBef>
                          <a:spcPts val="0"/>
                        </a:spcBef>
                        <a:spcAft>
                          <a:spcPts val="0"/>
                        </a:spcAft>
                        <a:buFont typeface="Calibri" panose="020F0502020204030204" pitchFamily="34" charset="0"/>
                        <a:buChar char="-"/>
                      </a:pPr>
                      <a:r>
                        <a:rPr lang="en-US" sz="2000" b="0" dirty="0">
                          <a:ln w="3175">
                            <a:solidFill>
                              <a:schemeClr val="bg1"/>
                            </a:solidFill>
                          </a:ln>
                          <a:solidFill>
                            <a:schemeClr val="bg1"/>
                          </a:solidFill>
                          <a:effectLst/>
                          <a:latin typeface="+mn-lt"/>
                        </a:rPr>
                        <a:t>Standards: Common Core Standards in Statistics &amp; Probability, International Standards for Technology in Education (ISTE) Standards</a:t>
                      </a:r>
                      <a:endParaRPr lang="en-US" sz="2000" b="0" dirty="0">
                        <a:ln w="3175">
                          <a:solidFill>
                            <a:schemeClr val="bg1"/>
                          </a:solidFill>
                        </a:ln>
                        <a:solidFill>
                          <a:schemeClr val="bg1"/>
                        </a:solidFill>
                        <a:effectLst/>
                        <a:latin typeface="+mn-lt"/>
                        <a:ea typeface="Calibri" panose="020F0502020204030204" pitchFamily="34" charset="0"/>
                        <a:cs typeface="Times New Roman" panose="02020603050405020304" pitchFamily="18" charset="0"/>
                      </a:endParaRPr>
                    </a:p>
                  </a:txBody>
                  <a:tcPr marL="40814" marR="40814"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0" marR="0">
                        <a:lnSpc>
                          <a:spcPct val="107000"/>
                        </a:lnSpc>
                        <a:spcBef>
                          <a:spcPts val="0"/>
                        </a:spcBef>
                        <a:spcAft>
                          <a:spcPts val="0"/>
                        </a:spcAft>
                      </a:pPr>
                      <a:r>
                        <a:rPr lang="en-US" sz="2400" b="0" u="sng" dirty="0">
                          <a:ln w="3175">
                            <a:solidFill>
                              <a:schemeClr val="bg1"/>
                            </a:solidFill>
                          </a:ln>
                          <a:solidFill>
                            <a:schemeClr val="bg1"/>
                          </a:solidFill>
                          <a:effectLst/>
                          <a:latin typeface="+mn-lt"/>
                          <a:hlinkClick r:id="rId3">
                            <a:extLst>
                              <a:ext uri="{A12FA001-AC4F-418D-AE19-62706E023703}">
                                <ahyp:hlinkClr xmlns:ahyp="http://schemas.microsoft.com/office/drawing/2018/hyperlinkcolor" val="tx"/>
                              </a:ext>
                            </a:extLst>
                          </a:hlinkClick>
                        </a:rPr>
                        <a:t>Accessible here</a:t>
                      </a:r>
                      <a:endParaRPr lang="en-US" sz="2400" b="0" dirty="0">
                        <a:ln w="3175">
                          <a:solidFill>
                            <a:schemeClr val="bg1"/>
                          </a:solidFill>
                        </a:ln>
                        <a:solidFill>
                          <a:schemeClr val="bg1"/>
                        </a:solidFill>
                        <a:effectLst/>
                        <a:latin typeface="+mn-lt"/>
                        <a:ea typeface="Calibri" panose="020F0502020204030204" pitchFamily="34" charset="0"/>
                        <a:cs typeface="Times New Roman" panose="02020603050405020304" pitchFamily="18" charset="0"/>
                      </a:endParaRPr>
                    </a:p>
                  </a:txBody>
                  <a:tcPr marL="40814" marR="40814"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1533370248"/>
                  </a:ext>
                </a:extLst>
              </a:tr>
              <a:tr h="1996161">
                <a:tc>
                  <a:txBody>
                    <a:bodyPr/>
                    <a:lstStyle/>
                    <a:p>
                      <a:pPr marL="0" marR="0">
                        <a:lnSpc>
                          <a:spcPct val="107000"/>
                        </a:lnSpc>
                        <a:spcBef>
                          <a:spcPts val="0"/>
                        </a:spcBef>
                        <a:spcAft>
                          <a:spcPts val="0"/>
                        </a:spcAft>
                      </a:pPr>
                      <a:r>
                        <a:rPr lang="en-US" sz="2800" b="0" dirty="0">
                          <a:ln w="3175">
                            <a:solidFill>
                              <a:schemeClr val="bg1"/>
                            </a:solidFill>
                          </a:ln>
                          <a:solidFill>
                            <a:schemeClr val="bg1"/>
                          </a:solidFill>
                          <a:effectLst/>
                          <a:latin typeface="+mn-lt"/>
                        </a:rPr>
                        <a:t>Scholarship Opportunity </a:t>
                      </a:r>
                    </a:p>
                    <a:p>
                      <a:pPr marL="0" marR="0">
                        <a:lnSpc>
                          <a:spcPct val="107000"/>
                        </a:lnSpc>
                        <a:spcBef>
                          <a:spcPts val="0"/>
                        </a:spcBef>
                        <a:spcAft>
                          <a:spcPts val="0"/>
                        </a:spcAft>
                      </a:pPr>
                      <a:r>
                        <a:rPr lang="en-US" sz="2000" b="0" i="1" dirty="0">
                          <a:ln w="3175">
                            <a:solidFill>
                              <a:schemeClr val="bg1"/>
                            </a:solidFill>
                          </a:ln>
                          <a:solidFill>
                            <a:schemeClr val="bg1"/>
                          </a:solidFill>
                          <a:effectLst/>
                          <a:latin typeface="+mn-lt"/>
                          <a:ea typeface="Calibri" panose="020F0502020204030204" pitchFamily="34" charset="0"/>
                          <a:cs typeface="Times New Roman" panose="02020603050405020304" pitchFamily="18" charset="0"/>
                        </a:rPr>
                        <a:t>Confirmed class winner if selected for local contest</a:t>
                      </a:r>
                    </a:p>
                  </a:txBody>
                  <a:tcPr marL="40814" marR="40814"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0" marR="0">
                        <a:lnSpc>
                          <a:spcPct val="107000"/>
                        </a:lnSpc>
                        <a:spcBef>
                          <a:spcPts val="0"/>
                        </a:spcBef>
                        <a:spcAft>
                          <a:spcPts val="0"/>
                        </a:spcAft>
                      </a:pPr>
                      <a:r>
                        <a:rPr lang="en-US" sz="2000" b="0" dirty="0">
                          <a:ln w="3175">
                            <a:solidFill>
                              <a:schemeClr val="bg1"/>
                            </a:solidFill>
                          </a:ln>
                          <a:solidFill>
                            <a:schemeClr val="bg1"/>
                          </a:solidFill>
                          <a:effectLst/>
                          <a:latin typeface="+mn-lt"/>
                        </a:rPr>
                        <a:t>Give your students the opportunity to win one of ten $5,000 scholarships made possible by Principal Foundation! If your class is selected to participate, a scholarship will be reserved for your student applicants, ensuring a much smaller scholarship “pool” and securing an academic gift for one of your students.   </a:t>
                      </a:r>
                    </a:p>
                    <a:p>
                      <a:pPr marL="0" marR="0">
                        <a:lnSpc>
                          <a:spcPct val="107000"/>
                        </a:lnSpc>
                        <a:spcBef>
                          <a:spcPts val="0"/>
                        </a:spcBef>
                        <a:spcAft>
                          <a:spcPts val="0"/>
                        </a:spcAft>
                      </a:pPr>
                      <a:r>
                        <a:rPr lang="en-US" sz="2000" b="0" dirty="0">
                          <a:ln w="3175">
                            <a:solidFill>
                              <a:schemeClr val="bg1"/>
                            </a:solidFill>
                          </a:ln>
                          <a:solidFill>
                            <a:schemeClr val="bg1"/>
                          </a:solidFill>
                          <a:effectLst/>
                          <a:latin typeface="+mn-lt"/>
                        </a:rPr>
                        <a:t> </a:t>
                      </a:r>
                    </a:p>
                    <a:p>
                      <a:pPr marL="0" marR="0">
                        <a:lnSpc>
                          <a:spcPct val="107000"/>
                        </a:lnSpc>
                        <a:spcBef>
                          <a:spcPts val="0"/>
                        </a:spcBef>
                        <a:spcAft>
                          <a:spcPts val="0"/>
                        </a:spcAft>
                      </a:pPr>
                      <a:r>
                        <a:rPr lang="en-US" sz="2000" b="0" dirty="0">
                          <a:ln w="3175">
                            <a:solidFill>
                              <a:schemeClr val="bg1"/>
                            </a:solidFill>
                          </a:ln>
                          <a:solidFill>
                            <a:schemeClr val="bg1"/>
                          </a:solidFill>
                          <a:effectLst/>
                          <a:latin typeface="+mn-lt"/>
                        </a:rPr>
                        <a:t>Students are eligible to apply with a 300-500 word essay after completing one module of the Data Science Foundation course. </a:t>
                      </a:r>
                    </a:p>
                  </a:txBody>
                  <a:tcPr marL="40814" marR="40814"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0" marR="0">
                        <a:lnSpc>
                          <a:spcPct val="107000"/>
                        </a:lnSpc>
                        <a:spcBef>
                          <a:spcPts val="0"/>
                        </a:spcBef>
                        <a:spcAft>
                          <a:spcPts val="0"/>
                        </a:spcAft>
                      </a:pPr>
                      <a:r>
                        <a:rPr lang="en-US" sz="2400" b="0" u="sng" dirty="0">
                          <a:ln w="3175">
                            <a:solidFill>
                              <a:schemeClr val="bg1"/>
                            </a:solidFill>
                          </a:ln>
                          <a:solidFill>
                            <a:schemeClr val="bg1"/>
                          </a:solidFill>
                          <a:effectLst/>
                          <a:latin typeface="+mn-lt"/>
                          <a:hlinkClick r:id="rId4">
                            <a:extLst>
                              <a:ext uri="{A12FA001-AC4F-418D-AE19-62706E023703}">
                                <ahyp:hlinkClr xmlns:ahyp="http://schemas.microsoft.com/office/drawing/2018/hyperlinkcolor" val="tx"/>
                              </a:ext>
                            </a:extLst>
                          </a:hlinkClick>
                        </a:rPr>
                        <a:t>Accessible here</a:t>
                      </a:r>
                      <a:endParaRPr lang="en-US" sz="2400" b="0" dirty="0">
                        <a:ln w="3175">
                          <a:solidFill>
                            <a:schemeClr val="bg1"/>
                          </a:solidFill>
                        </a:ln>
                        <a:solidFill>
                          <a:schemeClr val="bg1"/>
                        </a:solidFill>
                        <a:effectLst/>
                        <a:latin typeface="+mn-lt"/>
                        <a:ea typeface="Calibri" panose="020F0502020204030204" pitchFamily="34" charset="0"/>
                        <a:cs typeface="Times New Roman" panose="02020603050405020304" pitchFamily="18" charset="0"/>
                      </a:endParaRPr>
                    </a:p>
                  </a:txBody>
                  <a:tcPr marL="40814" marR="40814"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905279270"/>
                  </a:ext>
                </a:extLst>
              </a:tr>
              <a:tr h="990641">
                <a:tc>
                  <a:txBody>
                    <a:bodyPr/>
                    <a:lstStyle/>
                    <a:p>
                      <a:pPr marL="0" marR="0">
                        <a:lnSpc>
                          <a:spcPct val="107000"/>
                        </a:lnSpc>
                        <a:spcBef>
                          <a:spcPts val="0"/>
                        </a:spcBef>
                        <a:spcAft>
                          <a:spcPts val="0"/>
                        </a:spcAft>
                      </a:pPr>
                      <a:r>
                        <a:rPr lang="en-US" sz="2800" b="0" dirty="0">
                          <a:ln w="3175">
                            <a:solidFill>
                              <a:schemeClr val="bg1"/>
                            </a:solidFill>
                          </a:ln>
                          <a:solidFill>
                            <a:schemeClr val="bg1"/>
                          </a:solidFill>
                          <a:effectLst/>
                          <a:latin typeface="+mn-lt"/>
                        </a:rPr>
                        <a:t>Data Visualization: Lesson Plan</a:t>
                      </a:r>
                      <a:endParaRPr lang="en-US" sz="2800" b="0" dirty="0">
                        <a:ln w="3175">
                          <a:solidFill>
                            <a:schemeClr val="bg1"/>
                          </a:solidFill>
                        </a:ln>
                        <a:solidFill>
                          <a:schemeClr val="bg1"/>
                        </a:solidFill>
                        <a:effectLst/>
                        <a:latin typeface="+mn-lt"/>
                        <a:ea typeface="Calibri" panose="020F0502020204030204" pitchFamily="34" charset="0"/>
                        <a:cs typeface="Times New Roman" panose="02020603050405020304" pitchFamily="18" charset="0"/>
                      </a:endParaRPr>
                    </a:p>
                  </a:txBody>
                  <a:tcPr marL="40814" marR="40814"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0" marR="0">
                        <a:lnSpc>
                          <a:spcPct val="107000"/>
                        </a:lnSpc>
                        <a:spcBef>
                          <a:spcPts val="0"/>
                        </a:spcBef>
                        <a:spcAft>
                          <a:spcPts val="0"/>
                        </a:spcAft>
                      </a:pPr>
                      <a:r>
                        <a:rPr lang="en-US" sz="2000" b="0" dirty="0">
                          <a:ln w="3175">
                            <a:solidFill>
                              <a:schemeClr val="bg1"/>
                            </a:solidFill>
                          </a:ln>
                          <a:solidFill>
                            <a:schemeClr val="bg1"/>
                          </a:solidFill>
                          <a:effectLst/>
                          <a:latin typeface="+mn-lt"/>
                        </a:rPr>
                        <a:t>After completing the Data Science Foundation course, administer the “Data Visualization” activity to your students in groups using a provided lesson plan and rubric. Students will have the opportunity to present their projects on the virtual webinar for data science professionals. </a:t>
                      </a:r>
                      <a:endParaRPr lang="en-US" sz="2000" b="0" dirty="0">
                        <a:ln w="3175">
                          <a:solidFill>
                            <a:schemeClr val="bg1"/>
                          </a:solidFill>
                        </a:ln>
                        <a:solidFill>
                          <a:schemeClr val="bg1"/>
                        </a:solidFill>
                        <a:effectLst/>
                        <a:latin typeface="+mn-lt"/>
                        <a:ea typeface="Calibri" panose="020F0502020204030204" pitchFamily="34" charset="0"/>
                        <a:cs typeface="Times New Roman" panose="02020603050405020304" pitchFamily="18" charset="0"/>
                      </a:endParaRPr>
                    </a:p>
                  </a:txBody>
                  <a:tcPr marL="40814" marR="40814"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0" marR="0">
                        <a:lnSpc>
                          <a:spcPct val="107000"/>
                        </a:lnSpc>
                        <a:spcBef>
                          <a:spcPts val="0"/>
                        </a:spcBef>
                        <a:spcAft>
                          <a:spcPts val="0"/>
                        </a:spcAft>
                      </a:pPr>
                      <a:r>
                        <a:rPr lang="en-US" sz="2400" b="0" i="1" dirty="0">
                          <a:ln w="3175">
                            <a:solidFill>
                              <a:schemeClr val="bg1"/>
                            </a:solidFill>
                          </a:ln>
                          <a:solidFill>
                            <a:schemeClr val="bg1"/>
                          </a:solidFill>
                          <a:effectLst/>
                          <a:latin typeface="+mn-lt"/>
                        </a:rPr>
                        <a:t>Download to add</a:t>
                      </a:r>
                      <a:endParaRPr lang="en-US" sz="2400" b="0" i="1" dirty="0">
                        <a:ln w="3175">
                          <a:solidFill>
                            <a:schemeClr val="bg1"/>
                          </a:solidFill>
                        </a:ln>
                        <a:solidFill>
                          <a:schemeClr val="bg1"/>
                        </a:solidFill>
                        <a:effectLst/>
                        <a:latin typeface="+mn-lt"/>
                        <a:ea typeface="Calibri" panose="020F0502020204030204" pitchFamily="34" charset="0"/>
                        <a:cs typeface="Times New Roman" panose="02020603050405020304" pitchFamily="18" charset="0"/>
                      </a:endParaRPr>
                    </a:p>
                  </a:txBody>
                  <a:tcPr marL="40814" marR="40814"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1276732112"/>
                  </a:ext>
                </a:extLst>
              </a:tr>
              <a:tr h="0">
                <a:tc>
                  <a:txBody>
                    <a:bodyPr/>
                    <a:lstStyle/>
                    <a:p>
                      <a:pPr marL="0" marR="0">
                        <a:lnSpc>
                          <a:spcPct val="107000"/>
                        </a:lnSpc>
                        <a:spcBef>
                          <a:spcPts val="0"/>
                        </a:spcBef>
                        <a:spcAft>
                          <a:spcPts val="0"/>
                        </a:spcAft>
                      </a:pPr>
                      <a:r>
                        <a:rPr lang="en-US" sz="2800" b="0" dirty="0">
                          <a:ln w="3175">
                            <a:solidFill>
                              <a:schemeClr val="bg1"/>
                            </a:solidFill>
                          </a:ln>
                          <a:solidFill>
                            <a:schemeClr val="bg1"/>
                          </a:solidFill>
                          <a:effectLst/>
                          <a:latin typeface="+mn-lt"/>
                        </a:rPr>
                        <a:t>Data Science Virtual Webinar</a:t>
                      </a:r>
                      <a:endParaRPr lang="en-US" sz="2800" b="0" dirty="0">
                        <a:ln w="3175">
                          <a:solidFill>
                            <a:schemeClr val="bg1"/>
                          </a:solidFill>
                        </a:ln>
                        <a:solidFill>
                          <a:schemeClr val="bg1"/>
                        </a:solidFill>
                        <a:effectLst/>
                        <a:latin typeface="+mn-lt"/>
                        <a:ea typeface="Calibri" panose="020F0502020204030204" pitchFamily="34" charset="0"/>
                        <a:cs typeface="Times New Roman" panose="02020603050405020304" pitchFamily="18" charset="0"/>
                      </a:endParaRPr>
                    </a:p>
                  </a:txBody>
                  <a:tcPr marL="40814" marR="40814"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0" marR="0">
                        <a:lnSpc>
                          <a:spcPct val="107000"/>
                        </a:lnSpc>
                        <a:spcBef>
                          <a:spcPts val="0"/>
                        </a:spcBef>
                        <a:spcAft>
                          <a:spcPts val="0"/>
                        </a:spcAft>
                      </a:pPr>
                      <a:r>
                        <a:rPr lang="en-US" sz="2000" b="0" dirty="0">
                          <a:ln w="3175">
                            <a:solidFill>
                              <a:schemeClr val="bg1"/>
                            </a:solidFill>
                          </a:ln>
                          <a:solidFill>
                            <a:schemeClr val="bg1"/>
                          </a:solidFill>
                          <a:effectLst/>
                          <a:latin typeface="+mn-lt"/>
                        </a:rPr>
                        <a:t>Students will have the opportunity to hear from a data scientist in a variety of industries such as sports, music, or social media, engage in discussion with a career panel of data science professionals, and ask questions. </a:t>
                      </a:r>
                      <a:endParaRPr lang="en-US" sz="2000" b="0" dirty="0">
                        <a:ln w="3175">
                          <a:solidFill>
                            <a:schemeClr val="bg1"/>
                          </a:solidFill>
                        </a:ln>
                        <a:solidFill>
                          <a:schemeClr val="bg1"/>
                        </a:solidFill>
                        <a:effectLst/>
                        <a:latin typeface="+mn-lt"/>
                        <a:ea typeface="Calibri" panose="020F0502020204030204" pitchFamily="34" charset="0"/>
                        <a:cs typeface="Times New Roman" panose="02020603050405020304" pitchFamily="18" charset="0"/>
                      </a:endParaRPr>
                    </a:p>
                  </a:txBody>
                  <a:tcPr marL="40814" marR="40814"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0" marR="0">
                        <a:lnSpc>
                          <a:spcPct val="107000"/>
                        </a:lnSpc>
                        <a:spcBef>
                          <a:spcPts val="0"/>
                        </a:spcBef>
                        <a:spcAft>
                          <a:spcPts val="0"/>
                        </a:spcAft>
                      </a:pPr>
                      <a:r>
                        <a:rPr lang="en-US" sz="2400" b="0" i="1" dirty="0">
                          <a:ln w="3175">
                            <a:solidFill>
                              <a:schemeClr val="bg1"/>
                            </a:solidFill>
                          </a:ln>
                          <a:solidFill>
                            <a:schemeClr val="bg1"/>
                          </a:solidFill>
                          <a:effectLst/>
                          <a:latin typeface="+mn-lt"/>
                        </a:rPr>
                        <a:t>Register to add</a:t>
                      </a:r>
                      <a:endParaRPr lang="en-US" sz="2400" b="0" i="1" dirty="0">
                        <a:ln w="3175">
                          <a:solidFill>
                            <a:schemeClr val="bg1"/>
                          </a:solidFill>
                        </a:ln>
                        <a:solidFill>
                          <a:schemeClr val="bg1"/>
                        </a:solidFill>
                        <a:effectLst/>
                        <a:latin typeface="+mn-lt"/>
                        <a:ea typeface="Calibri" panose="020F0502020204030204" pitchFamily="34" charset="0"/>
                        <a:cs typeface="Times New Roman" panose="02020603050405020304" pitchFamily="18" charset="0"/>
                      </a:endParaRPr>
                    </a:p>
                  </a:txBody>
                  <a:tcPr marL="40814" marR="40814"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2958977521"/>
                  </a:ext>
                </a:extLst>
              </a:tr>
              <a:tr h="385506">
                <a:tc>
                  <a:txBody>
                    <a:bodyPr/>
                    <a:lstStyle/>
                    <a:p>
                      <a:pPr marL="0" marR="0">
                        <a:lnSpc>
                          <a:spcPct val="107000"/>
                        </a:lnSpc>
                        <a:spcBef>
                          <a:spcPts val="0"/>
                        </a:spcBef>
                        <a:spcAft>
                          <a:spcPts val="0"/>
                        </a:spcAft>
                      </a:pPr>
                      <a:r>
                        <a:rPr lang="en-US" sz="2800" b="0" dirty="0">
                          <a:ln w="3175">
                            <a:solidFill>
                              <a:schemeClr val="bg1"/>
                            </a:solidFill>
                          </a:ln>
                          <a:solidFill>
                            <a:schemeClr val="bg1"/>
                          </a:solidFill>
                          <a:effectLst/>
                          <a:latin typeface="+mn-lt"/>
                        </a:rPr>
                        <a:t>Additional Resources</a:t>
                      </a:r>
                      <a:endParaRPr lang="en-US" sz="2800" b="0" dirty="0">
                        <a:ln w="3175">
                          <a:solidFill>
                            <a:schemeClr val="bg1"/>
                          </a:solidFill>
                        </a:ln>
                        <a:solidFill>
                          <a:schemeClr val="bg1"/>
                        </a:solidFill>
                        <a:effectLst/>
                        <a:latin typeface="+mn-lt"/>
                        <a:ea typeface="Calibri" panose="020F0502020204030204" pitchFamily="34" charset="0"/>
                        <a:cs typeface="Times New Roman" panose="02020603050405020304" pitchFamily="18" charset="0"/>
                      </a:endParaRPr>
                    </a:p>
                  </a:txBody>
                  <a:tcPr marL="40814" marR="40814"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0" marR="0">
                        <a:lnSpc>
                          <a:spcPct val="107000"/>
                        </a:lnSpc>
                        <a:spcBef>
                          <a:spcPts val="0"/>
                        </a:spcBef>
                        <a:spcAft>
                          <a:spcPts val="0"/>
                        </a:spcAft>
                      </a:pPr>
                      <a:r>
                        <a:rPr lang="en-US" sz="2000" b="0" dirty="0">
                          <a:ln w="3175">
                            <a:solidFill>
                              <a:schemeClr val="bg1"/>
                            </a:solidFill>
                          </a:ln>
                          <a:solidFill>
                            <a:schemeClr val="bg1"/>
                          </a:solidFill>
                          <a:effectLst/>
                          <a:latin typeface="+mn-lt"/>
                        </a:rPr>
                        <a:t>Teacher will have access to the recorded webinar with an optional Kahoot quiz. </a:t>
                      </a:r>
                      <a:endParaRPr lang="en-US" sz="2000" b="0" dirty="0">
                        <a:ln w="3175">
                          <a:solidFill>
                            <a:schemeClr val="bg1"/>
                          </a:solidFill>
                        </a:ln>
                        <a:solidFill>
                          <a:schemeClr val="bg1"/>
                        </a:solidFill>
                        <a:effectLst/>
                        <a:latin typeface="+mn-lt"/>
                        <a:ea typeface="Calibri" panose="020F0502020204030204" pitchFamily="34" charset="0"/>
                        <a:cs typeface="Times New Roman" panose="02020603050405020304" pitchFamily="18" charset="0"/>
                      </a:endParaRPr>
                    </a:p>
                  </a:txBody>
                  <a:tcPr marL="40814" marR="40814"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0" marR="0">
                        <a:lnSpc>
                          <a:spcPct val="107000"/>
                        </a:lnSpc>
                        <a:spcBef>
                          <a:spcPts val="0"/>
                        </a:spcBef>
                        <a:spcAft>
                          <a:spcPts val="0"/>
                        </a:spcAft>
                      </a:pPr>
                      <a:r>
                        <a:rPr lang="en-US" sz="2400" b="0" i="1" dirty="0">
                          <a:ln w="3175">
                            <a:solidFill>
                              <a:schemeClr val="bg1"/>
                            </a:solidFill>
                          </a:ln>
                          <a:solidFill>
                            <a:schemeClr val="bg1"/>
                          </a:solidFill>
                          <a:effectLst/>
                          <a:latin typeface="+mn-lt"/>
                        </a:rPr>
                        <a:t>Emailed to registrants</a:t>
                      </a:r>
                      <a:endParaRPr lang="en-US" sz="2400" b="0" i="1" dirty="0">
                        <a:ln w="3175">
                          <a:solidFill>
                            <a:schemeClr val="bg1"/>
                          </a:solidFill>
                        </a:ln>
                        <a:solidFill>
                          <a:schemeClr val="bg1"/>
                        </a:solidFill>
                        <a:effectLst/>
                        <a:latin typeface="+mn-lt"/>
                        <a:ea typeface="Calibri" panose="020F0502020204030204" pitchFamily="34" charset="0"/>
                        <a:cs typeface="Times New Roman" panose="02020603050405020304" pitchFamily="18" charset="0"/>
                      </a:endParaRPr>
                    </a:p>
                  </a:txBody>
                  <a:tcPr marL="40814" marR="40814"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262215912"/>
                  </a:ext>
                </a:extLst>
              </a:tr>
            </a:tbl>
          </a:graphicData>
        </a:graphic>
      </p:graphicFrame>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4"/>
          <p:cNvSpPr txBox="1"/>
          <p:nvPr/>
        </p:nvSpPr>
        <p:spPr>
          <a:xfrm>
            <a:off x="788504" y="424375"/>
            <a:ext cx="10697051" cy="1141338"/>
          </a:xfrm>
          <a:prstGeom prst="rect">
            <a:avLst/>
          </a:prstGeom>
        </p:spPr>
        <p:txBody>
          <a:bodyPr wrap="square" lIns="0" tIns="0" rIns="0" bIns="0" rtlCol="0" anchor="t">
            <a:spAutoFit/>
          </a:bodyPr>
          <a:lstStyle/>
          <a:p>
            <a:pPr algn="just">
              <a:lnSpc>
                <a:spcPts val="8880"/>
              </a:lnSpc>
            </a:pPr>
            <a:r>
              <a:rPr lang="en-US" sz="8000" dirty="0">
                <a:solidFill>
                  <a:srgbClr val="FFFFFF"/>
                </a:solidFill>
                <a:latin typeface="Lato Medium"/>
              </a:rPr>
              <a:t>Timeline &amp; Preparation</a:t>
            </a:r>
          </a:p>
        </p:txBody>
      </p:sp>
      <p:sp>
        <p:nvSpPr>
          <p:cNvPr id="6" name="AutoShape 6"/>
          <p:cNvSpPr/>
          <p:nvPr/>
        </p:nvSpPr>
        <p:spPr>
          <a:xfrm>
            <a:off x="-1295400" y="1714500"/>
            <a:ext cx="15356013" cy="9097"/>
          </a:xfrm>
          <a:prstGeom prst="line">
            <a:avLst/>
          </a:prstGeom>
          <a:ln w="47625" cap="flat">
            <a:solidFill>
              <a:srgbClr val="FFFFFF"/>
            </a:solidFill>
            <a:prstDash val="solid"/>
            <a:headEnd type="oval" w="lg" len="lg"/>
            <a:tailEnd type="oval" w="lg" len="lg"/>
          </a:ln>
        </p:spPr>
        <p:txBody>
          <a:bodyPr/>
          <a:lstStyle/>
          <a:p>
            <a:endParaRPr lang="en-US"/>
          </a:p>
        </p:txBody>
      </p:sp>
      <p:graphicFrame>
        <p:nvGraphicFramePr>
          <p:cNvPr id="7" name="Table 6">
            <a:extLst>
              <a:ext uri="{FF2B5EF4-FFF2-40B4-BE49-F238E27FC236}">
                <a16:creationId xmlns:a16="http://schemas.microsoft.com/office/drawing/2014/main" id="{E43F4B93-77FF-F05F-1671-47E315BC2721}"/>
              </a:ext>
            </a:extLst>
          </p:cNvPr>
          <p:cNvGraphicFramePr>
            <a:graphicFrameLocks noGrp="1"/>
          </p:cNvGraphicFramePr>
          <p:nvPr>
            <p:extLst>
              <p:ext uri="{D42A27DB-BD31-4B8C-83A1-F6EECF244321}">
                <p14:modId xmlns:p14="http://schemas.microsoft.com/office/powerpoint/2010/main" val="1929820145"/>
              </p:ext>
            </p:extLst>
          </p:nvPr>
        </p:nvGraphicFramePr>
        <p:xfrm>
          <a:off x="788504" y="1872384"/>
          <a:ext cx="17042296" cy="8176833"/>
        </p:xfrm>
        <a:graphic>
          <a:graphicData uri="http://schemas.openxmlformats.org/drawingml/2006/table">
            <a:tbl>
              <a:tblPr firstRow="1" firstCol="1" bandRow="1">
                <a:tableStyleId>{5C22544A-7EE6-4342-B048-85BDC9FD1C3A}</a:tableStyleId>
              </a:tblPr>
              <a:tblGrid>
                <a:gridCol w="1528250">
                  <a:extLst>
                    <a:ext uri="{9D8B030D-6E8A-4147-A177-3AD203B41FA5}">
                      <a16:colId xmlns:a16="http://schemas.microsoft.com/office/drawing/2014/main" val="2032418153"/>
                    </a:ext>
                  </a:extLst>
                </a:gridCol>
                <a:gridCol w="15514046">
                  <a:extLst>
                    <a:ext uri="{9D8B030D-6E8A-4147-A177-3AD203B41FA5}">
                      <a16:colId xmlns:a16="http://schemas.microsoft.com/office/drawing/2014/main" val="1214065416"/>
                    </a:ext>
                  </a:extLst>
                </a:gridCol>
              </a:tblGrid>
              <a:tr h="358732">
                <a:tc>
                  <a:txBody>
                    <a:bodyPr/>
                    <a:lstStyle/>
                    <a:p>
                      <a:pPr marL="0" marR="0">
                        <a:lnSpc>
                          <a:spcPct val="107000"/>
                        </a:lnSpc>
                        <a:spcBef>
                          <a:spcPts val="0"/>
                        </a:spcBef>
                        <a:spcAft>
                          <a:spcPts val="0"/>
                        </a:spcAft>
                      </a:pPr>
                      <a:r>
                        <a:rPr lang="en-US" sz="2400" dirty="0">
                          <a:solidFill>
                            <a:schemeClr val="bg1"/>
                          </a:solidFill>
                          <a:effectLst/>
                        </a:rPr>
                        <a:t>Week 1</a:t>
                      </a:r>
                      <a:endParaRPr lang="en-US"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0" marR="0">
                        <a:lnSpc>
                          <a:spcPct val="107000"/>
                        </a:lnSpc>
                        <a:spcBef>
                          <a:spcPts val="0"/>
                        </a:spcBef>
                        <a:spcAft>
                          <a:spcPts val="0"/>
                        </a:spcAft>
                      </a:pPr>
                      <a:r>
                        <a:rPr lang="en-US" sz="3200" b="0" dirty="0">
                          <a:solidFill>
                            <a:schemeClr val="bg1"/>
                          </a:solidFill>
                          <a:effectLst/>
                        </a:rPr>
                        <a:t>Introduce: </a:t>
                      </a:r>
                      <a:r>
                        <a:rPr lang="en-US" sz="2400" b="0" dirty="0">
                          <a:solidFill>
                            <a:schemeClr val="bg1"/>
                          </a:solidFill>
                          <a:effectLst/>
                        </a:rPr>
                        <a:t>Have students complete modules 1 – 4 of Data Science Foundations. </a:t>
                      </a:r>
                      <a:endParaRPr lang="en-US" sz="2000" b="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3643390967"/>
                  </a:ext>
                </a:extLst>
              </a:tr>
              <a:tr h="1718332">
                <a:tc>
                  <a:txBody>
                    <a:bodyPr/>
                    <a:lstStyle/>
                    <a:p>
                      <a:pPr marL="0" marR="0">
                        <a:lnSpc>
                          <a:spcPct val="107000"/>
                        </a:lnSpc>
                        <a:spcBef>
                          <a:spcPts val="0"/>
                        </a:spcBef>
                        <a:spcAft>
                          <a:spcPts val="0"/>
                        </a:spcAft>
                      </a:pPr>
                      <a:r>
                        <a:rPr lang="en-US" sz="2400" dirty="0">
                          <a:solidFill>
                            <a:schemeClr val="bg1"/>
                          </a:solidFill>
                          <a:effectLst/>
                        </a:rPr>
                        <a:t>Week 2</a:t>
                      </a:r>
                      <a:endParaRPr lang="en-US"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0" marR="0">
                        <a:lnSpc>
                          <a:spcPct val="107000"/>
                        </a:lnSpc>
                        <a:spcBef>
                          <a:spcPts val="0"/>
                        </a:spcBef>
                        <a:spcAft>
                          <a:spcPts val="0"/>
                        </a:spcAft>
                      </a:pPr>
                      <a:r>
                        <a:rPr lang="en-US" sz="3200" dirty="0">
                          <a:solidFill>
                            <a:schemeClr val="bg1"/>
                          </a:solidFill>
                          <a:effectLst/>
                        </a:rPr>
                        <a:t>Discuss: </a:t>
                      </a:r>
                      <a:r>
                        <a:rPr lang="en-US" sz="2400" dirty="0">
                          <a:solidFill>
                            <a:schemeClr val="bg1"/>
                          </a:solidFill>
                          <a:effectLst/>
                        </a:rPr>
                        <a:t>As a group or with partners, have students consider the following questions: </a:t>
                      </a:r>
                    </a:p>
                    <a:p>
                      <a:pPr marL="342900" marR="0" lvl="0" indent="-342900">
                        <a:lnSpc>
                          <a:spcPct val="107000"/>
                        </a:lnSpc>
                        <a:spcBef>
                          <a:spcPts val="0"/>
                        </a:spcBef>
                        <a:spcAft>
                          <a:spcPts val="0"/>
                        </a:spcAft>
                        <a:buFont typeface="Calibri" panose="020F0502020204030204" pitchFamily="34" charset="0"/>
                        <a:buChar char="-"/>
                      </a:pPr>
                      <a:r>
                        <a:rPr lang="en-US" sz="2400" dirty="0">
                          <a:solidFill>
                            <a:schemeClr val="bg1"/>
                          </a:solidFill>
                          <a:effectLst/>
                        </a:rPr>
                        <a:t>How would you define data science in your own words? </a:t>
                      </a:r>
                    </a:p>
                    <a:p>
                      <a:pPr marL="342900" marR="0" lvl="0" indent="-342900">
                        <a:lnSpc>
                          <a:spcPct val="107000"/>
                        </a:lnSpc>
                        <a:spcBef>
                          <a:spcPts val="0"/>
                        </a:spcBef>
                        <a:spcAft>
                          <a:spcPts val="0"/>
                        </a:spcAft>
                        <a:buFont typeface="Calibri" panose="020F0502020204030204" pitchFamily="34" charset="0"/>
                        <a:buChar char="-"/>
                      </a:pPr>
                      <a:r>
                        <a:rPr lang="en-US" sz="2400" dirty="0">
                          <a:solidFill>
                            <a:schemeClr val="bg1"/>
                          </a:solidFill>
                          <a:effectLst/>
                        </a:rPr>
                        <a:t>How does data science relate to everyday life? </a:t>
                      </a:r>
                    </a:p>
                    <a:p>
                      <a:pPr marL="342900" marR="0" lvl="0" indent="-342900">
                        <a:lnSpc>
                          <a:spcPct val="107000"/>
                        </a:lnSpc>
                        <a:spcBef>
                          <a:spcPts val="0"/>
                        </a:spcBef>
                        <a:spcAft>
                          <a:spcPts val="0"/>
                        </a:spcAft>
                        <a:buFont typeface="Calibri" panose="020F0502020204030204" pitchFamily="34" charset="0"/>
                        <a:buChar char="-"/>
                      </a:pPr>
                      <a:r>
                        <a:rPr lang="en-US" sz="2400" dirty="0">
                          <a:solidFill>
                            <a:schemeClr val="bg1"/>
                          </a:solidFill>
                          <a:effectLst/>
                        </a:rPr>
                        <a:t>Can you think of an example of data science in you daily routine? (Example: Do Instagram or social media likes impact what you post?)</a:t>
                      </a:r>
                    </a:p>
                    <a:p>
                      <a:pPr marL="342900" marR="0" lvl="0" indent="-342900">
                        <a:lnSpc>
                          <a:spcPct val="107000"/>
                        </a:lnSpc>
                        <a:spcBef>
                          <a:spcPts val="0"/>
                        </a:spcBef>
                        <a:spcAft>
                          <a:spcPts val="0"/>
                        </a:spcAft>
                        <a:buFont typeface="Calibri" panose="020F0502020204030204" pitchFamily="34" charset="0"/>
                        <a:buChar char="-"/>
                      </a:pPr>
                      <a:r>
                        <a:rPr lang="en-US" sz="2400" dirty="0">
                          <a:solidFill>
                            <a:schemeClr val="bg1"/>
                          </a:solidFill>
                          <a:effectLst/>
                        </a:rPr>
                        <a:t>If you were to become a data scientist, which industry would you most prefer to work in? Why? </a:t>
                      </a:r>
                    </a:p>
                    <a:p>
                      <a:pPr marL="457200" marR="0">
                        <a:lnSpc>
                          <a:spcPct val="107000"/>
                        </a:lnSpc>
                        <a:spcBef>
                          <a:spcPts val="0"/>
                        </a:spcBef>
                        <a:spcAft>
                          <a:spcPts val="0"/>
                        </a:spcAft>
                      </a:pPr>
                      <a:r>
                        <a:rPr lang="en-US" sz="2000" dirty="0">
                          <a:solidFill>
                            <a:schemeClr val="bg1"/>
                          </a:solidFill>
                          <a:effectLst/>
                        </a:rPr>
                        <a:t> </a:t>
                      </a:r>
                      <a:endParaRPr lang="en-US"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2719560059"/>
                  </a:ext>
                </a:extLst>
              </a:tr>
              <a:tr h="1539894">
                <a:tc>
                  <a:txBody>
                    <a:bodyPr/>
                    <a:lstStyle/>
                    <a:p>
                      <a:pPr marL="0" marR="0">
                        <a:lnSpc>
                          <a:spcPct val="107000"/>
                        </a:lnSpc>
                        <a:spcBef>
                          <a:spcPts val="0"/>
                        </a:spcBef>
                        <a:spcAft>
                          <a:spcPts val="0"/>
                        </a:spcAft>
                      </a:pPr>
                      <a:r>
                        <a:rPr lang="en-US" sz="2400">
                          <a:solidFill>
                            <a:schemeClr val="bg1"/>
                          </a:solidFill>
                          <a:effectLst/>
                        </a:rPr>
                        <a:t>Week 2</a:t>
                      </a:r>
                      <a:endParaRPr lang="en-US" sz="20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0" marR="0">
                        <a:lnSpc>
                          <a:spcPct val="107000"/>
                        </a:lnSpc>
                        <a:spcBef>
                          <a:spcPts val="0"/>
                        </a:spcBef>
                        <a:spcAft>
                          <a:spcPts val="0"/>
                        </a:spcAft>
                      </a:pPr>
                      <a:r>
                        <a:rPr lang="en-US" sz="3200" dirty="0">
                          <a:solidFill>
                            <a:schemeClr val="bg1"/>
                          </a:solidFill>
                          <a:effectLst/>
                        </a:rPr>
                        <a:t>Write: </a:t>
                      </a:r>
                      <a:r>
                        <a:rPr lang="en-US" sz="2400" dirty="0">
                          <a:solidFill>
                            <a:schemeClr val="bg1"/>
                          </a:solidFill>
                          <a:effectLst/>
                        </a:rPr>
                        <a:t>Have students apply to the </a:t>
                      </a:r>
                      <a:r>
                        <a:rPr lang="en-US" sz="2400" i="1" u="sng" dirty="0">
                          <a:solidFill>
                            <a:schemeClr val="bg1"/>
                          </a:solidFill>
                          <a:effectLst/>
                          <a:hlinkClick r:id="rId2">
                            <a:extLst>
                              <a:ext uri="{A12FA001-AC4F-418D-AE19-62706E023703}">
                                <ahyp:hlinkClr xmlns:ahyp="http://schemas.microsoft.com/office/drawing/2018/hyperlinkcolor" val="tx"/>
                              </a:ext>
                            </a:extLst>
                          </a:hlinkClick>
                        </a:rPr>
                        <a:t>Distinguished Scholar Award</a:t>
                      </a:r>
                      <a:r>
                        <a:rPr lang="en-US" sz="2400" i="1" dirty="0">
                          <a:solidFill>
                            <a:schemeClr val="bg1"/>
                          </a:solidFill>
                          <a:effectLst/>
                        </a:rPr>
                        <a:t> </a:t>
                      </a:r>
                      <a:r>
                        <a:rPr lang="en-US" sz="2400" dirty="0">
                          <a:solidFill>
                            <a:schemeClr val="bg1"/>
                          </a:solidFill>
                          <a:effectLst/>
                        </a:rPr>
                        <a:t>for a chance to win $5,000 in educational funding by writing a 300-500 word essay in response to the following question: </a:t>
                      </a:r>
                    </a:p>
                    <a:p>
                      <a:pPr marL="0" marR="0">
                        <a:lnSpc>
                          <a:spcPct val="107000"/>
                        </a:lnSpc>
                        <a:spcBef>
                          <a:spcPts val="0"/>
                        </a:spcBef>
                        <a:spcAft>
                          <a:spcPts val="0"/>
                        </a:spcAft>
                      </a:pPr>
                      <a:r>
                        <a:rPr lang="en-US" sz="2400" dirty="0">
                          <a:solidFill>
                            <a:schemeClr val="bg1"/>
                          </a:solidFill>
                          <a:effectLst/>
                        </a:rPr>
                        <a:t> </a:t>
                      </a:r>
                    </a:p>
                    <a:p>
                      <a:pPr marL="0" marR="0">
                        <a:lnSpc>
                          <a:spcPct val="107000"/>
                        </a:lnSpc>
                        <a:spcBef>
                          <a:spcPts val="0"/>
                        </a:spcBef>
                        <a:spcAft>
                          <a:spcPts val="800"/>
                        </a:spcAft>
                      </a:pPr>
                      <a:r>
                        <a:rPr lang="en-US" sz="2400" dirty="0">
                          <a:solidFill>
                            <a:schemeClr val="bg1"/>
                          </a:solidFill>
                          <a:effectLst/>
                        </a:rPr>
                        <a:t>What was the most memorable or surprising thing that you learned about data science and how will you use this new knowledge in your career, to advance your personal financial goals, or in other parts of your life?</a:t>
                      </a:r>
                    </a:p>
                    <a:p>
                      <a:pPr marL="0" marR="0">
                        <a:lnSpc>
                          <a:spcPct val="107000"/>
                        </a:lnSpc>
                        <a:spcBef>
                          <a:spcPts val="0"/>
                        </a:spcBef>
                        <a:spcAft>
                          <a:spcPts val="800"/>
                        </a:spcAft>
                      </a:pPr>
                      <a:endParaRPr lang="en-US"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2256024553"/>
                  </a:ext>
                </a:extLst>
              </a:tr>
              <a:tr h="754305">
                <a:tc>
                  <a:txBody>
                    <a:bodyPr/>
                    <a:lstStyle/>
                    <a:p>
                      <a:pPr marL="0" marR="0">
                        <a:lnSpc>
                          <a:spcPct val="107000"/>
                        </a:lnSpc>
                        <a:spcBef>
                          <a:spcPts val="0"/>
                        </a:spcBef>
                        <a:spcAft>
                          <a:spcPts val="0"/>
                        </a:spcAft>
                      </a:pPr>
                      <a:r>
                        <a:rPr lang="en-US" sz="2400">
                          <a:solidFill>
                            <a:schemeClr val="bg1"/>
                          </a:solidFill>
                          <a:effectLst/>
                        </a:rPr>
                        <a:t>Week 3</a:t>
                      </a:r>
                      <a:endParaRPr lang="en-US" sz="20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0" marR="0">
                        <a:lnSpc>
                          <a:spcPct val="107000"/>
                        </a:lnSpc>
                        <a:spcBef>
                          <a:spcPts val="0"/>
                        </a:spcBef>
                        <a:spcAft>
                          <a:spcPts val="0"/>
                        </a:spcAft>
                      </a:pPr>
                      <a:r>
                        <a:rPr lang="en-US" sz="3200" dirty="0">
                          <a:solidFill>
                            <a:schemeClr val="bg1"/>
                          </a:solidFill>
                          <a:effectLst/>
                        </a:rPr>
                        <a:t>Skill Application</a:t>
                      </a:r>
                      <a:r>
                        <a:rPr lang="en-US" sz="2000" dirty="0">
                          <a:solidFill>
                            <a:schemeClr val="bg1"/>
                          </a:solidFill>
                          <a:effectLst/>
                        </a:rPr>
                        <a:t>: </a:t>
                      </a:r>
                      <a:r>
                        <a:rPr lang="en-US" sz="2400" dirty="0">
                          <a:solidFill>
                            <a:schemeClr val="bg1"/>
                          </a:solidFill>
                          <a:effectLst/>
                        </a:rPr>
                        <a:t>In groups, have students complete the “data visualization” project using data provided below or live-time data gathered in class among peers. </a:t>
                      </a:r>
                    </a:p>
                    <a:p>
                      <a:pPr marL="0" marR="0">
                        <a:lnSpc>
                          <a:spcPct val="107000"/>
                        </a:lnSpc>
                        <a:spcBef>
                          <a:spcPts val="0"/>
                        </a:spcBef>
                        <a:spcAft>
                          <a:spcPts val="0"/>
                        </a:spcAft>
                      </a:pPr>
                      <a:r>
                        <a:rPr lang="en-US" sz="2000" dirty="0">
                          <a:solidFill>
                            <a:schemeClr val="bg1"/>
                          </a:solidFill>
                          <a:effectLst/>
                        </a:rPr>
                        <a:t> </a:t>
                      </a:r>
                      <a:endParaRPr lang="en-US"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397860137"/>
                  </a:ext>
                </a:extLst>
              </a:tr>
              <a:tr h="715942">
                <a:tc>
                  <a:txBody>
                    <a:bodyPr/>
                    <a:lstStyle/>
                    <a:p>
                      <a:pPr marL="0" marR="0">
                        <a:lnSpc>
                          <a:spcPct val="107000"/>
                        </a:lnSpc>
                        <a:spcBef>
                          <a:spcPts val="0"/>
                        </a:spcBef>
                        <a:spcAft>
                          <a:spcPts val="0"/>
                        </a:spcAft>
                      </a:pPr>
                      <a:r>
                        <a:rPr lang="en-US" sz="2400">
                          <a:solidFill>
                            <a:schemeClr val="bg1"/>
                          </a:solidFill>
                          <a:effectLst/>
                        </a:rPr>
                        <a:t>Week 4</a:t>
                      </a:r>
                      <a:endParaRPr lang="en-US" sz="20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0" marR="0">
                        <a:lnSpc>
                          <a:spcPct val="107000"/>
                        </a:lnSpc>
                        <a:spcBef>
                          <a:spcPts val="0"/>
                        </a:spcBef>
                        <a:spcAft>
                          <a:spcPts val="0"/>
                        </a:spcAft>
                      </a:pPr>
                      <a:r>
                        <a:rPr lang="en-US" sz="3200" dirty="0">
                          <a:solidFill>
                            <a:schemeClr val="bg1"/>
                          </a:solidFill>
                          <a:effectLst/>
                        </a:rPr>
                        <a:t>Career Exploration: </a:t>
                      </a:r>
                      <a:r>
                        <a:rPr lang="en-US" sz="2400" dirty="0">
                          <a:solidFill>
                            <a:schemeClr val="bg1"/>
                          </a:solidFill>
                          <a:effectLst/>
                        </a:rPr>
                        <a:t>Have students attend or watch the DataSetGo Virtual Webinar featuring data scientist professionals in a variety of industries. </a:t>
                      </a:r>
                    </a:p>
                    <a:p>
                      <a:pPr marL="0" marR="0">
                        <a:lnSpc>
                          <a:spcPct val="107000"/>
                        </a:lnSpc>
                        <a:spcBef>
                          <a:spcPts val="0"/>
                        </a:spcBef>
                        <a:spcAft>
                          <a:spcPts val="0"/>
                        </a:spcAft>
                      </a:pPr>
                      <a:r>
                        <a:rPr lang="en-US" sz="1600" dirty="0">
                          <a:solidFill>
                            <a:schemeClr val="bg1"/>
                          </a:solidFill>
                          <a:effectLst/>
                        </a:rPr>
                        <a:t> </a:t>
                      </a:r>
                      <a:endParaRPr lang="en-US"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1008317165"/>
                  </a:ext>
                </a:extLst>
              </a:tr>
            </a:tbl>
          </a:graphicData>
        </a:graphic>
      </p:graphicFrame>
      <p:sp>
        <p:nvSpPr>
          <p:cNvPr id="8" name="Rectangle 1">
            <a:hlinkClick r:id="rId2"/>
            <a:extLst>
              <a:ext uri="{FF2B5EF4-FFF2-40B4-BE49-F238E27FC236}">
                <a16:creationId xmlns:a16="http://schemas.microsoft.com/office/drawing/2014/main" id="{12F332DC-CAA4-58D6-ED98-D9F80F043D0A}"/>
              </a:ext>
            </a:extLst>
          </p:cNvPr>
          <p:cNvSpPr>
            <a:spLocks noChangeArrowheads="1"/>
          </p:cNvSpPr>
          <p:nvPr/>
        </p:nvSpPr>
        <p:spPr bwMode="auto">
          <a:xfrm>
            <a:off x="9753601" y="4263896"/>
            <a:ext cx="18288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Tree>
    <p:extLst>
      <p:ext uri="{BB962C8B-B14F-4D97-AF65-F5344CB8AC3E}">
        <p14:creationId xmlns:p14="http://schemas.microsoft.com/office/powerpoint/2010/main" val="4863628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4"/>
          <p:cNvSpPr txBox="1"/>
          <p:nvPr/>
        </p:nvSpPr>
        <p:spPr>
          <a:xfrm>
            <a:off x="1034080" y="464228"/>
            <a:ext cx="10697051" cy="1052660"/>
          </a:xfrm>
          <a:prstGeom prst="rect">
            <a:avLst/>
          </a:prstGeom>
        </p:spPr>
        <p:txBody>
          <a:bodyPr wrap="square" lIns="0" tIns="0" rIns="0" bIns="0" rtlCol="0" anchor="t">
            <a:spAutoFit/>
          </a:bodyPr>
          <a:lstStyle/>
          <a:p>
            <a:pPr algn="just">
              <a:lnSpc>
                <a:spcPts val="8880"/>
              </a:lnSpc>
            </a:pPr>
            <a:r>
              <a:rPr lang="en-US" sz="6600" dirty="0">
                <a:solidFill>
                  <a:srgbClr val="FFFFFF"/>
                </a:solidFill>
                <a:latin typeface="Lato Medium"/>
              </a:rPr>
              <a:t>Virtual Event</a:t>
            </a:r>
          </a:p>
        </p:txBody>
      </p:sp>
      <p:sp>
        <p:nvSpPr>
          <p:cNvPr id="6" name="AutoShape 6"/>
          <p:cNvSpPr/>
          <p:nvPr/>
        </p:nvSpPr>
        <p:spPr>
          <a:xfrm>
            <a:off x="-1295399" y="1714501"/>
            <a:ext cx="9067800" cy="0"/>
          </a:xfrm>
          <a:prstGeom prst="line">
            <a:avLst/>
          </a:prstGeom>
          <a:ln w="47625" cap="flat">
            <a:solidFill>
              <a:srgbClr val="FFFFFF"/>
            </a:solidFill>
            <a:prstDash val="solid"/>
            <a:headEnd type="oval" w="lg" len="lg"/>
            <a:tailEnd type="oval" w="lg" len="lg"/>
          </a:ln>
        </p:spPr>
        <p:txBody>
          <a:bodyPr/>
          <a:lstStyle/>
          <a:p>
            <a:endParaRPr lang="en-US"/>
          </a:p>
        </p:txBody>
      </p:sp>
      <p:sp>
        <p:nvSpPr>
          <p:cNvPr id="8" name="Rectangle 1">
            <a:hlinkClick r:id="rId2"/>
            <a:extLst>
              <a:ext uri="{FF2B5EF4-FFF2-40B4-BE49-F238E27FC236}">
                <a16:creationId xmlns:a16="http://schemas.microsoft.com/office/drawing/2014/main" id="{12F332DC-CAA4-58D6-ED98-D9F80F043D0A}"/>
              </a:ext>
            </a:extLst>
          </p:cNvPr>
          <p:cNvSpPr>
            <a:spLocks noChangeArrowheads="1"/>
          </p:cNvSpPr>
          <p:nvPr/>
        </p:nvSpPr>
        <p:spPr bwMode="auto">
          <a:xfrm>
            <a:off x="9753601" y="4263896"/>
            <a:ext cx="18288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2" name="Table 1">
            <a:extLst>
              <a:ext uri="{FF2B5EF4-FFF2-40B4-BE49-F238E27FC236}">
                <a16:creationId xmlns:a16="http://schemas.microsoft.com/office/drawing/2014/main" id="{7D680F68-3E1B-CCF6-AAC8-A4FEDFDCABEB}"/>
              </a:ext>
            </a:extLst>
          </p:cNvPr>
          <p:cNvGraphicFramePr>
            <a:graphicFrameLocks noGrp="1"/>
          </p:cNvGraphicFramePr>
          <p:nvPr>
            <p:extLst>
              <p:ext uri="{D42A27DB-BD31-4B8C-83A1-F6EECF244321}">
                <p14:modId xmlns:p14="http://schemas.microsoft.com/office/powerpoint/2010/main" val="1169199982"/>
              </p:ext>
            </p:extLst>
          </p:nvPr>
        </p:nvGraphicFramePr>
        <p:xfrm>
          <a:off x="990600" y="1921209"/>
          <a:ext cx="16743364" cy="8059463"/>
        </p:xfrm>
        <a:graphic>
          <a:graphicData uri="http://schemas.openxmlformats.org/drawingml/2006/table">
            <a:tbl>
              <a:tblPr firstRow="1" firstCol="1" bandRow="1">
                <a:tableStyleId>{5C22544A-7EE6-4342-B048-85BDC9FD1C3A}</a:tableStyleId>
              </a:tblPr>
              <a:tblGrid>
                <a:gridCol w="3756640">
                  <a:extLst>
                    <a:ext uri="{9D8B030D-6E8A-4147-A177-3AD203B41FA5}">
                      <a16:colId xmlns:a16="http://schemas.microsoft.com/office/drawing/2014/main" val="3861109427"/>
                    </a:ext>
                  </a:extLst>
                </a:gridCol>
                <a:gridCol w="8593021">
                  <a:extLst>
                    <a:ext uri="{9D8B030D-6E8A-4147-A177-3AD203B41FA5}">
                      <a16:colId xmlns:a16="http://schemas.microsoft.com/office/drawing/2014/main" val="977452117"/>
                    </a:ext>
                  </a:extLst>
                </a:gridCol>
                <a:gridCol w="4393703">
                  <a:extLst>
                    <a:ext uri="{9D8B030D-6E8A-4147-A177-3AD203B41FA5}">
                      <a16:colId xmlns:a16="http://schemas.microsoft.com/office/drawing/2014/main" val="922575575"/>
                    </a:ext>
                  </a:extLst>
                </a:gridCol>
              </a:tblGrid>
              <a:tr h="471446">
                <a:tc gridSpan="3">
                  <a:txBody>
                    <a:bodyPr/>
                    <a:lstStyle/>
                    <a:p>
                      <a:pPr marL="0" marR="0">
                        <a:lnSpc>
                          <a:spcPct val="107000"/>
                        </a:lnSpc>
                        <a:spcBef>
                          <a:spcPts val="0"/>
                        </a:spcBef>
                        <a:spcAft>
                          <a:spcPts val="0"/>
                        </a:spcAft>
                      </a:pPr>
                      <a:r>
                        <a:rPr lang="en-US" sz="3200">
                          <a:solidFill>
                            <a:schemeClr val="bg1"/>
                          </a:solidFill>
                          <a:effectLst/>
                        </a:rPr>
                        <a:t>Run of Show (Overview), 60-Minute Run Time</a:t>
                      </a:r>
                      <a:endParaRPr lang="en-US" sz="24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656390547"/>
                  </a:ext>
                </a:extLst>
              </a:tr>
              <a:tr h="412493">
                <a:tc rowSpan="2">
                  <a:txBody>
                    <a:bodyPr/>
                    <a:lstStyle/>
                    <a:p>
                      <a:pPr marL="0" marR="0">
                        <a:lnSpc>
                          <a:spcPct val="107000"/>
                        </a:lnSpc>
                        <a:spcBef>
                          <a:spcPts val="0"/>
                        </a:spcBef>
                        <a:spcAft>
                          <a:spcPts val="0"/>
                        </a:spcAft>
                      </a:pPr>
                      <a:r>
                        <a:rPr lang="en-US" sz="2800">
                          <a:solidFill>
                            <a:schemeClr val="bg1"/>
                          </a:solidFill>
                          <a:effectLst/>
                        </a:rPr>
                        <a:t>Discover Data Science</a:t>
                      </a:r>
                      <a:endParaRPr lang="en-US" sz="24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oFill/>
                  </a:tcPr>
                </a:tc>
                <a:tc>
                  <a:txBody>
                    <a:bodyPr/>
                    <a:lstStyle/>
                    <a:p>
                      <a:pPr marL="0" marR="0">
                        <a:lnSpc>
                          <a:spcPct val="107000"/>
                        </a:lnSpc>
                        <a:spcBef>
                          <a:spcPts val="0"/>
                        </a:spcBef>
                        <a:spcAft>
                          <a:spcPts val="0"/>
                        </a:spcAft>
                      </a:pPr>
                      <a:r>
                        <a:rPr lang="en-US" sz="2800">
                          <a:solidFill>
                            <a:schemeClr val="bg1"/>
                          </a:solidFill>
                          <a:effectLst/>
                        </a:rPr>
                        <a:t>What is Data Science? </a:t>
                      </a:r>
                      <a:endParaRPr lang="en-US" sz="24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oFill/>
                  </a:tcPr>
                </a:tc>
                <a:tc>
                  <a:txBody>
                    <a:bodyPr/>
                    <a:lstStyle/>
                    <a:p>
                      <a:pPr marL="0" marR="0">
                        <a:lnSpc>
                          <a:spcPct val="107000"/>
                        </a:lnSpc>
                        <a:spcBef>
                          <a:spcPts val="0"/>
                        </a:spcBef>
                        <a:spcAft>
                          <a:spcPts val="0"/>
                        </a:spcAft>
                      </a:pPr>
                      <a:r>
                        <a:rPr lang="en-US" sz="2000" dirty="0">
                          <a:solidFill>
                            <a:schemeClr val="bg1"/>
                          </a:solidFill>
                          <a:effectLst/>
                        </a:rPr>
                        <a:t>Start / End Time</a:t>
                      </a:r>
                      <a:endParaRPr lang="en-US" sz="2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oFill/>
                  </a:tcPr>
                </a:tc>
                <a:extLst>
                  <a:ext uri="{0D108BD9-81ED-4DB2-BD59-A6C34878D82A}">
                    <a16:rowId xmlns:a16="http://schemas.microsoft.com/office/drawing/2014/main" val="3880800362"/>
                  </a:ext>
                </a:extLst>
              </a:tr>
              <a:tr h="1164355">
                <a:tc vMerge="1">
                  <a:txBody>
                    <a:bodyPr/>
                    <a:lstStyle/>
                    <a:p>
                      <a:endParaRPr lang="en-US"/>
                    </a:p>
                  </a:txBody>
                  <a:tcPr/>
                </a:tc>
                <a:tc gridSpan="2">
                  <a:txBody>
                    <a:bodyPr/>
                    <a:lstStyle/>
                    <a:p>
                      <a:pPr marL="0" marR="0">
                        <a:lnSpc>
                          <a:spcPct val="107000"/>
                        </a:lnSpc>
                        <a:spcBef>
                          <a:spcPts val="0"/>
                        </a:spcBef>
                        <a:spcAft>
                          <a:spcPts val="0"/>
                        </a:spcAft>
                      </a:pPr>
                      <a:r>
                        <a:rPr lang="en-US" sz="2800" dirty="0">
                          <a:solidFill>
                            <a:schemeClr val="bg1"/>
                          </a:solidFill>
                          <a:effectLst/>
                        </a:rPr>
                        <a:t>Introductions of participants and general overview of the diverse field of data science. </a:t>
                      </a:r>
                      <a:endParaRPr lang="en-US" sz="2400" dirty="0">
                        <a:solidFill>
                          <a:schemeClr val="bg1"/>
                        </a:solidFill>
                        <a:effectLst/>
                      </a:endParaRPr>
                    </a:p>
                    <a:p>
                      <a:pPr marL="0" marR="0">
                        <a:lnSpc>
                          <a:spcPct val="107000"/>
                        </a:lnSpc>
                        <a:spcBef>
                          <a:spcPts val="0"/>
                        </a:spcBef>
                        <a:spcAft>
                          <a:spcPts val="0"/>
                        </a:spcAft>
                      </a:pPr>
                      <a:r>
                        <a:rPr lang="en-US" sz="2800" dirty="0">
                          <a:solidFill>
                            <a:schemeClr val="bg1"/>
                          </a:solidFill>
                          <a:effectLst/>
                        </a:rPr>
                        <a:t> </a:t>
                      </a:r>
                      <a:endParaRPr lang="en-US" sz="2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oFill/>
                  </a:tcPr>
                </a:tc>
                <a:tc hMerge="1">
                  <a:txBody>
                    <a:bodyPr/>
                    <a:lstStyle/>
                    <a:p>
                      <a:endParaRPr lang="en-US"/>
                    </a:p>
                  </a:txBody>
                  <a:tcPr/>
                </a:tc>
                <a:extLst>
                  <a:ext uri="{0D108BD9-81ED-4DB2-BD59-A6C34878D82A}">
                    <a16:rowId xmlns:a16="http://schemas.microsoft.com/office/drawing/2014/main" val="3141648828"/>
                  </a:ext>
                </a:extLst>
              </a:tr>
              <a:tr h="412493">
                <a:tc rowSpan="2">
                  <a:txBody>
                    <a:bodyPr/>
                    <a:lstStyle/>
                    <a:p>
                      <a:pPr marL="0" marR="0">
                        <a:lnSpc>
                          <a:spcPct val="107000"/>
                        </a:lnSpc>
                        <a:spcBef>
                          <a:spcPts val="0"/>
                        </a:spcBef>
                        <a:spcAft>
                          <a:spcPts val="0"/>
                        </a:spcAft>
                      </a:pPr>
                      <a:r>
                        <a:rPr lang="en-US" sz="2800">
                          <a:solidFill>
                            <a:schemeClr val="bg1"/>
                          </a:solidFill>
                          <a:effectLst/>
                        </a:rPr>
                        <a:t>Demystifying Data Science </a:t>
                      </a:r>
                      <a:endParaRPr lang="en-US" sz="2400">
                        <a:solidFill>
                          <a:schemeClr val="bg1"/>
                        </a:solidFill>
                        <a:effectLst/>
                      </a:endParaRPr>
                    </a:p>
                    <a:p>
                      <a:pPr marL="0" marR="0">
                        <a:lnSpc>
                          <a:spcPct val="107000"/>
                        </a:lnSpc>
                        <a:spcBef>
                          <a:spcPts val="0"/>
                        </a:spcBef>
                        <a:spcAft>
                          <a:spcPts val="0"/>
                        </a:spcAft>
                      </a:pPr>
                      <a:r>
                        <a:rPr lang="en-US" sz="3200">
                          <a:solidFill>
                            <a:schemeClr val="bg1"/>
                          </a:solidFill>
                          <a:effectLst/>
                        </a:rPr>
                        <a:t> </a:t>
                      </a:r>
                      <a:endParaRPr lang="en-US" sz="24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oFill/>
                  </a:tcPr>
                </a:tc>
                <a:tc>
                  <a:txBody>
                    <a:bodyPr/>
                    <a:lstStyle/>
                    <a:p>
                      <a:pPr marL="0" marR="0">
                        <a:lnSpc>
                          <a:spcPct val="107000"/>
                        </a:lnSpc>
                        <a:spcBef>
                          <a:spcPts val="0"/>
                        </a:spcBef>
                        <a:spcAft>
                          <a:spcPts val="0"/>
                        </a:spcAft>
                      </a:pPr>
                      <a:r>
                        <a:rPr lang="en-US" sz="2800">
                          <a:solidFill>
                            <a:schemeClr val="bg1"/>
                          </a:solidFill>
                          <a:effectLst/>
                        </a:rPr>
                        <a:t>A Conversation with a Guest Data Scientist</a:t>
                      </a:r>
                      <a:endParaRPr lang="en-US" sz="24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oFill/>
                  </a:tcPr>
                </a:tc>
                <a:tc>
                  <a:txBody>
                    <a:bodyPr/>
                    <a:lstStyle/>
                    <a:p>
                      <a:pPr marL="0" marR="0">
                        <a:lnSpc>
                          <a:spcPct val="107000"/>
                        </a:lnSpc>
                        <a:spcBef>
                          <a:spcPts val="0"/>
                        </a:spcBef>
                        <a:spcAft>
                          <a:spcPts val="0"/>
                        </a:spcAft>
                      </a:pPr>
                      <a:r>
                        <a:rPr lang="en-US" sz="2000">
                          <a:solidFill>
                            <a:schemeClr val="bg1"/>
                          </a:solidFill>
                          <a:effectLst/>
                        </a:rPr>
                        <a:t>Start / End Time </a:t>
                      </a:r>
                      <a:endParaRPr lang="en-US" sz="24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oFill/>
                  </a:tcPr>
                </a:tc>
                <a:extLst>
                  <a:ext uri="{0D108BD9-81ED-4DB2-BD59-A6C34878D82A}">
                    <a16:rowId xmlns:a16="http://schemas.microsoft.com/office/drawing/2014/main" val="2673517630"/>
                  </a:ext>
                </a:extLst>
              </a:tr>
              <a:tr h="1275778">
                <a:tc vMerge="1">
                  <a:txBody>
                    <a:bodyPr/>
                    <a:lstStyle/>
                    <a:p>
                      <a:endParaRPr lang="en-US"/>
                    </a:p>
                  </a:txBody>
                  <a:tcPr/>
                </a:tc>
                <a:tc gridSpan="2">
                  <a:txBody>
                    <a:bodyPr/>
                    <a:lstStyle/>
                    <a:p>
                      <a:pPr marL="0" marR="0">
                        <a:lnSpc>
                          <a:spcPct val="107000"/>
                        </a:lnSpc>
                        <a:spcBef>
                          <a:spcPts val="0"/>
                        </a:spcBef>
                        <a:spcAft>
                          <a:spcPts val="0"/>
                        </a:spcAft>
                      </a:pPr>
                      <a:r>
                        <a:rPr lang="en-US" sz="2800" dirty="0">
                          <a:solidFill>
                            <a:schemeClr val="bg1"/>
                          </a:solidFill>
                          <a:effectLst/>
                        </a:rPr>
                        <a:t>Hear directly from a data scientist in a variety of industries such as the sports, television, science, energy, or more. </a:t>
                      </a:r>
                      <a:endParaRPr lang="en-US" sz="2400" dirty="0">
                        <a:solidFill>
                          <a:schemeClr val="bg1"/>
                        </a:solidFill>
                        <a:effectLst/>
                      </a:endParaRPr>
                    </a:p>
                    <a:p>
                      <a:pPr marL="0" marR="0">
                        <a:lnSpc>
                          <a:spcPct val="107000"/>
                        </a:lnSpc>
                        <a:spcBef>
                          <a:spcPts val="0"/>
                        </a:spcBef>
                        <a:spcAft>
                          <a:spcPts val="0"/>
                        </a:spcAft>
                      </a:pPr>
                      <a:r>
                        <a:rPr lang="en-US" sz="2800" dirty="0">
                          <a:solidFill>
                            <a:schemeClr val="bg1"/>
                          </a:solidFill>
                          <a:effectLst/>
                        </a:rPr>
                        <a:t> </a:t>
                      </a:r>
                      <a:endParaRPr lang="en-US" sz="2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oFill/>
                  </a:tcPr>
                </a:tc>
                <a:tc hMerge="1">
                  <a:txBody>
                    <a:bodyPr/>
                    <a:lstStyle/>
                    <a:p>
                      <a:endParaRPr lang="en-US"/>
                    </a:p>
                  </a:txBody>
                  <a:tcPr/>
                </a:tc>
                <a:extLst>
                  <a:ext uri="{0D108BD9-81ED-4DB2-BD59-A6C34878D82A}">
                    <a16:rowId xmlns:a16="http://schemas.microsoft.com/office/drawing/2014/main" val="1850612171"/>
                  </a:ext>
                </a:extLst>
              </a:tr>
              <a:tr h="412493">
                <a:tc rowSpan="2">
                  <a:txBody>
                    <a:bodyPr/>
                    <a:lstStyle/>
                    <a:p>
                      <a:pPr marL="0" marR="0">
                        <a:lnSpc>
                          <a:spcPct val="107000"/>
                        </a:lnSpc>
                        <a:spcBef>
                          <a:spcPts val="0"/>
                        </a:spcBef>
                        <a:spcAft>
                          <a:spcPts val="0"/>
                        </a:spcAft>
                      </a:pPr>
                      <a:r>
                        <a:rPr lang="en-US" sz="2800">
                          <a:solidFill>
                            <a:schemeClr val="bg1"/>
                          </a:solidFill>
                          <a:effectLst/>
                        </a:rPr>
                        <a:t>Data Demonstrations &amp; Dialogue</a:t>
                      </a:r>
                      <a:endParaRPr lang="en-US" sz="24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oFill/>
                  </a:tcPr>
                </a:tc>
                <a:tc>
                  <a:txBody>
                    <a:bodyPr/>
                    <a:lstStyle/>
                    <a:p>
                      <a:pPr marL="0" marR="0">
                        <a:lnSpc>
                          <a:spcPct val="107000"/>
                        </a:lnSpc>
                        <a:spcBef>
                          <a:spcPts val="0"/>
                        </a:spcBef>
                        <a:spcAft>
                          <a:spcPts val="0"/>
                        </a:spcAft>
                      </a:pPr>
                      <a:r>
                        <a:rPr lang="en-US" sz="2800">
                          <a:solidFill>
                            <a:schemeClr val="bg1"/>
                          </a:solidFill>
                          <a:effectLst/>
                        </a:rPr>
                        <a:t>Student Present Data Visualization Project</a:t>
                      </a:r>
                      <a:endParaRPr lang="en-US" sz="24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oFill/>
                  </a:tcPr>
                </a:tc>
                <a:tc>
                  <a:txBody>
                    <a:bodyPr/>
                    <a:lstStyle/>
                    <a:p>
                      <a:pPr marL="0" marR="0">
                        <a:lnSpc>
                          <a:spcPct val="107000"/>
                        </a:lnSpc>
                        <a:spcBef>
                          <a:spcPts val="0"/>
                        </a:spcBef>
                        <a:spcAft>
                          <a:spcPts val="0"/>
                        </a:spcAft>
                      </a:pPr>
                      <a:r>
                        <a:rPr lang="en-US" sz="2000">
                          <a:solidFill>
                            <a:schemeClr val="bg1"/>
                          </a:solidFill>
                          <a:effectLst/>
                        </a:rPr>
                        <a:t>Start / End Time </a:t>
                      </a:r>
                      <a:endParaRPr lang="en-US" sz="24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oFill/>
                  </a:tcPr>
                </a:tc>
                <a:extLst>
                  <a:ext uri="{0D108BD9-81ED-4DB2-BD59-A6C34878D82A}">
                    <a16:rowId xmlns:a16="http://schemas.microsoft.com/office/drawing/2014/main" val="2804996669"/>
                  </a:ext>
                </a:extLst>
              </a:tr>
              <a:tr h="1952265">
                <a:tc vMerge="1">
                  <a:txBody>
                    <a:bodyPr/>
                    <a:lstStyle/>
                    <a:p>
                      <a:endParaRPr lang="en-US"/>
                    </a:p>
                  </a:txBody>
                  <a:tcPr/>
                </a:tc>
                <a:tc gridSpan="2">
                  <a:txBody>
                    <a:bodyPr/>
                    <a:lstStyle/>
                    <a:p>
                      <a:pPr marL="0" marR="0">
                        <a:lnSpc>
                          <a:spcPct val="107000"/>
                        </a:lnSpc>
                        <a:spcBef>
                          <a:spcPts val="0"/>
                        </a:spcBef>
                        <a:spcAft>
                          <a:spcPts val="0"/>
                        </a:spcAft>
                      </a:pPr>
                      <a:r>
                        <a:rPr lang="en-US" sz="2800">
                          <a:solidFill>
                            <a:schemeClr val="bg1"/>
                          </a:solidFill>
                          <a:effectLst/>
                        </a:rPr>
                        <a:t>Introduce panel of Principal Financial Group who will offer feedback and discuss student projects. Students will present their data visualization representations and describe their design choices, processes, and any insights gathered throughout creation. </a:t>
                      </a:r>
                      <a:endParaRPr lang="en-US" sz="2400">
                        <a:solidFill>
                          <a:schemeClr val="bg1"/>
                        </a:solidFill>
                        <a:effectLst/>
                      </a:endParaRPr>
                    </a:p>
                    <a:p>
                      <a:pPr marL="0" marR="0">
                        <a:lnSpc>
                          <a:spcPct val="107000"/>
                        </a:lnSpc>
                        <a:spcBef>
                          <a:spcPts val="0"/>
                        </a:spcBef>
                        <a:spcAft>
                          <a:spcPts val="0"/>
                        </a:spcAft>
                      </a:pPr>
                      <a:r>
                        <a:rPr lang="en-US" sz="2800">
                          <a:solidFill>
                            <a:schemeClr val="bg1"/>
                          </a:solidFill>
                          <a:effectLst/>
                        </a:rPr>
                        <a:t> </a:t>
                      </a:r>
                      <a:endParaRPr lang="en-US" sz="24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oFill/>
                  </a:tcPr>
                </a:tc>
                <a:tc hMerge="1">
                  <a:txBody>
                    <a:bodyPr/>
                    <a:lstStyle/>
                    <a:p>
                      <a:endParaRPr lang="en-US"/>
                    </a:p>
                  </a:txBody>
                  <a:tcPr/>
                </a:tc>
                <a:extLst>
                  <a:ext uri="{0D108BD9-81ED-4DB2-BD59-A6C34878D82A}">
                    <a16:rowId xmlns:a16="http://schemas.microsoft.com/office/drawing/2014/main" val="135666215"/>
                  </a:ext>
                </a:extLst>
              </a:tr>
              <a:tr h="412493">
                <a:tc rowSpan="2">
                  <a:txBody>
                    <a:bodyPr/>
                    <a:lstStyle/>
                    <a:p>
                      <a:pPr marL="0" marR="0">
                        <a:lnSpc>
                          <a:spcPct val="107000"/>
                        </a:lnSpc>
                        <a:spcBef>
                          <a:spcPts val="0"/>
                        </a:spcBef>
                        <a:spcAft>
                          <a:spcPts val="0"/>
                        </a:spcAft>
                      </a:pPr>
                      <a:r>
                        <a:rPr lang="en-US" sz="2800">
                          <a:solidFill>
                            <a:schemeClr val="bg1"/>
                          </a:solidFill>
                          <a:effectLst/>
                        </a:rPr>
                        <a:t>“Distinguished Data Scientist” Scholarship Delivery</a:t>
                      </a:r>
                      <a:endParaRPr lang="en-US" sz="24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oFill/>
                  </a:tcPr>
                </a:tc>
                <a:tc>
                  <a:txBody>
                    <a:bodyPr/>
                    <a:lstStyle/>
                    <a:p>
                      <a:pPr marL="0" marR="0">
                        <a:lnSpc>
                          <a:spcPct val="107000"/>
                        </a:lnSpc>
                        <a:spcBef>
                          <a:spcPts val="0"/>
                        </a:spcBef>
                        <a:spcAft>
                          <a:spcPts val="0"/>
                        </a:spcAft>
                      </a:pPr>
                      <a:r>
                        <a:rPr lang="en-US" sz="2800">
                          <a:solidFill>
                            <a:schemeClr val="bg1"/>
                          </a:solidFill>
                          <a:effectLst/>
                        </a:rPr>
                        <a:t>Scholarship Delivery and Winner Celebration</a:t>
                      </a:r>
                      <a:endParaRPr lang="en-US" sz="24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oFill/>
                  </a:tcPr>
                </a:tc>
                <a:tc>
                  <a:txBody>
                    <a:bodyPr/>
                    <a:lstStyle/>
                    <a:p>
                      <a:pPr marL="0" marR="0">
                        <a:lnSpc>
                          <a:spcPct val="107000"/>
                        </a:lnSpc>
                        <a:spcBef>
                          <a:spcPts val="0"/>
                        </a:spcBef>
                        <a:spcAft>
                          <a:spcPts val="0"/>
                        </a:spcAft>
                      </a:pPr>
                      <a:r>
                        <a:rPr lang="en-US" sz="2000">
                          <a:solidFill>
                            <a:schemeClr val="bg1"/>
                          </a:solidFill>
                          <a:effectLst/>
                        </a:rPr>
                        <a:t>Start / End Time </a:t>
                      </a:r>
                      <a:endParaRPr lang="en-US" sz="24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oFill/>
                  </a:tcPr>
                </a:tc>
                <a:extLst>
                  <a:ext uri="{0D108BD9-81ED-4DB2-BD59-A6C34878D82A}">
                    <a16:rowId xmlns:a16="http://schemas.microsoft.com/office/drawing/2014/main" val="14952012"/>
                  </a:ext>
                </a:extLst>
              </a:tr>
              <a:tr h="1275778">
                <a:tc vMerge="1">
                  <a:txBody>
                    <a:bodyPr/>
                    <a:lstStyle/>
                    <a:p>
                      <a:endParaRPr lang="en-US"/>
                    </a:p>
                  </a:txBody>
                  <a:tcPr/>
                </a:tc>
                <a:tc gridSpan="2">
                  <a:txBody>
                    <a:bodyPr/>
                    <a:lstStyle/>
                    <a:p>
                      <a:pPr marL="0" marR="0">
                        <a:lnSpc>
                          <a:spcPct val="107000"/>
                        </a:lnSpc>
                        <a:spcBef>
                          <a:spcPts val="0"/>
                        </a:spcBef>
                        <a:spcAft>
                          <a:spcPts val="0"/>
                        </a:spcAft>
                      </a:pPr>
                      <a:r>
                        <a:rPr lang="en-US" sz="2800" dirty="0">
                          <a:solidFill>
                            <a:schemeClr val="bg1"/>
                          </a:solidFill>
                          <a:effectLst/>
                        </a:rPr>
                        <a:t>Principal Foundation awards an essay-based scholarship winner a $5,000 academic scholarship and celebrates them in live time.</a:t>
                      </a:r>
                      <a:endParaRPr lang="en-US" sz="2400" dirty="0">
                        <a:solidFill>
                          <a:schemeClr val="bg1"/>
                        </a:solidFill>
                        <a:effectLst/>
                      </a:endParaRPr>
                    </a:p>
                    <a:p>
                      <a:pPr marL="0" marR="0">
                        <a:lnSpc>
                          <a:spcPct val="107000"/>
                        </a:lnSpc>
                        <a:spcBef>
                          <a:spcPts val="0"/>
                        </a:spcBef>
                        <a:spcAft>
                          <a:spcPts val="0"/>
                        </a:spcAft>
                      </a:pPr>
                      <a:r>
                        <a:rPr lang="en-US" sz="2800" dirty="0">
                          <a:solidFill>
                            <a:schemeClr val="bg1"/>
                          </a:solidFill>
                          <a:effectLst/>
                        </a:rPr>
                        <a:t> </a:t>
                      </a:r>
                      <a:endParaRPr lang="en-US" sz="2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oFill/>
                  </a:tcPr>
                </a:tc>
                <a:tc hMerge="1">
                  <a:txBody>
                    <a:bodyPr/>
                    <a:lstStyle/>
                    <a:p>
                      <a:endParaRPr lang="en-US"/>
                    </a:p>
                  </a:txBody>
                  <a:tcPr/>
                </a:tc>
                <a:extLst>
                  <a:ext uri="{0D108BD9-81ED-4DB2-BD59-A6C34878D82A}">
                    <a16:rowId xmlns:a16="http://schemas.microsoft.com/office/drawing/2014/main" val="3684873115"/>
                  </a:ext>
                </a:extLst>
              </a:tr>
            </a:tbl>
          </a:graphicData>
        </a:graphic>
      </p:graphicFrame>
    </p:spTree>
    <p:extLst>
      <p:ext uri="{BB962C8B-B14F-4D97-AF65-F5344CB8AC3E}">
        <p14:creationId xmlns:p14="http://schemas.microsoft.com/office/powerpoint/2010/main" val="22507525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4"/>
          <p:cNvSpPr txBox="1"/>
          <p:nvPr/>
        </p:nvSpPr>
        <p:spPr>
          <a:xfrm>
            <a:off x="647700" y="1197098"/>
            <a:ext cx="15621000" cy="1019895"/>
          </a:xfrm>
          <a:prstGeom prst="rect">
            <a:avLst/>
          </a:prstGeom>
        </p:spPr>
        <p:txBody>
          <a:bodyPr wrap="square" lIns="0" tIns="0" rIns="0" bIns="0" rtlCol="0" anchor="t">
            <a:spAutoFit/>
          </a:bodyPr>
          <a:lstStyle/>
          <a:p>
            <a:pPr algn="just">
              <a:lnSpc>
                <a:spcPts val="8880"/>
              </a:lnSpc>
            </a:pPr>
            <a:r>
              <a:rPr lang="en-US" sz="6000" dirty="0">
                <a:solidFill>
                  <a:srgbClr val="FFFFFF"/>
                </a:solidFill>
                <a:latin typeface="Lato Medium"/>
              </a:rPr>
              <a:t>Post Course Completion Discussion Questions</a:t>
            </a:r>
          </a:p>
        </p:txBody>
      </p:sp>
      <p:sp>
        <p:nvSpPr>
          <p:cNvPr id="5" name="TextBox 5"/>
          <p:cNvSpPr txBox="1"/>
          <p:nvPr/>
        </p:nvSpPr>
        <p:spPr>
          <a:xfrm>
            <a:off x="9439751" y="3097628"/>
            <a:ext cx="7543800" cy="7393371"/>
          </a:xfrm>
          <a:prstGeom prst="rect">
            <a:avLst/>
          </a:prstGeom>
        </p:spPr>
        <p:txBody>
          <a:bodyPr wrap="square" lIns="0" tIns="0" rIns="0" bIns="0" rtlCol="0" anchor="t">
            <a:spAutoFit/>
          </a:bodyPr>
          <a:lstStyle/>
          <a:p>
            <a:pPr marR="0" lvl="0">
              <a:lnSpc>
                <a:spcPct val="107000"/>
              </a:lnSpc>
              <a:spcBef>
                <a:spcPts val="0"/>
              </a:spcBef>
              <a:spcAft>
                <a:spcPts val="0"/>
              </a:spcAft>
            </a:pPr>
            <a:r>
              <a:rPr lang="en-US" sz="32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How would you define data science in your own words? </a:t>
            </a:r>
          </a:p>
          <a:p>
            <a:pPr marR="0" lvl="0">
              <a:lnSpc>
                <a:spcPct val="107000"/>
              </a:lnSpc>
              <a:spcBef>
                <a:spcPts val="0"/>
              </a:spcBef>
              <a:spcAft>
                <a:spcPts val="0"/>
              </a:spcAft>
            </a:pPr>
            <a:endParaRPr lang="en-US" sz="3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R="0" lvl="0">
              <a:lnSpc>
                <a:spcPct val="107000"/>
              </a:lnSpc>
              <a:spcBef>
                <a:spcPts val="0"/>
              </a:spcBef>
              <a:spcAft>
                <a:spcPts val="0"/>
              </a:spcAft>
            </a:pPr>
            <a:r>
              <a:rPr lang="en-US" sz="32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How does data science relate to everyday life? </a:t>
            </a:r>
          </a:p>
          <a:p>
            <a:pPr marR="0" lvl="0">
              <a:lnSpc>
                <a:spcPct val="107000"/>
              </a:lnSpc>
              <a:spcBef>
                <a:spcPts val="0"/>
              </a:spcBef>
              <a:spcAft>
                <a:spcPts val="0"/>
              </a:spcAft>
            </a:pPr>
            <a:endParaRPr lang="en-US" sz="3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R="0" lvl="0">
              <a:lnSpc>
                <a:spcPct val="107000"/>
              </a:lnSpc>
              <a:spcBef>
                <a:spcPts val="0"/>
              </a:spcBef>
              <a:spcAft>
                <a:spcPts val="0"/>
              </a:spcAft>
            </a:pPr>
            <a:r>
              <a:rPr lang="en-US" sz="32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Can you think of an example of data science in you daily routine?</a:t>
            </a:r>
            <a:r>
              <a:rPr lang="en-US" sz="3200" i="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(Example: Do Instagram or social media likes impact what you post?)</a:t>
            </a:r>
          </a:p>
          <a:p>
            <a:pPr marR="0" lvl="0">
              <a:lnSpc>
                <a:spcPct val="107000"/>
              </a:lnSpc>
              <a:spcBef>
                <a:spcPts val="0"/>
              </a:spcBef>
              <a:spcAft>
                <a:spcPts val="0"/>
              </a:spcAft>
            </a:pPr>
            <a:endParaRPr lang="en-US" sz="3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R="0" lvl="0">
              <a:lnSpc>
                <a:spcPct val="107000"/>
              </a:lnSpc>
              <a:spcBef>
                <a:spcPts val="0"/>
              </a:spcBef>
              <a:spcAft>
                <a:spcPts val="800"/>
              </a:spcAft>
            </a:pPr>
            <a:r>
              <a:rPr lang="en-US" sz="32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If you were to become a data scientist, which industry would you most prefer to work in? Why? </a:t>
            </a:r>
            <a:endParaRPr lang="en-US" sz="3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en-US" sz="2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AutoShape 6"/>
          <p:cNvSpPr/>
          <p:nvPr/>
        </p:nvSpPr>
        <p:spPr>
          <a:xfrm>
            <a:off x="-1295400" y="2446448"/>
            <a:ext cx="18278951" cy="106252"/>
          </a:xfrm>
          <a:prstGeom prst="line">
            <a:avLst/>
          </a:prstGeom>
          <a:ln w="47625" cap="flat">
            <a:solidFill>
              <a:srgbClr val="FFFFFF"/>
            </a:solidFill>
            <a:prstDash val="solid"/>
            <a:headEnd type="oval" w="lg" len="lg"/>
            <a:tailEnd type="oval" w="lg" len="lg"/>
          </a:ln>
        </p:spPr>
        <p:txBody>
          <a:bodyPr/>
          <a:lstStyle/>
          <a:p>
            <a:endParaRPr lang="en-US"/>
          </a:p>
        </p:txBody>
      </p:sp>
      <p:pic>
        <p:nvPicPr>
          <p:cNvPr id="7" name="Picture 6" descr="A person and person sitting at a table with laptops&#10;&#10;Description automatically generated">
            <a:extLst>
              <a:ext uri="{FF2B5EF4-FFF2-40B4-BE49-F238E27FC236}">
                <a16:creationId xmlns:a16="http://schemas.microsoft.com/office/drawing/2014/main" id="{674069A6-7187-310A-634B-79C9972A54D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 y="2349129"/>
            <a:ext cx="8229600" cy="8890371"/>
          </a:xfrm>
          <a:prstGeom prst="rect">
            <a:avLst/>
          </a:prstGeom>
        </p:spPr>
      </p:pic>
    </p:spTree>
    <p:extLst>
      <p:ext uri="{BB962C8B-B14F-4D97-AF65-F5344CB8AC3E}">
        <p14:creationId xmlns:p14="http://schemas.microsoft.com/office/powerpoint/2010/main" val="37224798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4"/>
          <p:cNvSpPr txBox="1"/>
          <p:nvPr/>
        </p:nvSpPr>
        <p:spPr>
          <a:xfrm>
            <a:off x="788504" y="424375"/>
            <a:ext cx="10697051" cy="1141338"/>
          </a:xfrm>
          <a:prstGeom prst="rect">
            <a:avLst/>
          </a:prstGeom>
        </p:spPr>
        <p:txBody>
          <a:bodyPr wrap="square" lIns="0" tIns="0" rIns="0" bIns="0" rtlCol="0" anchor="t">
            <a:spAutoFit/>
          </a:bodyPr>
          <a:lstStyle/>
          <a:p>
            <a:pPr algn="just">
              <a:lnSpc>
                <a:spcPts val="8880"/>
              </a:lnSpc>
            </a:pPr>
            <a:r>
              <a:rPr lang="en-US" sz="8000" dirty="0">
                <a:solidFill>
                  <a:srgbClr val="FFFFFF"/>
                </a:solidFill>
                <a:latin typeface="Lato Medium"/>
              </a:rPr>
              <a:t>Scholarship</a:t>
            </a:r>
          </a:p>
        </p:txBody>
      </p:sp>
      <p:sp>
        <p:nvSpPr>
          <p:cNvPr id="6" name="AutoShape 6"/>
          <p:cNvSpPr/>
          <p:nvPr/>
        </p:nvSpPr>
        <p:spPr>
          <a:xfrm>
            <a:off x="-1295399" y="1714501"/>
            <a:ext cx="8763000" cy="0"/>
          </a:xfrm>
          <a:prstGeom prst="line">
            <a:avLst/>
          </a:prstGeom>
          <a:ln w="47625" cap="flat">
            <a:solidFill>
              <a:srgbClr val="FFFFFF"/>
            </a:solidFill>
            <a:prstDash val="solid"/>
            <a:headEnd type="oval" w="lg" len="lg"/>
            <a:tailEnd type="oval" w="lg" len="lg"/>
          </a:ln>
        </p:spPr>
        <p:txBody>
          <a:bodyPr/>
          <a:lstStyle/>
          <a:p>
            <a:endParaRPr lang="en-US"/>
          </a:p>
        </p:txBody>
      </p:sp>
      <p:sp>
        <p:nvSpPr>
          <p:cNvPr id="8" name="Rectangle 1">
            <a:hlinkClick r:id="rId2"/>
            <a:extLst>
              <a:ext uri="{FF2B5EF4-FFF2-40B4-BE49-F238E27FC236}">
                <a16:creationId xmlns:a16="http://schemas.microsoft.com/office/drawing/2014/main" id="{12F332DC-CAA4-58D6-ED98-D9F80F043D0A}"/>
              </a:ext>
            </a:extLst>
          </p:cNvPr>
          <p:cNvSpPr>
            <a:spLocks noChangeArrowheads="1"/>
          </p:cNvSpPr>
          <p:nvPr/>
        </p:nvSpPr>
        <p:spPr bwMode="auto">
          <a:xfrm>
            <a:off x="9753601" y="4263896"/>
            <a:ext cx="18288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3" name="Picture 2" descr="A screenshot of a computer screen&#10;&#10;Description automatically generated">
            <a:extLst>
              <a:ext uri="{FF2B5EF4-FFF2-40B4-BE49-F238E27FC236}">
                <a16:creationId xmlns:a16="http://schemas.microsoft.com/office/drawing/2014/main" id="{6BC95D1A-935C-2C1A-67F8-A8C263AB15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30601" y="424375"/>
            <a:ext cx="10143269" cy="9862625"/>
          </a:xfrm>
          <a:prstGeom prst="rect">
            <a:avLst/>
          </a:prstGeom>
        </p:spPr>
      </p:pic>
      <p:sp>
        <p:nvSpPr>
          <p:cNvPr id="9" name="TextBox 8">
            <a:extLst>
              <a:ext uri="{FF2B5EF4-FFF2-40B4-BE49-F238E27FC236}">
                <a16:creationId xmlns:a16="http://schemas.microsoft.com/office/drawing/2014/main" id="{7182CEFB-9A1B-2A88-139E-F161509774D8}"/>
              </a:ext>
            </a:extLst>
          </p:cNvPr>
          <p:cNvSpPr txBox="1"/>
          <p:nvPr/>
        </p:nvSpPr>
        <p:spPr>
          <a:xfrm>
            <a:off x="609600" y="2319009"/>
            <a:ext cx="6311099" cy="5648982"/>
          </a:xfrm>
          <a:prstGeom prst="rect">
            <a:avLst/>
          </a:prstGeom>
          <a:noFill/>
        </p:spPr>
        <p:txBody>
          <a:bodyPr wrap="square">
            <a:spAutoFit/>
          </a:bodyPr>
          <a:lstStyle/>
          <a:p>
            <a:pPr marL="0" marR="0">
              <a:lnSpc>
                <a:spcPct val="107000"/>
              </a:lnSpc>
              <a:spcBef>
                <a:spcPts val="0"/>
              </a:spcBef>
              <a:spcAft>
                <a:spcPts val="800"/>
              </a:spcAft>
            </a:pPr>
            <a:r>
              <a:rPr lang="en-US" sz="2800" dirty="0">
                <a:solidFill>
                  <a:schemeClr val="bg1"/>
                </a:solidFill>
                <a:latin typeface="Calibri" panose="020F0502020204030204" pitchFamily="34" charset="0"/>
                <a:ea typeface="Calibri" panose="020F0502020204030204" pitchFamily="34" charset="0"/>
                <a:cs typeface="Calibri" panose="020F0502020204030204" pitchFamily="34" charset="0"/>
              </a:rPr>
              <a:t>Have</a:t>
            </a:r>
            <a:r>
              <a:rPr lang="en-US" sz="28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students apply to the </a:t>
            </a:r>
            <a:r>
              <a:rPr lang="en-US" sz="2800" i="1" u="sng" dirty="0">
                <a:solidFill>
                  <a:schemeClr val="bg1"/>
                </a:solidFill>
                <a:effectLst/>
                <a:latin typeface="Calibri" panose="020F0502020204030204" pitchFamily="34" charset="0"/>
                <a:ea typeface="Calibri" panose="020F0502020204030204" pitchFamily="34" charset="0"/>
                <a:cs typeface="Calibri" panose="020F0502020204030204" pitchFamily="34" charset="0"/>
                <a:hlinkClick r:id="rId2">
                  <a:extLst>
                    <a:ext uri="{A12FA001-AC4F-418D-AE19-62706E023703}">
                      <ahyp:hlinkClr xmlns:ahyp="http://schemas.microsoft.com/office/drawing/2018/hyperlinkcolor" val="tx"/>
                    </a:ext>
                  </a:extLst>
                </a:hlinkClick>
              </a:rPr>
              <a:t>Distinguished Scholar Award</a:t>
            </a:r>
            <a:r>
              <a:rPr lang="en-US" sz="2800" i="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a:t>
            </a:r>
            <a:r>
              <a:rPr lang="en-US" sz="28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for a chance to win $5,000 in educational funding by writing a 300-500 word essay in response to the following question: </a:t>
            </a:r>
            <a:endParaRPr lang="en-US" sz="2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2800" i="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a:t>
            </a:r>
            <a:endParaRPr lang="en-US" sz="2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r>
              <a:rPr lang="en-US" sz="2800" b="1" i="1" dirty="0">
                <a:solidFill>
                  <a:schemeClr val="bg1"/>
                </a:solidFill>
                <a:effectLst/>
                <a:latin typeface="Calibri" panose="020F0502020204030204" pitchFamily="34" charset="0"/>
                <a:ea typeface="Calibri" panose="020F0502020204030204" pitchFamily="34" charset="0"/>
              </a:rPr>
              <a:t>What was the most memorable or surprising thing that you learned about data science and how will you use this new knowledge in your career, to advance your personal financial goals, or in other parts of your life?</a:t>
            </a:r>
            <a:r>
              <a:rPr lang="en-US" sz="2800" dirty="0">
                <a:solidFill>
                  <a:schemeClr val="bg1"/>
                </a:solidFill>
                <a:effectLst/>
              </a:rPr>
              <a:t> </a:t>
            </a:r>
            <a:endParaRPr lang="en-US" sz="2800" dirty="0">
              <a:solidFill>
                <a:schemeClr val="bg1"/>
              </a:solidFill>
            </a:endParaRPr>
          </a:p>
        </p:txBody>
      </p:sp>
      <p:grpSp>
        <p:nvGrpSpPr>
          <p:cNvPr id="2" name="Group 10">
            <a:extLst>
              <a:ext uri="{FF2B5EF4-FFF2-40B4-BE49-F238E27FC236}">
                <a16:creationId xmlns:a16="http://schemas.microsoft.com/office/drawing/2014/main" id="{F38AF26B-6097-51E2-A525-5E1F9B50D82D}"/>
              </a:ext>
            </a:extLst>
          </p:cNvPr>
          <p:cNvGrpSpPr/>
          <p:nvPr/>
        </p:nvGrpSpPr>
        <p:grpSpPr>
          <a:xfrm rot="-5400000">
            <a:off x="3083543" y="5488955"/>
            <a:ext cx="1300517" cy="7467603"/>
            <a:chOff x="0" y="0"/>
            <a:chExt cx="2771140" cy="5636588"/>
          </a:xfrm>
        </p:grpSpPr>
        <p:sp>
          <p:nvSpPr>
            <p:cNvPr id="5" name="Freeform 11">
              <a:extLst>
                <a:ext uri="{FF2B5EF4-FFF2-40B4-BE49-F238E27FC236}">
                  <a16:creationId xmlns:a16="http://schemas.microsoft.com/office/drawing/2014/main" id="{63404153-CD45-8AE2-7487-552F154C05D1}"/>
                </a:ext>
              </a:extLst>
            </p:cNvPr>
            <p:cNvSpPr/>
            <p:nvPr/>
          </p:nvSpPr>
          <p:spPr>
            <a:xfrm>
              <a:off x="0" y="0"/>
              <a:ext cx="2771140" cy="5636589"/>
            </a:xfrm>
            <a:custGeom>
              <a:avLst/>
              <a:gdLst/>
              <a:ahLst/>
              <a:cxnLst/>
              <a:rect l="l" t="t" r="r" b="b"/>
              <a:pathLst>
                <a:path w="2771140" h="5636589">
                  <a:moveTo>
                    <a:pt x="0" y="0"/>
                  </a:moveTo>
                  <a:lnTo>
                    <a:pt x="0" y="4733618"/>
                  </a:lnTo>
                  <a:lnTo>
                    <a:pt x="1384300" y="5636589"/>
                  </a:lnTo>
                  <a:lnTo>
                    <a:pt x="2771140" y="4733618"/>
                  </a:lnTo>
                  <a:lnTo>
                    <a:pt x="2771140" y="0"/>
                  </a:lnTo>
                  <a:close/>
                </a:path>
              </a:pathLst>
            </a:custGeom>
            <a:solidFill>
              <a:srgbClr val="0076CE"/>
            </a:solidFill>
          </p:spPr>
          <p:txBody>
            <a:bodyPr/>
            <a:lstStyle/>
            <a:p>
              <a:endParaRPr lang="en-US"/>
            </a:p>
          </p:txBody>
        </p:sp>
      </p:grpSp>
      <p:sp>
        <p:nvSpPr>
          <p:cNvPr id="10" name="TextBox 9">
            <a:extLst>
              <a:ext uri="{FF2B5EF4-FFF2-40B4-BE49-F238E27FC236}">
                <a16:creationId xmlns:a16="http://schemas.microsoft.com/office/drawing/2014/main" id="{C3E0D0DC-9D51-F143-CEF2-986B6C133F00}"/>
              </a:ext>
            </a:extLst>
          </p:cNvPr>
          <p:cNvSpPr txBox="1"/>
          <p:nvPr/>
        </p:nvSpPr>
        <p:spPr>
          <a:xfrm>
            <a:off x="340134" y="8961146"/>
            <a:ext cx="6787336" cy="523220"/>
          </a:xfrm>
          <a:prstGeom prst="rect">
            <a:avLst/>
          </a:prstGeom>
          <a:noFill/>
        </p:spPr>
        <p:txBody>
          <a:bodyPr wrap="square">
            <a:spAutoFit/>
          </a:bodyPr>
          <a:lstStyle/>
          <a:p>
            <a:r>
              <a:rPr lang="en-US" sz="2800" dirty="0">
                <a:solidFill>
                  <a:schemeClr val="bg1"/>
                </a:solidFill>
                <a:latin typeface="Calibri" panose="020F0502020204030204" pitchFamily="34" charset="0"/>
                <a:ea typeface="Calibri" panose="020F0502020204030204" pitchFamily="34" charset="0"/>
                <a:cs typeface="Calibri" panose="020F0502020204030204" pitchFamily="34" charset="0"/>
              </a:rPr>
              <a:t>In your browser, type in principal.everfi.com</a:t>
            </a:r>
            <a:endParaRPr lang="en-US" sz="2800" dirty="0"/>
          </a:p>
        </p:txBody>
      </p:sp>
    </p:spTree>
    <p:extLst>
      <p:ext uri="{BB962C8B-B14F-4D97-AF65-F5344CB8AC3E}">
        <p14:creationId xmlns:p14="http://schemas.microsoft.com/office/powerpoint/2010/main" val="35220818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4"/>
          <p:cNvSpPr txBox="1"/>
          <p:nvPr/>
        </p:nvSpPr>
        <p:spPr>
          <a:xfrm>
            <a:off x="1143000" y="933450"/>
            <a:ext cx="8838490" cy="1148715"/>
          </a:xfrm>
          <a:prstGeom prst="rect">
            <a:avLst/>
          </a:prstGeom>
        </p:spPr>
        <p:txBody>
          <a:bodyPr lIns="0" tIns="0" rIns="0" bIns="0" rtlCol="0" anchor="t">
            <a:spAutoFit/>
          </a:bodyPr>
          <a:lstStyle/>
          <a:p>
            <a:pPr algn="just">
              <a:lnSpc>
                <a:spcPts val="8880"/>
              </a:lnSpc>
            </a:pPr>
            <a:r>
              <a:rPr lang="en-US" sz="8000" dirty="0">
                <a:solidFill>
                  <a:srgbClr val="FFFFFF"/>
                </a:solidFill>
                <a:latin typeface="Lato Medium"/>
              </a:rPr>
              <a:t>Essay Writing Tips</a:t>
            </a:r>
          </a:p>
        </p:txBody>
      </p:sp>
      <p:sp>
        <p:nvSpPr>
          <p:cNvPr id="5" name="TextBox 5"/>
          <p:cNvSpPr txBox="1"/>
          <p:nvPr/>
        </p:nvSpPr>
        <p:spPr>
          <a:xfrm>
            <a:off x="6934200" y="2857500"/>
            <a:ext cx="10896600" cy="7586564"/>
          </a:xfrm>
          <a:prstGeom prst="rect">
            <a:avLst/>
          </a:prstGeom>
        </p:spPr>
        <p:txBody>
          <a:bodyPr wrap="square" lIns="0" tIns="0" rIns="0" bIns="0" rtlCol="0" anchor="t">
            <a:spAutoFit/>
          </a:bodyPr>
          <a:lstStyle/>
          <a:p>
            <a:pPr marL="0" marR="0" fontAlgn="base">
              <a:spcAft>
                <a:spcPts val="0"/>
              </a:spcAft>
            </a:pPr>
            <a:r>
              <a:rPr lang="en-US" sz="3200" b="1" dirty="0">
                <a:solidFill>
                  <a:schemeClr val="bg1"/>
                </a:solidFill>
                <a:effectLst/>
                <a:latin typeface="Calibri" panose="020F0502020204030204" pitchFamily="34" charset="0"/>
                <a:ea typeface="Times New Roman" panose="02020603050405020304" pitchFamily="18" charset="0"/>
              </a:rPr>
              <a:t>Make it personal!</a:t>
            </a:r>
            <a:r>
              <a:rPr lang="en-US" sz="3200" dirty="0">
                <a:solidFill>
                  <a:schemeClr val="bg1"/>
                </a:solidFill>
                <a:effectLst/>
                <a:latin typeface="Calibri" panose="020F0502020204030204" pitchFamily="34" charset="0"/>
                <a:ea typeface="Times New Roman" panose="02020603050405020304" pitchFamily="18" charset="0"/>
              </a:rPr>
              <a:t> Add your own experiences and stories to help you standout.  </a:t>
            </a:r>
          </a:p>
          <a:p>
            <a:pPr marL="0" marR="0" fontAlgn="base">
              <a:spcAft>
                <a:spcPts val="0"/>
              </a:spcAft>
            </a:pPr>
            <a:endParaRPr lang="en-US" sz="3200" dirty="0">
              <a:solidFill>
                <a:schemeClr val="bg1"/>
              </a:solidFill>
              <a:effectLst/>
              <a:latin typeface="Times New Roman" panose="02020603050405020304" pitchFamily="18" charset="0"/>
              <a:ea typeface="Times New Roman" panose="02020603050405020304" pitchFamily="18" charset="0"/>
            </a:endParaRPr>
          </a:p>
          <a:p>
            <a:pPr marL="0" marR="0" fontAlgn="base">
              <a:spcAft>
                <a:spcPts val="0"/>
              </a:spcAft>
            </a:pPr>
            <a:r>
              <a:rPr lang="en-US" sz="3200" b="1" dirty="0">
                <a:solidFill>
                  <a:schemeClr val="bg1"/>
                </a:solidFill>
                <a:effectLst/>
                <a:latin typeface="Calibri" panose="020F0502020204030204" pitchFamily="34" charset="0"/>
                <a:ea typeface="Times New Roman" panose="02020603050405020304" pitchFamily="18" charset="0"/>
              </a:rPr>
              <a:t>Address the course </a:t>
            </a:r>
            <a:r>
              <a:rPr lang="en-US" sz="3200" dirty="0">
                <a:solidFill>
                  <a:schemeClr val="bg1"/>
                </a:solidFill>
                <a:effectLst/>
                <a:latin typeface="Calibri" panose="020F0502020204030204" pitchFamily="34" charset="0"/>
                <a:ea typeface="Times New Roman" panose="02020603050405020304" pitchFamily="18" charset="0"/>
              </a:rPr>
              <a:t>by stating the course, what you learned from the course, and why it resonated with you. </a:t>
            </a:r>
            <a:endParaRPr lang="en-US" sz="3200" dirty="0">
              <a:solidFill>
                <a:schemeClr val="bg1"/>
              </a:solidFill>
              <a:effectLst/>
              <a:latin typeface="Times New Roman" panose="02020603050405020304" pitchFamily="18" charset="0"/>
              <a:ea typeface="Times New Roman" panose="02020603050405020304" pitchFamily="18" charset="0"/>
            </a:endParaRPr>
          </a:p>
          <a:p>
            <a:pPr marL="0" marR="0" fontAlgn="base">
              <a:spcAft>
                <a:spcPts val="0"/>
              </a:spcAft>
            </a:pPr>
            <a:r>
              <a:rPr lang="en-US" sz="3200" b="1" dirty="0">
                <a:solidFill>
                  <a:schemeClr val="bg1"/>
                </a:solidFill>
                <a:effectLst/>
                <a:latin typeface="Calibri" panose="020F0502020204030204" pitchFamily="34" charset="0"/>
                <a:ea typeface="Times New Roman" panose="02020603050405020304" pitchFamily="18" charset="0"/>
              </a:rPr>
              <a:t>Use an outline</a:t>
            </a:r>
            <a:r>
              <a:rPr lang="en-US" sz="3200" dirty="0">
                <a:solidFill>
                  <a:schemeClr val="bg1"/>
                </a:solidFill>
                <a:effectLst/>
                <a:latin typeface="Calibri" panose="020F0502020204030204" pitchFamily="34" charset="0"/>
                <a:ea typeface="Times New Roman" panose="02020603050405020304" pitchFamily="18" charset="0"/>
              </a:rPr>
              <a:t> to organize your thoughts and goals before starting the essay. </a:t>
            </a:r>
          </a:p>
          <a:p>
            <a:pPr marL="0" marR="0" fontAlgn="base">
              <a:spcAft>
                <a:spcPts val="0"/>
              </a:spcAft>
            </a:pPr>
            <a:endParaRPr lang="en-US" sz="3200" dirty="0">
              <a:solidFill>
                <a:schemeClr val="bg1"/>
              </a:solidFill>
              <a:effectLst/>
              <a:latin typeface="Times New Roman" panose="02020603050405020304" pitchFamily="18" charset="0"/>
              <a:ea typeface="Times New Roman" panose="02020603050405020304" pitchFamily="18" charset="0"/>
            </a:endParaRPr>
          </a:p>
          <a:p>
            <a:pPr marL="0" marR="0" fontAlgn="base">
              <a:spcAft>
                <a:spcPts val="0"/>
              </a:spcAft>
            </a:pPr>
            <a:r>
              <a:rPr lang="en-US" sz="3200" dirty="0">
                <a:solidFill>
                  <a:schemeClr val="bg1"/>
                </a:solidFill>
                <a:effectLst/>
                <a:latin typeface="Calibri" panose="020F0502020204030204" pitchFamily="34" charset="0"/>
                <a:ea typeface="Times New Roman" panose="02020603050405020304" pitchFamily="18" charset="0"/>
              </a:rPr>
              <a:t>Follow a few writing tips: 1) </a:t>
            </a:r>
            <a:r>
              <a:rPr lang="en-US" sz="3200" b="1" dirty="0">
                <a:solidFill>
                  <a:schemeClr val="bg1"/>
                </a:solidFill>
                <a:effectLst/>
                <a:latin typeface="Calibri" panose="020F0502020204030204" pitchFamily="34" charset="0"/>
                <a:ea typeface="Times New Roman" panose="02020603050405020304" pitchFamily="18" charset="0"/>
              </a:rPr>
              <a:t>utilize transitional phrases</a:t>
            </a:r>
            <a:r>
              <a:rPr lang="en-US" sz="3200" dirty="0">
                <a:solidFill>
                  <a:schemeClr val="bg1"/>
                </a:solidFill>
                <a:effectLst/>
                <a:latin typeface="Calibri" panose="020F0502020204030204" pitchFamily="34" charset="0"/>
                <a:ea typeface="Times New Roman" panose="02020603050405020304" pitchFamily="18" charset="0"/>
              </a:rPr>
              <a:t> like additionally, furthermore, etc., 2) </a:t>
            </a:r>
            <a:r>
              <a:rPr lang="en-US" sz="3200" b="1" dirty="0">
                <a:solidFill>
                  <a:schemeClr val="bg1"/>
                </a:solidFill>
                <a:effectLst/>
                <a:latin typeface="Calibri" panose="020F0502020204030204" pitchFamily="34" charset="0"/>
                <a:ea typeface="Times New Roman" panose="02020603050405020304" pitchFamily="18" charset="0"/>
              </a:rPr>
              <a:t>avoid repetition,</a:t>
            </a:r>
            <a:r>
              <a:rPr lang="en-US" sz="3200" dirty="0">
                <a:solidFill>
                  <a:schemeClr val="bg1"/>
                </a:solidFill>
                <a:effectLst/>
                <a:latin typeface="Calibri" panose="020F0502020204030204" pitchFamily="34" charset="0"/>
                <a:ea typeface="Times New Roman" panose="02020603050405020304" pitchFamily="18" charset="0"/>
              </a:rPr>
              <a:t> and 3) try to be as </a:t>
            </a:r>
            <a:r>
              <a:rPr lang="en-US" sz="3200" b="1" dirty="0">
                <a:solidFill>
                  <a:schemeClr val="bg1"/>
                </a:solidFill>
                <a:effectLst/>
                <a:latin typeface="Calibri" panose="020F0502020204030204" pitchFamily="34" charset="0"/>
                <a:ea typeface="Times New Roman" panose="02020603050405020304" pitchFamily="18" charset="0"/>
              </a:rPr>
              <a:t>clear and concise </a:t>
            </a:r>
            <a:r>
              <a:rPr lang="en-US" sz="3200" dirty="0">
                <a:solidFill>
                  <a:schemeClr val="bg1"/>
                </a:solidFill>
                <a:effectLst/>
                <a:latin typeface="Calibri" panose="020F0502020204030204" pitchFamily="34" charset="0"/>
                <a:ea typeface="Times New Roman" panose="02020603050405020304" pitchFamily="18" charset="0"/>
              </a:rPr>
              <a:t>as possible.  </a:t>
            </a:r>
          </a:p>
          <a:p>
            <a:pPr marL="0" marR="0" fontAlgn="base">
              <a:spcAft>
                <a:spcPts val="0"/>
              </a:spcAft>
            </a:pPr>
            <a:endParaRPr lang="en-US" sz="3200" dirty="0">
              <a:solidFill>
                <a:schemeClr val="bg1"/>
              </a:solidFill>
              <a:effectLst/>
              <a:latin typeface="Times New Roman" panose="02020603050405020304" pitchFamily="18" charset="0"/>
              <a:ea typeface="Times New Roman" panose="02020603050405020304" pitchFamily="18" charset="0"/>
            </a:endParaRPr>
          </a:p>
          <a:p>
            <a:pPr marL="0" marR="0" fontAlgn="base">
              <a:spcAft>
                <a:spcPts val="0"/>
              </a:spcAft>
            </a:pPr>
            <a:r>
              <a:rPr lang="en-US" sz="3200" b="1" dirty="0">
                <a:solidFill>
                  <a:schemeClr val="bg1"/>
                </a:solidFill>
                <a:effectLst/>
                <a:latin typeface="Calibri" panose="020F0502020204030204" pitchFamily="34" charset="0"/>
                <a:ea typeface="Times New Roman" panose="02020603050405020304" pitchFamily="18" charset="0"/>
              </a:rPr>
              <a:t>Always proofread</a:t>
            </a:r>
            <a:r>
              <a:rPr lang="en-US" sz="3200" dirty="0">
                <a:solidFill>
                  <a:schemeClr val="bg1"/>
                </a:solidFill>
                <a:effectLst/>
                <a:latin typeface="Calibri" panose="020F0502020204030204" pitchFamily="34" charset="0"/>
                <a:ea typeface="Times New Roman" panose="02020603050405020304" pitchFamily="18" charset="0"/>
              </a:rPr>
              <a:t> for grammar to help with effective story telling. </a:t>
            </a:r>
            <a:endParaRPr lang="en-US" sz="3200" dirty="0">
              <a:solidFill>
                <a:schemeClr val="bg1"/>
              </a:solidFill>
              <a:effectLst/>
              <a:latin typeface="Times New Roman" panose="02020603050405020304" pitchFamily="18" charset="0"/>
              <a:ea typeface="Times New Roman" panose="02020603050405020304" pitchFamily="18" charset="0"/>
            </a:endParaRPr>
          </a:p>
          <a:p>
            <a:pPr marL="0" marR="0">
              <a:lnSpc>
                <a:spcPct val="107000"/>
              </a:lnSpc>
              <a:spcBef>
                <a:spcPts val="0"/>
              </a:spcBef>
              <a:spcAft>
                <a:spcPts val="800"/>
              </a:spcAft>
            </a:pPr>
            <a:endParaRPr lang="en-US" sz="4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AutoShape 6"/>
          <p:cNvSpPr/>
          <p:nvPr/>
        </p:nvSpPr>
        <p:spPr>
          <a:xfrm>
            <a:off x="-1295400" y="2446448"/>
            <a:ext cx="15356013" cy="9097"/>
          </a:xfrm>
          <a:prstGeom prst="line">
            <a:avLst/>
          </a:prstGeom>
          <a:ln w="47625" cap="flat">
            <a:solidFill>
              <a:srgbClr val="FFFFFF"/>
            </a:solidFill>
            <a:prstDash val="solid"/>
            <a:headEnd type="oval" w="lg" len="lg"/>
            <a:tailEnd type="oval" w="lg" len="lg"/>
          </a:ln>
        </p:spPr>
        <p:txBody>
          <a:bodyPr/>
          <a:lstStyle/>
          <a:p>
            <a:endParaRPr lang="en-US"/>
          </a:p>
        </p:txBody>
      </p:sp>
      <p:pic>
        <p:nvPicPr>
          <p:cNvPr id="3" name="Picture 2" descr="A person and person sitting at a table with a computer&#10;&#10;Description automatically generated">
            <a:extLst>
              <a:ext uri="{FF2B5EF4-FFF2-40B4-BE49-F238E27FC236}">
                <a16:creationId xmlns:a16="http://schemas.microsoft.com/office/drawing/2014/main" id="{FA54B20C-9988-11A2-BC25-231F41F5E23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624366"/>
            <a:ext cx="6234134" cy="6234134"/>
          </a:xfrm>
          <a:prstGeom prst="rect">
            <a:avLst/>
          </a:prstGeom>
        </p:spPr>
      </p:pic>
    </p:spTree>
    <p:extLst>
      <p:ext uri="{BB962C8B-B14F-4D97-AF65-F5344CB8AC3E}">
        <p14:creationId xmlns:p14="http://schemas.microsoft.com/office/powerpoint/2010/main" val="288972091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TaxCatchAll xmlns="4b612b9c-cde3-45ee-bd24-61238f09cadf" xsi:nil="true"/>
    <lcf76f155ced4ddcb4097134ff3c332f xmlns="a5303601-4d75-4464-ae8c-ecfc11e215ef">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B17BD2094AC3DC4EBF537086AC61392B" ma:contentTypeVersion="16" ma:contentTypeDescription="Create a new document." ma:contentTypeScope="" ma:versionID="89f32fa73e00125f221d4c4618c1717a">
  <xsd:schema xmlns:xsd="http://www.w3.org/2001/XMLSchema" xmlns:xs="http://www.w3.org/2001/XMLSchema" xmlns:p="http://schemas.microsoft.com/office/2006/metadata/properties" xmlns:ns1="http://schemas.microsoft.com/sharepoint/v3" xmlns:ns2="a5303601-4d75-4464-ae8c-ecfc11e215ef" xmlns:ns3="4b612b9c-cde3-45ee-bd24-61238f09cadf" targetNamespace="http://schemas.microsoft.com/office/2006/metadata/properties" ma:root="true" ma:fieldsID="f664ee275df99cb192923228ea89779d" ns1:_="" ns2:_="" ns3:_="">
    <xsd:import namespace="http://schemas.microsoft.com/sharepoint/v3"/>
    <xsd:import namespace="a5303601-4d75-4464-ae8c-ecfc11e215ef"/>
    <xsd:import namespace="4b612b9c-cde3-45ee-bd24-61238f09cadf"/>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DateTaken" minOccurs="0"/>
                <xsd:element ref="ns2:MediaServiceGenerationTime" minOccurs="0"/>
                <xsd:element ref="ns2:MediaServiceEventHashCode" minOccurs="0"/>
                <xsd:element ref="ns2:MediaLengthInSeconds" minOccurs="0"/>
                <xsd:element ref="ns2:MediaServiceLocation" minOccurs="0"/>
                <xsd:element ref="ns2:MediaServiceOCR" minOccurs="0"/>
                <xsd:element ref="ns3:SharedWithUsers" minOccurs="0"/>
                <xsd:element ref="ns3:SharedWithDetails" minOccurs="0"/>
                <xsd:element ref="ns1:_ip_UnifiedCompliancePolicyProperties" minOccurs="0"/>
                <xsd:element ref="ns1:_ip_UnifiedCompliancePolicyUIAction"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1" nillable="true" ma:displayName="Unified Compliance Policy Properties" ma:hidden="true" ma:internalName="_ip_UnifiedCompliancePolicyProperties">
      <xsd:simpleType>
        <xsd:restriction base="dms:Note"/>
      </xsd:simpleType>
    </xsd:element>
    <xsd:element name="_ip_UnifiedCompliancePolicyUIAction" ma:index="22"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5303601-4d75-4464-ae8c-ecfc11e215e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Image Tags" ma:readOnly="false" ma:fieldId="{5cf76f15-5ced-4ddc-b409-7134ff3c332f}" ma:taxonomyMulti="true" ma:sspId="c61b4c75-b81e-43f4-b0d1-33d9836e2fb1" ma:termSetId="09814cd3-568e-fe90-9814-8d621ff8fb84" ma:anchorId="fba54fb3-c3e1-fe81-a776-ca4b69148c4d" ma:open="true" ma:isKeyword="false">
      <xsd:complexType>
        <xsd:sequence>
          <xsd:element ref="pc:Terms" minOccurs="0" maxOccurs="1"/>
        </xsd:sequence>
      </xsd:complexType>
    </xsd:element>
    <xsd:element name="MediaServiceDateTaken" ma:index="13" nillable="true" ma:displayName="MediaServiceDateTaken" ma:hidden="true" ma:indexed="true" ma:internalName="MediaServiceDateTaken"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LengthInSeconds" ma:index="16" nillable="true" ma:displayName="MediaLengthInSeconds" ma:hidden="true" ma:internalName="MediaLengthInSeconds" ma:readOnly="true">
      <xsd:simpleType>
        <xsd:restriction base="dms:Unknown"/>
      </xsd:simpleType>
    </xsd:element>
    <xsd:element name="MediaServiceLocation" ma:index="17" nillable="true" ma:displayName="Location" ma:indexed="true" ma:internalName="MediaServiceLocation"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ObjectDetectorVersions" ma:index="23"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b612b9c-cde3-45ee-bd24-61238f09cadf"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51c16add-cd5c-41a6-9982-61d4fb98a3f2}" ma:internalName="TaxCatchAll" ma:showField="CatchAllData" ma:web="4b612b9c-cde3-45ee-bd24-61238f09cadf">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5712B15-CD96-4410-956D-E8AAED2A9AAF}">
  <ds:schemaRefs>
    <ds:schemaRef ds:uri="http://purl.org/dc/dcmitype/"/>
    <ds:schemaRef ds:uri="4b612b9c-cde3-45ee-bd24-61238f09cadf"/>
    <ds:schemaRef ds:uri="http://schemas.microsoft.com/sharepoint/v3"/>
    <ds:schemaRef ds:uri="http://purl.org/dc/terms/"/>
    <ds:schemaRef ds:uri="http://www.w3.org/XML/1998/namespace"/>
    <ds:schemaRef ds:uri="http://schemas.openxmlformats.org/package/2006/metadata/core-properties"/>
    <ds:schemaRef ds:uri="http://schemas.microsoft.com/office/2006/metadata/properties"/>
    <ds:schemaRef ds:uri="http://schemas.microsoft.com/office/2006/documentManagement/types"/>
    <ds:schemaRef ds:uri="http://schemas.microsoft.com/office/infopath/2007/PartnerControls"/>
    <ds:schemaRef ds:uri="a5303601-4d75-4464-ae8c-ecfc11e215ef"/>
    <ds:schemaRef ds:uri="http://purl.org/dc/elements/1.1/"/>
  </ds:schemaRefs>
</ds:datastoreItem>
</file>

<file path=customXml/itemProps2.xml><?xml version="1.0" encoding="utf-8"?>
<ds:datastoreItem xmlns:ds="http://schemas.openxmlformats.org/officeDocument/2006/customXml" ds:itemID="{FDFD9B9B-0229-4F02-B8DE-DF4051A5E5E7}">
  <ds:schemaRefs>
    <ds:schemaRef ds:uri="http://schemas.microsoft.com/sharepoint/v3/contenttype/forms"/>
  </ds:schemaRefs>
</ds:datastoreItem>
</file>

<file path=customXml/itemProps3.xml><?xml version="1.0" encoding="utf-8"?>
<ds:datastoreItem xmlns:ds="http://schemas.openxmlformats.org/officeDocument/2006/customXml" ds:itemID="{9FDA8FEA-3571-4883-BBA7-63E21D4E7C2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a5303601-4d75-4464-ae8c-ecfc11e215ef"/>
    <ds:schemaRef ds:uri="4b612b9c-cde3-45ee-bd24-61238f09cad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181</TotalTime>
  <Words>1866</Words>
  <Application>Microsoft Macintosh PowerPoint</Application>
  <PresentationFormat>Custom</PresentationFormat>
  <Paragraphs>217</Paragraphs>
  <Slides>17</Slides>
  <Notes>2</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17</vt:i4>
      </vt:variant>
    </vt:vector>
  </HeadingPairs>
  <TitlesOfParts>
    <vt:vector size="25" baseType="lpstr">
      <vt:lpstr>Arial</vt:lpstr>
      <vt:lpstr>Times New Roman</vt:lpstr>
      <vt:lpstr>Lato Medium</vt:lpstr>
      <vt:lpstr>TT Commons Pro Expanded</vt:lpstr>
      <vt:lpstr>Lato</vt:lpstr>
      <vt:lpstr>Calibri</vt:lpstr>
      <vt:lpstr>Segoe UI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Kira Jersild</cp:lastModifiedBy>
  <cp:revision>29</cp:revision>
  <dcterms:created xsi:type="dcterms:W3CDTF">2006-08-16T00:00:00Z</dcterms:created>
  <dcterms:modified xsi:type="dcterms:W3CDTF">2025-08-22T13:45:25Z</dcterms:modified>
  <dc:identifier>DAFw0sDuEVw</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39b32134-930b-47a0-ae68-920ef1df7e99_Enabled">
    <vt:lpwstr>true</vt:lpwstr>
  </property>
  <property fmtid="{D5CDD505-2E9C-101B-9397-08002B2CF9AE}" pid="3" name="MSIP_Label_39b32134-930b-47a0-ae68-920ef1df7e99_SetDate">
    <vt:lpwstr>2023-10-10T03:21:42Z</vt:lpwstr>
  </property>
  <property fmtid="{D5CDD505-2E9C-101B-9397-08002B2CF9AE}" pid="4" name="MSIP_Label_39b32134-930b-47a0-ae68-920ef1df7e99_Method">
    <vt:lpwstr>Privileged</vt:lpwstr>
  </property>
  <property fmtid="{D5CDD505-2E9C-101B-9397-08002B2CF9AE}" pid="5" name="MSIP_Label_39b32134-930b-47a0-ae68-920ef1df7e99_Name">
    <vt:lpwstr>Public</vt:lpwstr>
  </property>
  <property fmtid="{D5CDD505-2E9C-101B-9397-08002B2CF9AE}" pid="6" name="MSIP_Label_39b32134-930b-47a0-ae68-920ef1df7e99_SiteId">
    <vt:lpwstr>31fa3fc8-0d67-4b00-8f5a-3a9a69c281b8</vt:lpwstr>
  </property>
  <property fmtid="{D5CDD505-2E9C-101B-9397-08002B2CF9AE}" pid="7" name="MSIP_Label_39b32134-930b-47a0-ae68-920ef1df7e99_ActionId">
    <vt:lpwstr>db3a2c27-f40a-44bc-9201-cbceef86006d</vt:lpwstr>
  </property>
  <property fmtid="{D5CDD505-2E9C-101B-9397-08002B2CF9AE}" pid="8" name="MSIP_Label_39b32134-930b-47a0-ae68-920ef1df7e99_ContentBits">
    <vt:lpwstr>2</vt:lpwstr>
  </property>
  <property fmtid="{D5CDD505-2E9C-101B-9397-08002B2CF9AE}" pid="9" name="ClassificationContentMarkingFooterLocations">
    <vt:lpwstr>Office Theme:8</vt:lpwstr>
  </property>
  <property fmtid="{D5CDD505-2E9C-101B-9397-08002B2CF9AE}" pid="10" name="ClassificationContentMarkingFooterText">
    <vt:lpwstr>Sensitivity: Public</vt:lpwstr>
  </property>
  <property fmtid="{D5CDD505-2E9C-101B-9397-08002B2CF9AE}" pid="11" name="ContentTypeId">
    <vt:lpwstr>0x010100B17BD2094AC3DC4EBF537086AC61392B</vt:lpwstr>
  </property>
  <property fmtid="{D5CDD505-2E9C-101B-9397-08002B2CF9AE}" pid="12" name="MediaServiceImageTags">
    <vt:lpwstr/>
  </property>
</Properties>
</file>