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7" r:id="rId6"/>
  </p:sldIdLst>
  <p:sldSz cx="7864475" cy="10058400"/>
  <p:notesSz cx="6858000" cy="9144000"/>
  <p:embeddedFontLst>
    <p:embeddedFont>
      <p:font typeface="Helvetica Neue" panose="020B0604020202020204" charset="0"/>
      <p:regular r:id="rId8"/>
      <p:bold r:id="rId9"/>
      <p:italic r:id="rId10"/>
      <p:boldItalic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77">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lu+evw4OuHw7FExYzApJI6z/G8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189"/>
    <a:srgbClr val="BC0022"/>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52502-CDC0-3474-5CE7-A9397800A886}" v="3" dt="2025-09-03T17:29:03.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4"/>
    <p:restoredTop sz="94677"/>
  </p:normalViewPr>
  <p:slideViewPr>
    <p:cSldViewPr snapToGrid="0">
      <p:cViewPr>
        <p:scale>
          <a:sx n="70" d="100"/>
          <a:sy n="70" d="100"/>
        </p:scale>
        <p:origin x="2144" y="144"/>
      </p:cViewPr>
      <p:guideLst>
        <p:guide orient="horz" pos="3168"/>
        <p:guide pos="24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customschemas.google.com/relationships/presentationmetadata" Target="meta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8892" y="685800"/>
            <a:ext cx="2680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2089150" y="685800"/>
            <a:ext cx="26812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MF edited for no orange text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2089150" y="685800"/>
            <a:ext cx="26812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MF updated back page to black text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
        <p:cNvGrpSpPr/>
        <p:nvPr/>
      </p:nvGrpSpPr>
      <p:grpSpPr>
        <a:xfrm>
          <a:off x="0" y="0"/>
          <a:ext cx="0" cy="0"/>
          <a:chOff x="0" y="0"/>
          <a:chExt cx="0" cy="0"/>
        </a:xfrm>
      </p:grpSpPr>
      <p:sp>
        <p:nvSpPr>
          <p:cNvPr id="12" name="Google Shape;12;p4"/>
          <p:cNvSpPr txBox="1">
            <a:spLocks noGrp="1"/>
          </p:cNvSpPr>
          <p:nvPr>
            <p:ph type="title"/>
          </p:nvPr>
        </p:nvSpPr>
        <p:spPr>
          <a:xfrm>
            <a:off x="572314" y="1007871"/>
            <a:ext cx="3028610" cy="12801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900" b="1" i="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ftr" idx="11"/>
          </p:nvPr>
        </p:nvSpPr>
        <p:spPr>
          <a:xfrm>
            <a:off x="2673709" y="9354312"/>
            <a:ext cx="2516432"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
          <p:cNvSpPr txBox="1">
            <a:spLocks noGrp="1"/>
          </p:cNvSpPr>
          <p:nvPr>
            <p:ph type="dt" idx="10"/>
          </p:nvPr>
        </p:nvSpPr>
        <p:spPr>
          <a:xfrm>
            <a:off x="393192" y="9354312"/>
            <a:ext cx="1808686"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sldNum" idx="12"/>
          </p:nvPr>
        </p:nvSpPr>
        <p:spPr>
          <a:xfrm>
            <a:off x="5661972" y="9354312"/>
            <a:ext cx="1808686" cy="50292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5"/>
          <p:cNvSpPr/>
          <p:nvPr/>
        </p:nvSpPr>
        <p:spPr>
          <a:xfrm>
            <a:off x="0" y="766686"/>
            <a:ext cx="3045314" cy="230569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18;p5"/>
          <p:cNvSpPr/>
          <p:nvPr/>
        </p:nvSpPr>
        <p:spPr>
          <a:xfrm>
            <a:off x="607520" y="1518310"/>
            <a:ext cx="2437793" cy="33773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19;p5"/>
          <p:cNvSpPr/>
          <p:nvPr/>
        </p:nvSpPr>
        <p:spPr>
          <a:xfrm>
            <a:off x="588889" y="1924710"/>
            <a:ext cx="2456425" cy="34288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20;p5"/>
          <p:cNvSpPr/>
          <p:nvPr/>
        </p:nvSpPr>
        <p:spPr>
          <a:xfrm>
            <a:off x="4741439" y="5832693"/>
            <a:ext cx="3122411" cy="2354580"/>
          </a:xfrm>
          <a:custGeom>
            <a:avLst/>
            <a:gdLst/>
            <a:ahLst/>
            <a:cxnLst/>
            <a:rect l="l" t="t" r="r" b="b"/>
            <a:pathLst>
              <a:path w="3086100" h="2354579" extrusionOk="0">
                <a:moveTo>
                  <a:pt x="3086100" y="0"/>
                </a:moveTo>
                <a:lnTo>
                  <a:pt x="228600" y="0"/>
                </a:lnTo>
                <a:lnTo>
                  <a:pt x="96440" y="3571"/>
                </a:lnTo>
                <a:lnTo>
                  <a:pt x="28575" y="28575"/>
                </a:lnTo>
                <a:lnTo>
                  <a:pt x="3571" y="96440"/>
                </a:lnTo>
                <a:lnTo>
                  <a:pt x="0" y="228600"/>
                </a:lnTo>
                <a:lnTo>
                  <a:pt x="0" y="2125827"/>
                </a:lnTo>
                <a:lnTo>
                  <a:pt x="3571" y="2257986"/>
                </a:lnTo>
                <a:lnTo>
                  <a:pt x="28575" y="2325852"/>
                </a:lnTo>
                <a:lnTo>
                  <a:pt x="96440" y="2350855"/>
                </a:lnTo>
                <a:lnTo>
                  <a:pt x="228600" y="2354427"/>
                </a:lnTo>
                <a:lnTo>
                  <a:pt x="3086099" y="2354427"/>
                </a:lnTo>
                <a:lnTo>
                  <a:pt x="3086100" y="0"/>
                </a:lnTo>
                <a:close/>
              </a:path>
            </a:pathLst>
          </a:custGeom>
          <a:solidFill>
            <a:srgbClr val="E9E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 name="Google Shape;21;p5"/>
          <p:cNvSpPr txBox="1">
            <a:spLocks noGrp="1"/>
          </p:cNvSpPr>
          <p:nvPr>
            <p:ph type="title"/>
          </p:nvPr>
        </p:nvSpPr>
        <p:spPr>
          <a:xfrm>
            <a:off x="572314" y="1007871"/>
            <a:ext cx="3028610" cy="12801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900" b="1" i="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393192" y="2313432"/>
            <a:ext cx="7077465" cy="6638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2673709" y="9354312"/>
            <a:ext cx="2516432"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
          <p:cNvSpPr txBox="1">
            <a:spLocks noGrp="1"/>
          </p:cNvSpPr>
          <p:nvPr>
            <p:ph type="dt" idx="10"/>
          </p:nvPr>
        </p:nvSpPr>
        <p:spPr>
          <a:xfrm>
            <a:off x="393192" y="9354312"/>
            <a:ext cx="1808686"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5661972" y="9354312"/>
            <a:ext cx="1808686" cy="50292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6"/>
        <p:cNvGrpSpPr/>
        <p:nvPr/>
      </p:nvGrpSpPr>
      <p:grpSpPr>
        <a:xfrm>
          <a:off x="0" y="0"/>
          <a:ext cx="0" cy="0"/>
          <a:chOff x="0" y="0"/>
          <a:chExt cx="0" cy="0"/>
        </a:xfrm>
      </p:grpSpPr>
      <p:sp>
        <p:nvSpPr>
          <p:cNvPr id="27" name="Google Shape;27;p6"/>
          <p:cNvSpPr/>
          <p:nvPr/>
        </p:nvSpPr>
        <p:spPr>
          <a:xfrm>
            <a:off x="0" y="641095"/>
            <a:ext cx="4375230" cy="1365885"/>
          </a:xfrm>
          <a:custGeom>
            <a:avLst/>
            <a:gdLst/>
            <a:ahLst/>
            <a:cxnLst/>
            <a:rect l="l" t="t" r="r" b="b"/>
            <a:pathLst>
              <a:path w="4324350" h="1365885" extrusionOk="0">
                <a:moveTo>
                  <a:pt x="4095749" y="0"/>
                </a:moveTo>
                <a:lnTo>
                  <a:pt x="41909" y="0"/>
                </a:lnTo>
                <a:lnTo>
                  <a:pt x="0" y="1132"/>
                </a:lnTo>
                <a:lnTo>
                  <a:pt x="0" y="1364371"/>
                </a:lnTo>
                <a:lnTo>
                  <a:pt x="41909" y="1365504"/>
                </a:lnTo>
                <a:lnTo>
                  <a:pt x="4095749" y="1365504"/>
                </a:lnTo>
                <a:lnTo>
                  <a:pt x="4227909" y="1361932"/>
                </a:lnTo>
                <a:lnTo>
                  <a:pt x="4295774" y="1336929"/>
                </a:lnTo>
                <a:lnTo>
                  <a:pt x="4320778" y="1269063"/>
                </a:lnTo>
                <a:lnTo>
                  <a:pt x="4324349" y="1136904"/>
                </a:lnTo>
                <a:lnTo>
                  <a:pt x="4324349" y="228600"/>
                </a:lnTo>
                <a:lnTo>
                  <a:pt x="4320778" y="96440"/>
                </a:lnTo>
                <a:lnTo>
                  <a:pt x="4295774" y="28575"/>
                </a:lnTo>
                <a:lnTo>
                  <a:pt x="4227909" y="3571"/>
                </a:lnTo>
                <a:lnTo>
                  <a:pt x="4095749" y="0"/>
                </a:lnTo>
                <a:close/>
              </a:path>
            </a:pathLst>
          </a:custGeom>
          <a:solidFill>
            <a:srgbClr val="3F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 name="Google Shape;28;p6"/>
          <p:cNvSpPr/>
          <p:nvPr/>
        </p:nvSpPr>
        <p:spPr>
          <a:xfrm>
            <a:off x="4741439" y="641095"/>
            <a:ext cx="3122411" cy="7077709"/>
          </a:xfrm>
          <a:custGeom>
            <a:avLst/>
            <a:gdLst/>
            <a:ahLst/>
            <a:cxnLst/>
            <a:rect l="l" t="t" r="r" b="b"/>
            <a:pathLst>
              <a:path w="3086100" h="7077709" extrusionOk="0">
                <a:moveTo>
                  <a:pt x="3086100" y="0"/>
                </a:moveTo>
                <a:lnTo>
                  <a:pt x="228600" y="0"/>
                </a:lnTo>
                <a:lnTo>
                  <a:pt x="96440" y="3571"/>
                </a:lnTo>
                <a:lnTo>
                  <a:pt x="28575" y="28575"/>
                </a:lnTo>
                <a:lnTo>
                  <a:pt x="3571" y="96440"/>
                </a:lnTo>
                <a:lnTo>
                  <a:pt x="0" y="228600"/>
                </a:lnTo>
                <a:lnTo>
                  <a:pt x="0" y="6848856"/>
                </a:lnTo>
                <a:lnTo>
                  <a:pt x="3571" y="6981015"/>
                </a:lnTo>
                <a:lnTo>
                  <a:pt x="28575" y="7048881"/>
                </a:lnTo>
                <a:lnTo>
                  <a:pt x="96440" y="7073884"/>
                </a:lnTo>
                <a:lnTo>
                  <a:pt x="228600" y="7077456"/>
                </a:lnTo>
                <a:lnTo>
                  <a:pt x="3086099" y="7077456"/>
                </a:lnTo>
                <a:lnTo>
                  <a:pt x="3086100" y="0"/>
                </a:lnTo>
                <a:close/>
              </a:path>
            </a:pathLst>
          </a:custGeom>
          <a:solidFill>
            <a:srgbClr val="E1E0D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 name="Google Shape;29;p6"/>
          <p:cNvSpPr/>
          <p:nvPr/>
        </p:nvSpPr>
        <p:spPr>
          <a:xfrm>
            <a:off x="944434" y="8611865"/>
            <a:ext cx="3238056" cy="758825"/>
          </a:xfrm>
          <a:custGeom>
            <a:avLst/>
            <a:gdLst/>
            <a:ahLst/>
            <a:cxnLst/>
            <a:rect l="l" t="t" r="r" b="b"/>
            <a:pathLst>
              <a:path w="3200400" h="758825" extrusionOk="0">
                <a:moveTo>
                  <a:pt x="3012287" y="0"/>
                </a:moveTo>
                <a:lnTo>
                  <a:pt x="0" y="0"/>
                </a:lnTo>
                <a:lnTo>
                  <a:pt x="0" y="758444"/>
                </a:lnTo>
                <a:lnTo>
                  <a:pt x="3012287" y="758444"/>
                </a:lnTo>
                <a:lnTo>
                  <a:pt x="3121040" y="754648"/>
                </a:lnTo>
                <a:lnTo>
                  <a:pt x="3176885" y="728078"/>
                </a:lnTo>
                <a:lnTo>
                  <a:pt x="3197460" y="655959"/>
                </a:lnTo>
                <a:lnTo>
                  <a:pt x="3200400" y="515518"/>
                </a:lnTo>
                <a:lnTo>
                  <a:pt x="3200400" y="242925"/>
                </a:lnTo>
                <a:lnTo>
                  <a:pt x="3197460" y="102484"/>
                </a:lnTo>
                <a:lnTo>
                  <a:pt x="3176885" y="30365"/>
                </a:lnTo>
                <a:lnTo>
                  <a:pt x="3121040" y="3795"/>
                </a:lnTo>
                <a:lnTo>
                  <a:pt x="3012287" y="0"/>
                </a:lnTo>
                <a:close/>
              </a:path>
            </a:pathLst>
          </a:custGeom>
          <a:solidFill>
            <a:srgbClr val="F0512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 name="Google Shape;30;p6"/>
          <p:cNvSpPr txBox="1">
            <a:spLocks noGrp="1"/>
          </p:cNvSpPr>
          <p:nvPr>
            <p:ph type="ftr" idx="11"/>
          </p:nvPr>
        </p:nvSpPr>
        <p:spPr>
          <a:xfrm>
            <a:off x="2673709" y="9354312"/>
            <a:ext cx="2516432"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dt" idx="10"/>
          </p:nvPr>
        </p:nvSpPr>
        <p:spPr>
          <a:xfrm>
            <a:off x="393192" y="9354312"/>
            <a:ext cx="1808686"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5661972" y="9354312"/>
            <a:ext cx="1808686" cy="50292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589789" y="3118104"/>
            <a:ext cx="6684272" cy="211226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ubTitle" idx="1"/>
          </p:nvPr>
        </p:nvSpPr>
        <p:spPr>
          <a:xfrm>
            <a:off x="1179577" y="5632704"/>
            <a:ext cx="5504695" cy="251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2673709" y="9354312"/>
            <a:ext cx="2516432"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dt" idx="10"/>
          </p:nvPr>
        </p:nvSpPr>
        <p:spPr>
          <a:xfrm>
            <a:off x="393192" y="9354312"/>
            <a:ext cx="1808686"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sldNum" idx="12"/>
          </p:nvPr>
        </p:nvSpPr>
        <p:spPr>
          <a:xfrm>
            <a:off x="5661972" y="9354312"/>
            <a:ext cx="1808686" cy="50292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572314" y="1007871"/>
            <a:ext cx="3028610" cy="12801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900" b="1" i="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393192" y="2313432"/>
            <a:ext cx="3420775" cy="6638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2"/>
          </p:nvPr>
        </p:nvSpPr>
        <p:spPr>
          <a:xfrm>
            <a:off x="4049883" y="2313432"/>
            <a:ext cx="3420775" cy="6638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2673709" y="9354312"/>
            <a:ext cx="2516432"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dt" idx="10"/>
          </p:nvPr>
        </p:nvSpPr>
        <p:spPr>
          <a:xfrm>
            <a:off x="393192" y="9354312"/>
            <a:ext cx="1808686"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5661972" y="9354312"/>
            <a:ext cx="1808686" cy="50292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572314" y="1007871"/>
            <a:ext cx="3028610" cy="12801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900" b="1"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393192" y="2313432"/>
            <a:ext cx="7077465" cy="66385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3"/>
          <p:cNvSpPr txBox="1">
            <a:spLocks noGrp="1"/>
          </p:cNvSpPr>
          <p:nvPr>
            <p:ph type="ftr" idx="11"/>
          </p:nvPr>
        </p:nvSpPr>
        <p:spPr>
          <a:xfrm>
            <a:off x="2673709" y="9354312"/>
            <a:ext cx="2516432" cy="50292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3"/>
          <p:cNvSpPr txBox="1">
            <a:spLocks noGrp="1"/>
          </p:cNvSpPr>
          <p:nvPr>
            <p:ph type="dt" idx="10"/>
          </p:nvPr>
        </p:nvSpPr>
        <p:spPr>
          <a:xfrm>
            <a:off x="393192" y="9354312"/>
            <a:ext cx="1808686" cy="502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3"/>
          <p:cNvSpPr txBox="1">
            <a:spLocks noGrp="1"/>
          </p:cNvSpPr>
          <p:nvPr>
            <p:ph type="sldNum" idx="12"/>
          </p:nvPr>
        </p:nvSpPr>
        <p:spPr>
          <a:xfrm>
            <a:off x="5661972" y="9354312"/>
            <a:ext cx="1808686" cy="50292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ponlin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4" name="Google Shape;51;p1">
            <a:extLst>
              <a:ext uri="{FF2B5EF4-FFF2-40B4-BE49-F238E27FC236}">
                <a16:creationId xmlns:a16="http://schemas.microsoft.com/office/drawing/2014/main" id="{9665EA30-7A62-3245-F23B-509024E42849}"/>
              </a:ext>
            </a:extLst>
          </p:cNvPr>
          <p:cNvSpPr/>
          <p:nvPr/>
        </p:nvSpPr>
        <p:spPr>
          <a:xfrm>
            <a:off x="7178878" y="8496536"/>
            <a:ext cx="172950" cy="998220"/>
          </a:xfrm>
          <a:custGeom>
            <a:avLst/>
            <a:gdLst/>
            <a:ahLst/>
            <a:cxnLst/>
            <a:rect l="l" t="t" r="r" b="b"/>
            <a:pathLst>
              <a:path w="170815" h="998220" extrusionOk="0">
                <a:moveTo>
                  <a:pt x="0" y="997635"/>
                </a:moveTo>
                <a:lnTo>
                  <a:pt x="170256" y="997635"/>
                </a:lnTo>
                <a:lnTo>
                  <a:pt x="170256" y="0"/>
                </a:lnTo>
                <a:lnTo>
                  <a:pt x="0" y="0"/>
                </a:lnTo>
                <a:lnTo>
                  <a:pt x="0" y="997635"/>
                </a:lnTo>
                <a:close/>
              </a:path>
            </a:pathLst>
          </a:custGeom>
          <a:solidFill>
            <a:srgbClr val="595259"/>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52;p1">
            <a:extLst>
              <a:ext uri="{FF2B5EF4-FFF2-40B4-BE49-F238E27FC236}">
                <a16:creationId xmlns:a16="http://schemas.microsoft.com/office/drawing/2014/main" id="{4B3E2005-C0F9-A01C-9903-78F116BF0798}"/>
              </a:ext>
            </a:extLst>
          </p:cNvPr>
          <p:cNvSpPr/>
          <p:nvPr/>
        </p:nvSpPr>
        <p:spPr>
          <a:xfrm>
            <a:off x="626178" y="8493836"/>
            <a:ext cx="172950" cy="998220"/>
          </a:xfrm>
          <a:custGeom>
            <a:avLst/>
            <a:gdLst/>
            <a:ahLst/>
            <a:cxnLst/>
            <a:rect l="l" t="t" r="r" b="b"/>
            <a:pathLst>
              <a:path w="170815" h="998220" extrusionOk="0">
                <a:moveTo>
                  <a:pt x="0" y="997635"/>
                </a:moveTo>
                <a:lnTo>
                  <a:pt x="170256" y="997635"/>
                </a:lnTo>
                <a:lnTo>
                  <a:pt x="170256" y="0"/>
                </a:lnTo>
                <a:lnTo>
                  <a:pt x="0" y="0"/>
                </a:lnTo>
                <a:lnTo>
                  <a:pt x="0" y="997635"/>
                </a:lnTo>
                <a:close/>
              </a:path>
            </a:pathLst>
          </a:custGeom>
          <a:solidFill>
            <a:srgbClr val="595259"/>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 name="Google Shape;92;p1">
            <a:extLst>
              <a:ext uri="{FF2B5EF4-FFF2-40B4-BE49-F238E27FC236}">
                <a16:creationId xmlns:a16="http://schemas.microsoft.com/office/drawing/2014/main" id="{2DF3E18B-2E4E-DBC9-7B78-CDBBA817E569}"/>
              </a:ext>
            </a:extLst>
          </p:cNvPr>
          <p:cNvSpPr/>
          <p:nvPr/>
        </p:nvSpPr>
        <p:spPr>
          <a:xfrm rot="16200000">
            <a:off x="5975356" y="6325558"/>
            <a:ext cx="444671" cy="3363412"/>
          </a:xfrm>
          <a:prstGeom prst="round2SameRect">
            <a:avLst>
              <a:gd name="adj1" fmla="val 42090"/>
              <a:gd name="adj2" fmla="val 0"/>
            </a:avLst>
          </a:prstGeom>
          <a:solidFill>
            <a:srgbClr val="E14D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54;p1">
            <a:extLst>
              <a:ext uri="{FF2B5EF4-FFF2-40B4-BE49-F238E27FC236}">
                <a16:creationId xmlns:a16="http://schemas.microsoft.com/office/drawing/2014/main" id="{FA6B7ACB-CFCA-5954-61C0-3EEA4E2A5663}"/>
              </a:ext>
            </a:extLst>
          </p:cNvPr>
          <p:cNvSpPr/>
          <p:nvPr/>
        </p:nvSpPr>
        <p:spPr>
          <a:xfrm>
            <a:off x="-275" y="748750"/>
            <a:ext cx="7863900" cy="2337000"/>
          </a:xfrm>
          <a:prstGeom prst="rect">
            <a:avLst/>
          </a:prstGeom>
          <a:solidFill>
            <a:srgbClr val="1F51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 name="Google Shape;55;p1">
            <a:extLst>
              <a:ext uri="{FF2B5EF4-FFF2-40B4-BE49-F238E27FC236}">
                <a16:creationId xmlns:a16="http://schemas.microsoft.com/office/drawing/2014/main" id="{D3631149-D364-64C4-4BD6-492A23078CD5}"/>
              </a:ext>
            </a:extLst>
          </p:cNvPr>
          <p:cNvSpPr/>
          <p:nvPr/>
        </p:nvSpPr>
        <p:spPr>
          <a:xfrm>
            <a:off x="0" y="2615782"/>
            <a:ext cx="2842427" cy="469900"/>
          </a:xfrm>
          <a:custGeom>
            <a:avLst/>
            <a:gdLst/>
            <a:ahLst/>
            <a:cxnLst/>
            <a:rect l="l" t="t" r="r" b="b"/>
            <a:pathLst>
              <a:path w="2807335" h="469900" extrusionOk="0">
                <a:moveTo>
                  <a:pt x="2472982" y="0"/>
                </a:moveTo>
                <a:lnTo>
                  <a:pt x="0" y="0"/>
                </a:lnTo>
                <a:lnTo>
                  <a:pt x="0" y="469900"/>
                </a:lnTo>
                <a:lnTo>
                  <a:pt x="2807246" y="469900"/>
                </a:lnTo>
                <a:lnTo>
                  <a:pt x="2807246" y="333006"/>
                </a:lnTo>
                <a:lnTo>
                  <a:pt x="2802023" y="140487"/>
                </a:lnTo>
                <a:lnTo>
                  <a:pt x="2765463" y="41625"/>
                </a:lnTo>
                <a:lnTo>
                  <a:pt x="2666228" y="5203"/>
                </a:lnTo>
                <a:lnTo>
                  <a:pt x="2472982" y="0"/>
                </a:lnTo>
                <a:close/>
              </a:path>
            </a:pathLst>
          </a:custGeom>
          <a:solidFill>
            <a:srgbClr val="5FC7CC"/>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50" name="Google Shape;50;p1"/>
          <p:cNvCxnSpPr/>
          <p:nvPr/>
        </p:nvCxnSpPr>
        <p:spPr>
          <a:xfrm rot="10800000" flipH="1">
            <a:off x="710890" y="8769219"/>
            <a:ext cx="6556200" cy="29700"/>
          </a:xfrm>
          <a:prstGeom prst="straightConnector1">
            <a:avLst/>
          </a:prstGeom>
          <a:noFill/>
          <a:ln w="9525" cap="flat" cmpd="sng">
            <a:solidFill>
              <a:srgbClr val="595259"/>
            </a:solidFill>
            <a:prstDash val="solid"/>
            <a:round/>
            <a:headEnd type="none" w="sm" len="sm"/>
            <a:tailEnd type="none" w="sm" len="sm"/>
          </a:ln>
        </p:spPr>
      </p:cxnSp>
      <p:sp>
        <p:nvSpPr>
          <p:cNvPr id="53" name="Google Shape;53;p1"/>
          <p:cNvSpPr/>
          <p:nvPr/>
        </p:nvSpPr>
        <p:spPr>
          <a:xfrm rot="-5400000">
            <a:off x="5234294" y="5025194"/>
            <a:ext cx="1895700" cy="3363412"/>
          </a:xfrm>
          <a:prstGeom prst="round2SameRect">
            <a:avLst>
              <a:gd name="adj1" fmla="val 16667"/>
              <a:gd name="adj2" fmla="val 0"/>
            </a:avLst>
          </a:prstGeom>
          <a:solidFill>
            <a:srgbClr val="E9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txBox="1">
            <a:spLocks noGrp="1"/>
          </p:cNvSpPr>
          <p:nvPr>
            <p:ph type="title"/>
          </p:nvPr>
        </p:nvSpPr>
        <p:spPr>
          <a:xfrm>
            <a:off x="572326" y="1084075"/>
            <a:ext cx="3359700" cy="123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 sz="3100"/>
              <a:t>Understanding Mental Wellness</a:t>
            </a:r>
            <a:endParaRPr sz="3100"/>
          </a:p>
        </p:txBody>
      </p:sp>
      <p:sp>
        <p:nvSpPr>
          <p:cNvPr id="57" name="Google Shape;57;p1"/>
          <p:cNvSpPr txBox="1"/>
          <p:nvPr/>
        </p:nvSpPr>
        <p:spPr>
          <a:xfrm>
            <a:off x="584460" y="2741738"/>
            <a:ext cx="2009100" cy="2235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FFFFFF"/>
                </a:solidFill>
                <a:latin typeface="Lato Black"/>
                <a:ea typeface="Lato Black"/>
                <a:cs typeface="Lato Black"/>
                <a:sym typeface="Lato Black"/>
              </a:rPr>
              <a:t>FREE DIGITAL LESSONS</a:t>
            </a:r>
            <a:endParaRPr sz="1300" b="0" i="0" u="none" strike="noStrike" cap="none">
              <a:solidFill>
                <a:srgbClr val="000000"/>
              </a:solidFill>
              <a:latin typeface="Lato Black"/>
              <a:ea typeface="Lato Black"/>
              <a:cs typeface="Lato Black"/>
              <a:sym typeface="Lato Black"/>
            </a:endParaRPr>
          </a:p>
        </p:txBody>
      </p:sp>
      <p:sp>
        <p:nvSpPr>
          <p:cNvPr id="58" name="Google Shape;58;p1"/>
          <p:cNvSpPr txBox="1"/>
          <p:nvPr/>
        </p:nvSpPr>
        <p:spPr>
          <a:xfrm>
            <a:off x="594275" y="4100875"/>
            <a:ext cx="3612600" cy="1889100"/>
          </a:xfrm>
          <a:prstGeom prst="rect">
            <a:avLst/>
          </a:prstGeom>
          <a:noFill/>
          <a:ln>
            <a:noFill/>
          </a:ln>
        </p:spPr>
        <p:txBody>
          <a:bodyPr spcFirstLastPara="1" wrap="square" lIns="0" tIns="33000" rIns="0" bIns="0" anchor="t" anchorCtr="0">
            <a:noAutofit/>
          </a:bodyPr>
          <a:lstStyle/>
          <a:p>
            <a:pPr marL="0" marR="5080" lvl="0" indent="0" algn="l" rtl="0">
              <a:lnSpc>
                <a:spcPct val="122800"/>
              </a:lnSpc>
              <a:spcBef>
                <a:spcPts val="530"/>
              </a:spcBef>
              <a:spcAft>
                <a:spcPts val="0"/>
              </a:spcAft>
              <a:buClr>
                <a:schemeClr val="dk1"/>
              </a:buClr>
              <a:buSzPts val="950"/>
              <a:buFont typeface="Arial"/>
              <a:buNone/>
            </a:pPr>
            <a:r>
              <a:rPr lang="en" sz="950" b="0" i="0" u="none" strike="noStrike" cap="none">
                <a:solidFill>
                  <a:schemeClr val="dk1"/>
                </a:solidFill>
                <a:latin typeface="Lato"/>
                <a:ea typeface="Lato"/>
                <a:cs typeface="Lato"/>
                <a:sym typeface="Lato"/>
              </a:rPr>
              <a:t>The National Association of School Psychologists states, “According to the U.S. Department of Health and Human Services (2021), one in five children and adolescents experience a mental health problem during their school years.”  Schools provide an ideal context for prevention, intervention, and positive development for students in the mental health  space which can allow discussions around  feelings and emotions become more natural for our nation’s youth.</a:t>
            </a:r>
            <a:r>
              <a:rPr lang="en" sz="950" b="0" i="0" u="none" strike="noStrike" cap="none" baseline="30000">
                <a:solidFill>
                  <a:schemeClr val="dk1"/>
                </a:solidFill>
                <a:latin typeface="Lato"/>
                <a:ea typeface="Lato"/>
                <a:cs typeface="Lato"/>
                <a:sym typeface="Lato"/>
              </a:rPr>
              <a:t>1</a:t>
            </a:r>
            <a:endParaRPr sz="950" b="0" i="0" u="none" strike="noStrike" cap="none">
              <a:solidFill>
                <a:schemeClr val="dk1"/>
              </a:solidFill>
              <a:latin typeface="Lato"/>
              <a:ea typeface="Lato"/>
              <a:cs typeface="Lato"/>
              <a:sym typeface="Lato"/>
            </a:endParaRPr>
          </a:p>
          <a:p>
            <a:pPr marL="12700" marR="5080" lvl="0" indent="0" algn="l" rtl="0">
              <a:lnSpc>
                <a:spcPct val="122800"/>
              </a:lnSpc>
              <a:spcBef>
                <a:spcPts val="1000"/>
              </a:spcBef>
              <a:spcAft>
                <a:spcPts val="0"/>
              </a:spcAft>
              <a:buClr>
                <a:schemeClr val="dk1"/>
              </a:buClr>
              <a:buSzPts val="950"/>
              <a:buFont typeface="Arial"/>
              <a:buNone/>
            </a:pPr>
            <a:r>
              <a:rPr lang="en" sz="950" b="0" i="0" u="none" strike="noStrike" cap="none">
                <a:solidFill>
                  <a:schemeClr val="dk1"/>
                </a:solidFill>
                <a:latin typeface="Lato"/>
                <a:ea typeface="Lato"/>
                <a:cs typeface="Lato"/>
                <a:sym typeface="Lato"/>
              </a:rPr>
              <a:t>The </a:t>
            </a:r>
            <a:r>
              <a:rPr lang="en" sz="950" b="1" i="1" u="none" strike="noStrike" cap="none">
                <a:solidFill>
                  <a:schemeClr val="dk1"/>
                </a:solidFill>
                <a:latin typeface="Lato"/>
                <a:ea typeface="Lato"/>
                <a:cs typeface="Lato"/>
                <a:sym typeface="Lato"/>
              </a:rPr>
              <a:t>Understanding Mental Wellness </a:t>
            </a:r>
            <a:r>
              <a:rPr lang="en" sz="950" b="0" i="0" u="none" strike="noStrike" cap="none">
                <a:solidFill>
                  <a:schemeClr val="dk1"/>
                </a:solidFill>
                <a:latin typeface="Lato"/>
                <a:ea typeface="Lato"/>
                <a:cs typeface="Lato"/>
                <a:sym typeface="Lato"/>
              </a:rPr>
              <a:t>curriculum is a digital program that teaches students the importance of paying attention to their mental health and the ways in which they can implement coping strategies to manage their own challenging thoughts, emotions, and behaviors.</a:t>
            </a:r>
            <a:endParaRPr sz="950" b="0" i="0" u="none" strike="noStrike" cap="none">
              <a:solidFill>
                <a:schemeClr val="dk1"/>
              </a:solidFill>
              <a:latin typeface="Lato"/>
              <a:ea typeface="Lato"/>
              <a:cs typeface="Lato"/>
              <a:sym typeface="Lato"/>
            </a:endParaRPr>
          </a:p>
          <a:p>
            <a:pPr marL="12700" marR="5080" lvl="0" indent="0" algn="l" rtl="0">
              <a:lnSpc>
                <a:spcPct val="122800"/>
              </a:lnSpc>
              <a:spcBef>
                <a:spcPts val="0"/>
              </a:spcBef>
              <a:spcAft>
                <a:spcPts val="0"/>
              </a:spcAft>
              <a:buClr>
                <a:srgbClr val="000000"/>
              </a:buClr>
              <a:buSzPts val="750"/>
              <a:buFont typeface="Arial"/>
              <a:buNone/>
            </a:pPr>
            <a:r>
              <a:rPr lang="en" sz="750" b="0" i="0" u="sng" strike="noStrike" cap="none">
                <a:solidFill>
                  <a:srgbClr val="1F5189"/>
                </a:solidFill>
                <a:latin typeface="Lato"/>
                <a:ea typeface="Lato"/>
                <a:cs typeface="Lato"/>
                <a:sym typeface="Lato"/>
                <a:hlinkClick r:id="rId3">
                  <a:extLst>
                    <a:ext uri="{A12FA001-AC4F-418D-AE19-62706E023703}">
                      <ahyp:hlinkClr xmlns:ahyp="http://schemas.microsoft.com/office/drawing/2018/hyperlinkcolor" val="tx"/>
                    </a:ext>
                  </a:extLst>
                </a:hlinkClick>
              </a:rPr>
              <a:t>www.nasponline.org</a:t>
            </a:r>
            <a:r>
              <a:rPr lang="en" sz="750" b="0" i="0" u="none" strike="noStrike" cap="none" baseline="30000">
                <a:solidFill>
                  <a:srgbClr val="1F5189"/>
                </a:solidFill>
                <a:latin typeface="Lato"/>
                <a:ea typeface="Lato"/>
                <a:cs typeface="Lato"/>
                <a:sym typeface="Lato"/>
              </a:rPr>
              <a:t>1</a:t>
            </a:r>
            <a:endParaRPr sz="950" b="0" i="0" u="none" strike="noStrike" cap="none">
              <a:solidFill>
                <a:srgbClr val="1F5189"/>
              </a:solidFill>
              <a:latin typeface="Lato"/>
              <a:ea typeface="Lato"/>
              <a:cs typeface="Lato"/>
              <a:sym typeface="Lato"/>
            </a:endParaRPr>
          </a:p>
        </p:txBody>
      </p:sp>
      <p:sp>
        <p:nvSpPr>
          <p:cNvPr id="59" name="Google Shape;59;p1"/>
          <p:cNvSpPr txBox="1"/>
          <p:nvPr/>
        </p:nvSpPr>
        <p:spPr>
          <a:xfrm>
            <a:off x="582136" y="6953588"/>
            <a:ext cx="3636900" cy="1479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 sz="1000" b="1" i="0" u="none" strike="noStrike" cap="none" dirty="0">
                <a:solidFill>
                  <a:srgbClr val="1F5189"/>
                </a:solidFill>
                <a:latin typeface="Lato Black"/>
                <a:ea typeface="Lato Black"/>
                <a:cs typeface="Lato Black"/>
                <a:sym typeface="Lato Black"/>
              </a:rPr>
              <a:t>THE LEARNING EXPERIENCE</a:t>
            </a:r>
            <a:endParaRPr sz="1000" b="0" i="0" u="none" strike="noStrike" cap="none" dirty="0">
              <a:solidFill>
                <a:srgbClr val="1F5189"/>
              </a:solidFill>
              <a:latin typeface="Lato Black"/>
              <a:ea typeface="Lato Black"/>
              <a:cs typeface="Lato Black"/>
              <a:sym typeface="Lato Black"/>
            </a:endParaRPr>
          </a:p>
          <a:p>
            <a:pPr marL="457200" marR="118110" indent="-288925">
              <a:lnSpc>
                <a:spcPct val="122800"/>
              </a:lnSpc>
              <a:spcBef>
                <a:spcPts val="440"/>
              </a:spcBef>
              <a:buClr>
                <a:schemeClr val="dk1"/>
              </a:buClr>
              <a:buSzPts val="950"/>
              <a:buFont typeface="Lato"/>
              <a:buChar char="-"/>
            </a:pPr>
            <a:r>
              <a:rPr lang="en" sz="950" b="0" i="0" u="none" strike="noStrike" cap="none" dirty="0">
                <a:solidFill>
                  <a:schemeClr val="dk1"/>
                </a:solidFill>
                <a:latin typeface="Lato"/>
                <a:ea typeface="Lato"/>
                <a:cs typeface="Lato"/>
                <a:sym typeface="Lato"/>
              </a:rPr>
              <a:t>EVERFI’s self-guided, interactive lessons help students develop simple, actionable strategies.</a:t>
            </a:r>
            <a:r>
              <a:rPr lang="en" sz="950" dirty="0">
                <a:solidFill>
                  <a:schemeClr val="dk1"/>
                </a:solidFill>
                <a:latin typeface="Lato"/>
                <a:ea typeface="Lato"/>
                <a:cs typeface="Lato"/>
                <a:sym typeface="Lato"/>
              </a:rPr>
              <a:t> </a:t>
            </a:r>
            <a:endParaRPr sz="950" b="0" i="0" u="none" strike="noStrike" cap="none">
              <a:solidFill>
                <a:schemeClr val="dk1"/>
              </a:solidFill>
              <a:latin typeface="Lato"/>
              <a:ea typeface="Lato"/>
              <a:cs typeface="Lato"/>
              <a:sym typeface="Lato"/>
            </a:endParaRPr>
          </a:p>
          <a:p>
            <a:pPr marL="457200" marR="118110" indent="-288925">
              <a:lnSpc>
                <a:spcPct val="122800"/>
              </a:lnSpc>
              <a:buClr>
                <a:schemeClr val="dk1"/>
              </a:buClr>
              <a:buSzPts val="950"/>
              <a:buFont typeface="Lato"/>
              <a:buChar char="-"/>
            </a:pPr>
            <a:r>
              <a:rPr lang="en" sz="950" b="0" i="0" u="none" strike="noStrike" cap="none" dirty="0">
                <a:solidFill>
                  <a:schemeClr val="dk1"/>
                </a:solidFill>
                <a:latin typeface="Lato"/>
                <a:ea typeface="Lato"/>
                <a:cs typeface="Lato"/>
                <a:sym typeface="Lato"/>
              </a:rPr>
              <a:t>Real-world scenarios prime students for long-term behavioral change using problem-solving and self-reﬂection activities.</a:t>
            </a:r>
            <a:r>
              <a:rPr lang="en" sz="950" dirty="0">
                <a:solidFill>
                  <a:schemeClr val="dk1"/>
                </a:solidFill>
                <a:latin typeface="Lato"/>
                <a:ea typeface="Lato"/>
                <a:cs typeface="Lato"/>
                <a:sym typeface="Lato"/>
              </a:rPr>
              <a:t> </a:t>
            </a:r>
            <a:endParaRPr sz="950" b="0" i="0" u="none" strike="noStrike" cap="none">
              <a:solidFill>
                <a:schemeClr val="dk1"/>
              </a:solidFill>
              <a:latin typeface="Lato"/>
              <a:ea typeface="Lato"/>
              <a:cs typeface="Lato"/>
              <a:sym typeface="Lato"/>
            </a:endParaRPr>
          </a:p>
          <a:p>
            <a:pPr marL="457200" marR="118110" lvl="0" indent="-288925" algn="l" rtl="0">
              <a:lnSpc>
                <a:spcPct val="122800"/>
              </a:lnSpc>
              <a:spcBef>
                <a:spcPts val="0"/>
              </a:spcBef>
              <a:spcAft>
                <a:spcPts val="0"/>
              </a:spcAft>
              <a:buClr>
                <a:schemeClr val="dk1"/>
              </a:buClr>
              <a:buSzPts val="950"/>
              <a:buFont typeface="Lato"/>
              <a:buChar char="-"/>
            </a:pPr>
            <a:r>
              <a:rPr lang="en" sz="950" b="0" i="0" u="none" strike="noStrike" cap="none" dirty="0">
                <a:solidFill>
                  <a:schemeClr val="dk1"/>
                </a:solidFill>
                <a:latin typeface="Lato"/>
                <a:ea typeface="Lato"/>
                <a:cs typeface="Lato"/>
                <a:sym typeface="Lato"/>
              </a:rPr>
              <a:t>Detailed score reports and ofﬂine extension activities help teachers maximize their impact across all students.</a:t>
            </a:r>
            <a:endParaRPr sz="950" b="0" i="0" u="none" strike="noStrike" cap="none" dirty="0">
              <a:solidFill>
                <a:schemeClr val="dk1"/>
              </a:solidFill>
              <a:latin typeface="Lato"/>
              <a:ea typeface="Lato"/>
              <a:cs typeface="Lato"/>
              <a:sym typeface="Lato"/>
            </a:endParaRPr>
          </a:p>
        </p:txBody>
      </p:sp>
      <p:sp>
        <p:nvSpPr>
          <p:cNvPr id="60" name="Google Shape;60;p1"/>
          <p:cNvSpPr txBox="1"/>
          <p:nvPr/>
        </p:nvSpPr>
        <p:spPr>
          <a:xfrm>
            <a:off x="4721792" y="6134036"/>
            <a:ext cx="2811691" cy="1133299"/>
          </a:xfrm>
          <a:prstGeom prst="rect">
            <a:avLst/>
          </a:prstGeom>
          <a:noFill/>
          <a:ln>
            <a:noFill/>
          </a:ln>
        </p:spPr>
        <p:txBody>
          <a:bodyPr spcFirstLastPara="1" wrap="square" lIns="0" tIns="12700" rIns="0" bIns="0" anchor="t" anchorCtr="0">
            <a:noAutofit/>
          </a:bodyPr>
          <a:lstStyle/>
          <a:p>
            <a:pPr marL="12700" marR="0" lvl="0" indent="0" algn="l" rtl="0">
              <a:lnSpc>
                <a:spcPct val="150000"/>
              </a:lnSpc>
              <a:spcBef>
                <a:spcPts val="0"/>
              </a:spcBef>
              <a:spcAft>
                <a:spcPts val="0"/>
              </a:spcAft>
              <a:buClr>
                <a:srgbClr val="000000"/>
              </a:buClr>
              <a:buSzPts val="950"/>
              <a:buFont typeface="Arial"/>
              <a:buNone/>
            </a:pPr>
            <a:r>
              <a:rPr lang="en" sz="950" b="1" i="0" u="none" strike="noStrike" cap="none" dirty="0">
                <a:solidFill>
                  <a:srgbClr val="1F5189"/>
                </a:solidFill>
                <a:latin typeface="Lato"/>
                <a:ea typeface="Lato"/>
                <a:cs typeface="Lato"/>
                <a:sym typeface="Lato"/>
              </a:rPr>
              <a:t>Grade Level: </a:t>
            </a:r>
            <a:r>
              <a:rPr lang="en" sz="950" b="0" i="0" u="none" strike="noStrike" cap="none" dirty="0">
                <a:solidFill>
                  <a:schemeClr val="dk1"/>
                </a:solidFill>
                <a:latin typeface="Lato"/>
                <a:ea typeface="Lato"/>
                <a:cs typeface="Lato"/>
                <a:sym typeface="Lato"/>
              </a:rPr>
              <a:t>8 – 10</a:t>
            </a:r>
            <a:endParaRPr sz="950" b="1" i="0" u="none" strike="noStrike" cap="none" dirty="0">
              <a:solidFill>
                <a:schemeClr val="dk1"/>
              </a:solidFill>
              <a:latin typeface="Lato"/>
              <a:ea typeface="Lato"/>
              <a:cs typeface="Lato"/>
              <a:sym typeface="Lato"/>
            </a:endParaRPr>
          </a:p>
          <a:p>
            <a:pPr marL="12700">
              <a:lnSpc>
                <a:spcPct val="150000"/>
              </a:lnSpc>
              <a:buSzPts val="950"/>
            </a:pPr>
            <a:r>
              <a:rPr lang="en" sz="950" b="1" i="0" u="none" strike="noStrike" cap="none" dirty="0">
                <a:solidFill>
                  <a:srgbClr val="1F5189"/>
                </a:solidFill>
                <a:latin typeface="Lato"/>
                <a:ea typeface="Lato"/>
                <a:cs typeface="Lato"/>
                <a:sym typeface="Lato"/>
              </a:rPr>
              <a:t>Total Lessons: </a:t>
            </a:r>
            <a:r>
              <a:rPr lang="en" sz="950" b="0" i="0" u="none" strike="noStrike" cap="none" dirty="0">
                <a:solidFill>
                  <a:schemeClr val="dk1"/>
                </a:solidFill>
                <a:latin typeface="Lato"/>
                <a:ea typeface="Lato"/>
                <a:cs typeface="Lato"/>
                <a:sym typeface="Lato"/>
              </a:rPr>
              <a:t>6 digital lessons; 10-15</a:t>
            </a:r>
            <a:r>
              <a:rPr lang="en" sz="950" dirty="0">
                <a:solidFill>
                  <a:schemeClr val="dk1"/>
                </a:solidFill>
                <a:latin typeface="Lato"/>
                <a:ea typeface="Lato"/>
                <a:cs typeface="Lato"/>
                <a:sym typeface="Lato"/>
              </a:rPr>
              <a:t> </a:t>
            </a:r>
            <a:r>
              <a:rPr lang="en" sz="950" b="0" i="0" u="none" strike="noStrike" cap="none" dirty="0">
                <a:solidFill>
                  <a:schemeClr val="dk1"/>
                </a:solidFill>
                <a:latin typeface="Lato"/>
                <a:ea typeface="Lato"/>
                <a:cs typeface="Lato"/>
                <a:sym typeface="Lato"/>
              </a:rPr>
              <a:t> minutes each</a:t>
            </a:r>
            <a:endParaRPr sz="950" b="0" i="0" u="none" strike="noStrike" cap="none" dirty="0">
              <a:solidFill>
                <a:schemeClr val="dk1"/>
              </a:solidFill>
              <a:latin typeface="Lato"/>
              <a:ea typeface="Lato"/>
              <a:cs typeface="Lato"/>
              <a:sym typeface="Lato"/>
            </a:endParaRPr>
          </a:p>
          <a:p>
            <a:pPr marL="12700" marR="5080" lvl="0" indent="0" algn="l" rtl="0">
              <a:lnSpc>
                <a:spcPct val="113999"/>
              </a:lnSpc>
              <a:spcBef>
                <a:spcPts val="450"/>
              </a:spcBef>
              <a:spcAft>
                <a:spcPts val="0"/>
              </a:spcAft>
              <a:buClr>
                <a:srgbClr val="000000"/>
              </a:buClr>
              <a:buSzPts val="950"/>
              <a:buFont typeface="Arial"/>
              <a:buNone/>
            </a:pPr>
            <a:r>
              <a:rPr lang="en" sz="950" b="1" i="0" u="none" strike="noStrike" cap="none" dirty="0">
                <a:solidFill>
                  <a:srgbClr val="1F5189"/>
                </a:solidFill>
                <a:latin typeface="Lato"/>
                <a:ea typeface="Lato"/>
                <a:cs typeface="Lato"/>
                <a:sym typeface="Lato"/>
              </a:rPr>
              <a:t>Curriculum Fit: </a:t>
            </a:r>
            <a:r>
              <a:rPr lang="en" sz="950" b="0" i="0" u="none" strike="noStrike" cap="none" dirty="0">
                <a:solidFill>
                  <a:schemeClr val="dk1"/>
                </a:solidFill>
                <a:latin typeface="Lato"/>
                <a:ea typeface="Lato"/>
                <a:cs typeface="Lato"/>
                <a:sym typeface="Lato"/>
              </a:rPr>
              <a:t>Health or Advisory</a:t>
            </a:r>
            <a:endParaRPr sz="1400" b="0" i="0" u="none" strike="noStrike" cap="none" dirty="0">
              <a:solidFill>
                <a:schemeClr val="dk1"/>
              </a:solidFill>
              <a:latin typeface="Arial"/>
              <a:ea typeface="Arial"/>
              <a:cs typeface="Arial"/>
              <a:sym typeface="Arial"/>
            </a:endParaRPr>
          </a:p>
          <a:p>
            <a:pPr marL="12700" marR="5080" lvl="0" indent="0" algn="l" rtl="0">
              <a:lnSpc>
                <a:spcPct val="113999"/>
              </a:lnSpc>
              <a:spcBef>
                <a:spcPts val="450"/>
              </a:spcBef>
              <a:spcAft>
                <a:spcPts val="0"/>
              </a:spcAft>
              <a:buClr>
                <a:srgbClr val="000000"/>
              </a:buClr>
              <a:buSzPts val="950"/>
              <a:buFont typeface="Arial"/>
              <a:buNone/>
            </a:pPr>
            <a:r>
              <a:rPr lang="en" sz="950" b="1" i="0" u="none" strike="noStrike" cap="none" dirty="0">
                <a:solidFill>
                  <a:srgbClr val="1F5189"/>
                </a:solidFill>
                <a:latin typeface="Lato"/>
                <a:ea typeface="Lato"/>
                <a:cs typeface="Lato"/>
                <a:sym typeface="Lato"/>
              </a:rPr>
              <a:t>Standards Alignment: </a:t>
            </a:r>
            <a:r>
              <a:rPr lang="en" sz="950" b="0" i="0" u="none" strike="noStrike" cap="none" dirty="0">
                <a:solidFill>
                  <a:schemeClr val="dk1"/>
                </a:solidFill>
                <a:latin typeface="Lato"/>
                <a:ea typeface="Lato"/>
                <a:cs typeface="Lato"/>
                <a:sym typeface="Lato"/>
              </a:rPr>
              <a:t>National Health Education Standards (NHES); State Academic Health Standards</a:t>
            </a:r>
            <a:endParaRPr sz="950" b="0" i="0" u="none" strike="noStrike" cap="none" dirty="0">
              <a:solidFill>
                <a:schemeClr val="dk1"/>
              </a:solidFill>
              <a:latin typeface="Lato"/>
              <a:ea typeface="Lato"/>
              <a:cs typeface="Lato"/>
              <a:sym typeface="Lato"/>
            </a:endParaRPr>
          </a:p>
          <a:p>
            <a:pPr marL="0" marR="59055" lvl="0" indent="0" algn="l" rtl="0">
              <a:lnSpc>
                <a:spcPct val="113999"/>
              </a:lnSpc>
              <a:spcBef>
                <a:spcPts val="450"/>
              </a:spcBef>
              <a:spcAft>
                <a:spcPts val="0"/>
              </a:spcAft>
              <a:buClr>
                <a:schemeClr val="dk1"/>
              </a:buClr>
              <a:buSzPts val="950"/>
              <a:buFont typeface="Arial"/>
              <a:buNone/>
            </a:pPr>
            <a:endParaRPr sz="950" b="0" i="0" u="none" strike="noStrike" cap="none">
              <a:solidFill>
                <a:srgbClr val="515859"/>
              </a:solidFill>
              <a:latin typeface="Lato"/>
              <a:ea typeface="Lato"/>
              <a:cs typeface="Lato"/>
            </a:endParaRPr>
          </a:p>
        </p:txBody>
      </p:sp>
      <p:sp>
        <p:nvSpPr>
          <p:cNvPr id="61" name="Google Shape;61;p1"/>
          <p:cNvSpPr txBox="1"/>
          <p:nvPr/>
        </p:nvSpPr>
        <p:spPr>
          <a:xfrm rot="-5400000">
            <a:off x="289334" y="8932659"/>
            <a:ext cx="839400" cy="126000"/>
          </a:xfrm>
          <a:prstGeom prst="rect">
            <a:avLst/>
          </a:prstGeom>
          <a:noFill/>
          <a:ln>
            <a:noFill/>
          </a:ln>
        </p:spPr>
        <p:txBody>
          <a:bodyPr spcFirstLastPara="1" wrap="square" lIns="0" tIns="11425" rIns="0" bIns="0" anchor="t" anchorCtr="0">
            <a:noAutofit/>
          </a:bodyPr>
          <a:lstStyle/>
          <a:p>
            <a:pPr marL="12700" marR="0" lvl="0" indent="0" algn="ctr" rtl="0">
              <a:lnSpc>
                <a:spcPct val="100000"/>
              </a:lnSpc>
              <a:spcBef>
                <a:spcPts val="0"/>
              </a:spcBef>
              <a:spcAft>
                <a:spcPts val="0"/>
              </a:spcAft>
              <a:buClr>
                <a:srgbClr val="000000"/>
              </a:buClr>
              <a:buSzPts val="650"/>
              <a:buFont typeface="Arial"/>
              <a:buNone/>
            </a:pPr>
            <a:r>
              <a:rPr lang="en" sz="650" b="1" i="0" u="none" strike="noStrike" cap="none">
                <a:solidFill>
                  <a:srgbClr val="FFFFFF"/>
                </a:solidFill>
                <a:latin typeface="Lato"/>
                <a:ea typeface="Lato"/>
                <a:cs typeface="Lato"/>
                <a:sym typeface="Lato"/>
              </a:rPr>
              <a:t>PRE-SURVEY </a:t>
            </a:r>
            <a:endParaRPr sz="650" b="0" i="0" u="none" strike="noStrike" cap="none">
              <a:solidFill>
                <a:srgbClr val="000000"/>
              </a:solidFill>
              <a:latin typeface="Lato"/>
              <a:ea typeface="Lato"/>
              <a:cs typeface="Lato"/>
              <a:sym typeface="Lato"/>
            </a:endParaRPr>
          </a:p>
        </p:txBody>
      </p:sp>
      <p:grpSp>
        <p:nvGrpSpPr>
          <p:cNvPr id="62" name="Google Shape;62;p1"/>
          <p:cNvGrpSpPr/>
          <p:nvPr/>
        </p:nvGrpSpPr>
        <p:grpSpPr>
          <a:xfrm>
            <a:off x="1009823" y="8727870"/>
            <a:ext cx="719400" cy="588040"/>
            <a:chOff x="854325" y="8695435"/>
            <a:chExt cx="719400" cy="588040"/>
          </a:xfrm>
        </p:grpSpPr>
        <p:sp>
          <p:nvSpPr>
            <p:cNvPr id="63" name="Google Shape;63;p1"/>
            <p:cNvSpPr/>
            <p:nvPr/>
          </p:nvSpPr>
          <p:spPr>
            <a:xfrm>
              <a:off x="905885" y="8695435"/>
              <a:ext cx="617863" cy="167640"/>
            </a:xfrm>
            <a:custGeom>
              <a:avLst/>
              <a:gdLst/>
              <a:ahLst/>
              <a:cxnLst/>
              <a:rect l="l" t="t" r="r" b="b"/>
              <a:pathLst>
                <a:path w="610235" h="167640" extrusionOk="0">
                  <a:moveTo>
                    <a:pt x="63500" y="0"/>
                  </a:moveTo>
                  <a:lnTo>
                    <a:pt x="26789" y="992"/>
                  </a:lnTo>
                  <a:lnTo>
                    <a:pt x="7937" y="7937"/>
                  </a:lnTo>
                  <a:lnTo>
                    <a:pt x="992" y="26789"/>
                  </a:lnTo>
                  <a:lnTo>
                    <a:pt x="0" y="63499"/>
                  </a:lnTo>
                  <a:lnTo>
                    <a:pt x="0" y="104139"/>
                  </a:lnTo>
                  <a:lnTo>
                    <a:pt x="992" y="140850"/>
                  </a:lnTo>
                  <a:lnTo>
                    <a:pt x="7937" y="159702"/>
                  </a:lnTo>
                  <a:lnTo>
                    <a:pt x="26789" y="166647"/>
                  </a:lnTo>
                  <a:lnTo>
                    <a:pt x="63500" y="167639"/>
                  </a:lnTo>
                  <a:lnTo>
                    <a:pt x="546735" y="167639"/>
                  </a:lnTo>
                  <a:lnTo>
                    <a:pt x="583445" y="166647"/>
                  </a:lnTo>
                  <a:lnTo>
                    <a:pt x="602297" y="159702"/>
                  </a:lnTo>
                  <a:lnTo>
                    <a:pt x="609242" y="140850"/>
                  </a:lnTo>
                  <a:lnTo>
                    <a:pt x="610235" y="104139"/>
                  </a:lnTo>
                  <a:lnTo>
                    <a:pt x="610235" y="63499"/>
                  </a:lnTo>
                  <a:lnTo>
                    <a:pt x="609242" y="26789"/>
                  </a:lnTo>
                  <a:lnTo>
                    <a:pt x="602297" y="7937"/>
                  </a:lnTo>
                  <a:lnTo>
                    <a:pt x="583445" y="992"/>
                  </a:lnTo>
                  <a:lnTo>
                    <a:pt x="546735" y="0"/>
                  </a:lnTo>
                  <a:lnTo>
                    <a:pt x="63500" y="0"/>
                  </a:lnTo>
                  <a:close/>
                </a:path>
              </a:pathLst>
            </a:custGeom>
            <a:solidFill>
              <a:schemeClr val="lt1"/>
            </a:solidFill>
            <a:ln w="9525" cap="flat" cmpd="sng">
              <a:solidFill>
                <a:srgbClr val="BDB7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64;p1"/>
            <p:cNvSpPr txBox="1"/>
            <p:nvPr/>
          </p:nvSpPr>
          <p:spPr>
            <a:xfrm>
              <a:off x="1003081" y="8705193"/>
              <a:ext cx="436800" cy="132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700"/>
                <a:buFont typeface="Arial"/>
                <a:buNone/>
              </a:pPr>
              <a:r>
                <a:rPr lang="en" sz="700" b="1" i="0" u="none" strike="noStrike" cap="none" dirty="0">
                  <a:solidFill>
                    <a:srgbClr val="1F5189"/>
                  </a:solidFill>
                  <a:latin typeface="Lato Black"/>
                  <a:ea typeface="Lato Black"/>
                  <a:cs typeface="Lato Black"/>
                  <a:sym typeface="Lato Black"/>
                </a:rPr>
                <a:t>LESSON 1</a:t>
              </a:r>
              <a:endParaRPr lang="en-US" sz="700" b="0" i="0" u="none" strike="noStrike" cap="none">
                <a:solidFill>
                  <a:srgbClr val="1F5189"/>
                </a:solidFill>
                <a:latin typeface="Lato Black"/>
                <a:ea typeface="Lato Black"/>
                <a:cs typeface="Lato Black"/>
              </a:endParaRPr>
            </a:p>
          </p:txBody>
        </p:sp>
        <p:sp>
          <p:nvSpPr>
            <p:cNvPr id="65" name="Google Shape;65;p1"/>
            <p:cNvSpPr txBox="1"/>
            <p:nvPr/>
          </p:nvSpPr>
          <p:spPr>
            <a:xfrm>
              <a:off x="854325" y="8934275"/>
              <a:ext cx="719400" cy="349200"/>
            </a:xfrm>
            <a:prstGeom prst="rect">
              <a:avLst/>
            </a:prstGeom>
            <a:noFill/>
            <a:ln>
              <a:noFill/>
            </a:ln>
          </p:spPr>
          <p:txBody>
            <a:bodyPr spcFirstLastPara="1" wrap="square" lIns="0" tIns="11425" rIns="0" bIns="0" anchor="t" anchorCtr="0">
              <a:noAutofit/>
            </a:bodyPr>
            <a:lstStyle/>
            <a:p>
              <a:pPr marL="0" marR="5080" lvl="0" indent="0" algn="ctr" rtl="0">
                <a:lnSpc>
                  <a:spcPct val="111800"/>
                </a:lnSpc>
                <a:spcBef>
                  <a:spcPts val="0"/>
                </a:spcBef>
                <a:spcAft>
                  <a:spcPts val="0"/>
                </a:spcAft>
                <a:buClr>
                  <a:srgbClr val="000000"/>
                </a:buClr>
                <a:buSzPts val="850"/>
                <a:buFont typeface="Arial"/>
                <a:buNone/>
              </a:pPr>
              <a:r>
                <a:rPr lang="en" sz="850" b="0" i="0" u="none" strike="noStrike" cap="none">
                  <a:solidFill>
                    <a:srgbClr val="000000"/>
                  </a:solidFill>
                  <a:latin typeface="Lato"/>
                  <a:ea typeface="Lato"/>
                  <a:cs typeface="Lato"/>
                  <a:sym typeface="Lato"/>
                </a:rPr>
                <a:t>Introduction to Mental Health </a:t>
              </a:r>
              <a:endParaRPr sz="850" b="0" i="0" u="none" strike="noStrike" cap="none">
                <a:solidFill>
                  <a:srgbClr val="000000"/>
                </a:solidFill>
                <a:latin typeface="Lato"/>
                <a:ea typeface="Lato"/>
                <a:cs typeface="Lato"/>
                <a:sym typeface="Lato"/>
              </a:endParaRPr>
            </a:p>
          </p:txBody>
        </p:sp>
      </p:grpSp>
      <p:sp>
        <p:nvSpPr>
          <p:cNvPr id="66" name="Google Shape;66;p1"/>
          <p:cNvSpPr txBox="1"/>
          <p:nvPr/>
        </p:nvSpPr>
        <p:spPr>
          <a:xfrm rot="-5400000">
            <a:off x="6816090" y="8932644"/>
            <a:ext cx="898500" cy="126000"/>
          </a:xfrm>
          <a:prstGeom prst="rect">
            <a:avLst/>
          </a:prstGeom>
          <a:noFill/>
          <a:ln>
            <a:noFill/>
          </a:ln>
        </p:spPr>
        <p:txBody>
          <a:bodyPr spcFirstLastPara="1" wrap="square" lIns="0" tIns="11425" rIns="0" bIns="0" anchor="t" anchorCtr="0">
            <a:noAutofit/>
          </a:bodyPr>
          <a:lstStyle/>
          <a:p>
            <a:pPr marL="12700" marR="0" lvl="0" indent="0" algn="ctr" rtl="0">
              <a:lnSpc>
                <a:spcPct val="100000"/>
              </a:lnSpc>
              <a:spcBef>
                <a:spcPts val="0"/>
              </a:spcBef>
              <a:spcAft>
                <a:spcPts val="0"/>
              </a:spcAft>
              <a:buClr>
                <a:srgbClr val="000000"/>
              </a:buClr>
              <a:buSzPts val="650"/>
              <a:buFont typeface="Arial"/>
              <a:buNone/>
            </a:pPr>
            <a:r>
              <a:rPr lang="en" sz="650" b="1" i="0" u="none" strike="noStrike" cap="none">
                <a:solidFill>
                  <a:srgbClr val="FFFFFF"/>
                </a:solidFill>
                <a:latin typeface="Lato"/>
                <a:ea typeface="Lato"/>
                <a:cs typeface="Lato"/>
                <a:sym typeface="Lato"/>
              </a:rPr>
              <a:t>POST-SURVEY </a:t>
            </a:r>
            <a:endParaRPr sz="650" b="0" i="0" u="none" strike="noStrike" cap="none">
              <a:solidFill>
                <a:srgbClr val="000000"/>
              </a:solidFill>
              <a:latin typeface="Lato"/>
              <a:ea typeface="Lato"/>
              <a:cs typeface="Lato"/>
              <a:sym typeface="Lato"/>
            </a:endParaRPr>
          </a:p>
        </p:txBody>
      </p:sp>
      <p:sp>
        <p:nvSpPr>
          <p:cNvPr id="67" name="Google Shape;67;p1"/>
          <p:cNvSpPr txBox="1"/>
          <p:nvPr/>
        </p:nvSpPr>
        <p:spPr>
          <a:xfrm>
            <a:off x="1617888" y="9470425"/>
            <a:ext cx="4693500" cy="223500"/>
          </a:xfrm>
          <a:prstGeom prst="rect">
            <a:avLst/>
          </a:prstGeom>
          <a:noFill/>
          <a:ln>
            <a:noFill/>
          </a:ln>
        </p:spPr>
        <p:txBody>
          <a:bodyPr spcFirstLastPara="1" wrap="square" lIns="91425" tIns="91425" rIns="91425" bIns="91425" anchor="t" anchorCtr="0">
            <a:noAutofit/>
          </a:bodyPr>
          <a:lstStyle/>
          <a:p>
            <a:pPr marL="12700" marR="0"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1F5189"/>
                </a:solidFill>
                <a:latin typeface="Lato Black"/>
                <a:ea typeface="Lato Black"/>
                <a:cs typeface="Lato Black"/>
                <a:sym typeface="Lato Black"/>
              </a:rPr>
              <a:t>EACH LESSON HAS A PRE- AND POST-ASSESSMENT WITH REAL-TIME SCORE REPORTING</a:t>
            </a:r>
            <a:endParaRPr lang="en-US" sz="1200" b="0" i="0" u="none" strike="noStrike" cap="none">
              <a:solidFill>
                <a:srgbClr val="1F5189"/>
              </a:solidFill>
              <a:latin typeface="Calibri"/>
              <a:ea typeface="Calibri"/>
              <a:cs typeface="Calibri"/>
            </a:endParaRPr>
          </a:p>
        </p:txBody>
      </p:sp>
      <p:sp>
        <p:nvSpPr>
          <p:cNvPr id="68" name="Google Shape;68;p1"/>
          <p:cNvSpPr txBox="1"/>
          <p:nvPr/>
        </p:nvSpPr>
        <p:spPr>
          <a:xfrm>
            <a:off x="475175" y="3256100"/>
            <a:ext cx="41523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500" b="0" i="0" u="none" strike="noStrike" cap="none" dirty="0">
                <a:solidFill>
                  <a:srgbClr val="1F5189"/>
                </a:solidFill>
                <a:latin typeface="Lato Black"/>
                <a:ea typeface="Lato Black"/>
                <a:cs typeface="Lato Black"/>
                <a:sym typeface="Lato Black"/>
              </a:rPr>
              <a:t>Take Steps to Build Your Students’ Mental Wellness</a:t>
            </a:r>
            <a:endParaRPr lang="en-US" sz="2500" b="0" i="0" u="none" strike="noStrike" cap="none">
              <a:solidFill>
                <a:srgbClr val="1F5189"/>
              </a:solidFill>
              <a:latin typeface="Lato Black"/>
              <a:ea typeface="Lato Black"/>
              <a:cs typeface="Lato Black"/>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a:solidFill>
                <a:srgbClr val="E14D10"/>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E14D10"/>
              </a:solidFill>
              <a:latin typeface="Lato Black"/>
              <a:ea typeface="Lato Black"/>
              <a:cs typeface="Lato Black"/>
              <a:sym typeface="Lato Black"/>
            </a:endParaRPr>
          </a:p>
        </p:txBody>
      </p:sp>
      <p:grpSp>
        <p:nvGrpSpPr>
          <p:cNvPr id="69" name="Google Shape;69;p1"/>
          <p:cNvGrpSpPr/>
          <p:nvPr/>
        </p:nvGrpSpPr>
        <p:grpSpPr>
          <a:xfrm>
            <a:off x="1926073" y="8715594"/>
            <a:ext cx="870900" cy="699765"/>
            <a:chOff x="775463" y="8695435"/>
            <a:chExt cx="870900" cy="699765"/>
          </a:xfrm>
        </p:grpSpPr>
        <p:sp>
          <p:nvSpPr>
            <p:cNvPr id="70" name="Google Shape;70;p1"/>
            <p:cNvSpPr/>
            <p:nvPr/>
          </p:nvSpPr>
          <p:spPr>
            <a:xfrm>
              <a:off x="905885" y="8695435"/>
              <a:ext cx="617863" cy="167640"/>
            </a:xfrm>
            <a:custGeom>
              <a:avLst/>
              <a:gdLst/>
              <a:ahLst/>
              <a:cxnLst/>
              <a:rect l="l" t="t" r="r" b="b"/>
              <a:pathLst>
                <a:path w="610235" h="167640" extrusionOk="0">
                  <a:moveTo>
                    <a:pt x="63500" y="0"/>
                  </a:moveTo>
                  <a:lnTo>
                    <a:pt x="26789" y="992"/>
                  </a:lnTo>
                  <a:lnTo>
                    <a:pt x="7937" y="7937"/>
                  </a:lnTo>
                  <a:lnTo>
                    <a:pt x="992" y="26789"/>
                  </a:lnTo>
                  <a:lnTo>
                    <a:pt x="0" y="63499"/>
                  </a:lnTo>
                  <a:lnTo>
                    <a:pt x="0" y="104139"/>
                  </a:lnTo>
                  <a:lnTo>
                    <a:pt x="992" y="140850"/>
                  </a:lnTo>
                  <a:lnTo>
                    <a:pt x="7937" y="159702"/>
                  </a:lnTo>
                  <a:lnTo>
                    <a:pt x="26789" y="166647"/>
                  </a:lnTo>
                  <a:lnTo>
                    <a:pt x="63500" y="167639"/>
                  </a:lnTo>
                  <a:lnTo>
                    <a:pt x="546735" y="167639"/>
                  </a:lnTo>
                  <a:lnTo>
                    <a:pt x="583445" y="166647"/>
                  </a:lnTo>
                  <a:lnTo>
                    <a:pt x="602297" y="159702"/>
                  </a:lnTo>
                  <a:lnTo>
                    <a:pt x="609242" y="140850"/>
                  </a:lnTo>
                  <a:lnTo>
                    <a:pt x="610235" y="104139"/>
                  </a:lnTo>
                  <a:lnTo>
                    <a:pt x="610235" y="63499"/>
                  </a:lnTo>
                  <a:lnTo>
                    <a:pt x="609242" y="26789"/>
                  </a:lnTo>
                  <a:lnTo>
                    <a:pt x="602297" y="7937"/>
                  </a:lnTo>
                  <a:lnTo>
                    <a:pt x="583445" y="992"/>
                  </a:lnTo>
                  <a:lnTo>
                    <a:pt x="546735" y="0"/>
                  </a:lnTo>
                  <a:lnTo>
                    <a:pt x="63500" y="0"/>
                  </a:lnTo>
                  <a:close/>
                </a:path>
              </a:pathLst>
            </a:custGeom>
            <a:solidFill>
              <a:schemeClr val="lt1"/>
            </a:solidFill>
            <a:ln w="9525" cap="flat" cmpd="sng">
              <a:solidFill>
                <a:srgbClr val="BDB7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1"/>
            <p:cNvSpPr txBox="1"/>
            <p:nvPr/>
          </p:nvSpPr>
          <p:spPr>
            <a:xfrm>
              <a:off x="996981" y="8705193"/>
              <a:ext cx="436800" cy="132000"/>
            </a:xfrm>
            <a:prstGeom prst="rect">
              <a:avLst/>
            </a:prstGeom>
            <a:solidFill>
              <a:schemeClr val="lt1"/>
            </a:solid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700"/>
                <a:buFont typeface="Arial"/>
                <a:buNone/>
              </a:pPr>
              <a:r>
                <a:rPr lang="en" sz="700" b="1" i="0" u="none" strike="noStrike" cap="none" dirty="0">
                  <a:solidFill>
                    <a:srgbClr val="1F5189"/>
                  </a:solidFill>
                  <a:latin typeface="Lato Black"/>
                  <a:ea typeface="Lato Black"/>
                  <a:cs typeface="Lato Black"/>
                  <a:sym typeface="Lato Black"/>
                </a:rPr>
                <a:t>LESSON 2</a:t>
              </a:r>
              <a:endParaRPr lang="en-US" sz="700" b="0" i="0" u="none" strike="noStrike" cap="none">
                <a:solidFill>
                  <a:srgbClr val="1F5189"/>
                </a:solidFill>
                <a:latin typeface="Lato Black"/>
                <a:ea typeface="Lato Black"/>
                <a:cs typeface="Lato Black"/>
              </a:endParaRPr>
            </a:p>
          </p:txBody>
        </p:sp>
        <p:sp>
          <p:nvSpPr>
            <p:cNvPr id="72" name="Google Shape;72;p1"/>
            <p:cNvSpPr txBox="1"/>
            <p:nvPr/>
          </p:nvSpPr>
          <p:spPr>
            <a:xfrm>
              <a:off x="775463" y="8940700"/>
              <a:ext cx="870900" cy="454500"/>
            </a:xfrm>
            <a:prstGeom prst="rect">
              <a:avLst/>
            </a:prstGeom>
            <a:solidFill>
              <a:schemeClr val="lt1"/>
            </a:solidFill>
            <a:ln>
              <a:noFill/>
            </a:ln>
          </p:spPr>
          <p:txBody>
            <a:bodyPr spcFirstLastPara="1" wrap="square" lIns="0" tIns="11425" rIns="0" bIns="0" anchor="t" anchorCtr="0">
              <a:noAutofit/>
            </a:bodyPr>
            <a:lstStyle/>
            <a:p>
              <a:pPr marL="62864" marR="5080" lvl="0" indent="-50798" algn="ctr" rtl="0">
                <a:lnSpc>
                  <a:spcPct val="111800"/>
                </a:lnSpc>
                <a:spcBef>
                  <a:spcPts val="0"/>
                </a:spcBef>
                <a:spcAft>
                  <a:spcPts val="0"/>
                </a:spcAft>
                <a:buClr>
                  <a:srgbClr val="000000"/>
                </a:buClr>
                <a:buSzPts val="850"/>
                <a:buFont typeface="Arial"/>
                <a:buNone/>
              </a:pPr>
              <a:r>
                <a:rPr lang="en" sz="850" b="0" i="0" u="none" strike="noStrike" cap="none">
                  <a:solidFill>
                    <a:schemeClr val="dk1"/>
                  </a:solidFill>
                  <a:latin typeface="Lato"/>
                  <a:ea typeface="Lato"/>
                  <a:cs typeface="Lato"/>
                  <a:sym typeface="Lato"/>
                </a:rPr>
                <a:t>Understanding Mental Health Challenges</a:t>
              </a:r>
              <a:endParaRPr sz="850" b="0" i="0" u="none" strike="noStrike" cap="none">
                <a:solidFill>
                  <a:schemeClr val="dk1"/>
                </a:solidFill>
                <a:latin typeface="Lato"/>
                <a:ea typeface="Lato"/>
                <a:cs typeface="Lato"/>
                <a:sym typeface="Lato"/>
              </a:endParaRPr>
            </a:p>
          </p:txBody>
        </p:sp>
      </p:grpSp>
      <p:grpSp>
        <p:nvGrpSpPr>
          <p:cNvPr id="73" name="Google Shape;73;p1"/>
          <p:cNvGrpSpPr/>
          <p:nvPr/>
        </p:nvGrpSpPr>
        <p:grpSpPr>
          <a:xfrm>
            <a:off x="3022484" y="8706994"/>
            <a:ext cx="756300" cy="588040"/>
            <a:chOff x="820725" y="8695435"/>
            <a:chExt cx="756300" cy="588040"/>
          </a:xfrm>
        </p:grpSpPr>
        <p:sp>
          <p:nvSpPr>
            <p:cNvPr id="74" name="Google Shape;74;p1"/>
            <p:cNvSpPr/>
            <p:nvPr/>
          </p:nvSpPr>
          <p:spPr>
            <a:xfrm>
              <a:off x="905885" y="8695435"/>
              <a:ext cx="617863" cy="167640"/>
            </a:xfrm>
            <a:custGeom>
              <a:avLst/>
              <a:gdLst/>
              <a:ahLst/>
              <a:cxnLst/>
              <a:rect l="l" t="t" r="r" b="b"/>
              <a:pathLst>
                <a:path w="610235" h="167640" extrusionOk="0">
                  <a:moveTo>
                    <a:pt x="63500" y="0"/>
                  </a:moveTo>
                  <a:lnTo>
                    <a:pt x="26789" y="992"/>
                  </a:lnTo>
                  <a:lnTo>
                    <a:pt x="7937" y="7937"/>
                  </a:lnTo>
                  <a:lnTo>
                    <a:pt x="992" y="26789"/>
                  </a:lnTo>
                  <a:lnTo>
                    <a:pt x="0" y="63499"/>
                  </a:lnTo>
                  <a:lnTo>
                    <a:pt x="0" y="104139"/>
                  </a:lnTo>
                  <a:lnTo>
                    <a:pt x="992" y="140850"/>
                  </a:lnTo>
                  <a:lnTo>
                    <a:pt x="7937" y="159702"/>
                  </a:lnTo>
                  <a:lnTo>
                    <a:pt x="26789" y="166647"/>
                  </a:lnTo>
                  <a:lnTo>
                    <a:pt x="63500" y="167639"/>
                  </a:lnTo>
                  <a:lnTo>
                    <a:pt x="546735" y="167639"/>
                  </a:lnTo>
                  <a:lnTo>
                    <a:pt x="583445" y="166647"/>
                  </a:lnTo>
                  <a:lnTo>
                    <a:pt x="602297" y="159702"/>
                  </a:lnTo>
                  <a:lnTo>
                    <a:pt x="609242" y="140850"/>
                  </a:lnTo>
                  <a:lnTo>
                    <a:pt x="610235" y="104139"/>
                  </a:lnTo>
                  <a:lnTo>
                    <a:pt x="610235" y="63499"/>
                  </a:lnTo>
                  <a:lnTo>
                    <a:pt x="609242" y="26789"/>
                  </a:lnTo>
                  <a:lnTo>
                    <a:pt x="602297" y="7937"/>
                  </a:lnTo>
                  <a:lnTo>
                    <a:pt x="583445" y="992"/>
                  </a:lnTo>
                  <a:lnTo>
                    <a:pt x="546735" y="0"/>
                  </a:lnTo>
                  <a:lnTo>
                    <a:pt x="63500" y="0"/>
                  </a:lnTo>
                  <a:close/>
                </a:path>
              </a:pathLst>
            </a:custGeom>
            <a:solidFill>
              <a:schemeClr val="lt1"/>
            </a:solidFill>
            <a:ln w="9525" cap="flat" cmpd="sng">
              <a:solidFill>
                <a:srgbClr val="BDB7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 name="Google Shape;75;p1"/>
            <p:cNvSpPr txBox="1"/>
            <p:nvPr/>
          </p:nvSpPr>
          <p:spPr>
            <a:xfrm>
              <a:off x="1003081" y="8705193"/>
              <a:ext cx="436800" cy="132000"/>
            </a:xfrm>
            <a:prstGeom prst="rect">
              <a:avLst/>
            </a:prstGeom>
            <a:solidFill>
              <a:schemeClr val="lt1"/>
            </a:solid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700"/>
                <a:buFont typeface="Arial"/>
                <a:buNone/>
              </a:pPr>
              <a:r>
                <a:rPr lang="en" sz="700" b="1" i="0" u="none" strike="noStrike" cap="none" dirty="0">
                  <a:solidFill>
                    <a:srgbClr val="1F5189"/>
                  </a:solidFill>
                  <a:latin typeface="Lato Black"/>
                  <a:ea typeface="Lato Black"/>
                  <a:cs typeface="Lato Black"/>
                  <a:sym typeface="Lato Black"/>
                </a:rPr>
                <a:t>LESSON 3</a:t>
              </a:r>
              <a:endParaRPr lang="en-US" sz="700" b="0" i="0" u="none" strike="noStrike" cap="none">
                <a:solidFill>
                  <a:srgbClr val="1F5189"/>
                </a:solidFill>
                <a:latin typeface="Lato Black"/>
                <a:ea typeface="Lato Black"/>
                <a:cs typeface="Lato Black"/>
              </a:endParaRPr>
            </a:p>
          </p:txBody>
        </p:sp>
        <p:sp>
          <p:nvSpPr>
            <p:cNvPr id="76" name="Google Shape;76;p1"/>
            <p:cNvSpPr txBox="1"/>
            <p:nvPr/>
          </p:nvSpPr>
          <p:spPr>
            <a:xfrm>
              <a:off x="820725" y="8934275"/>
              <a:ext cx="756300" cy="349200"/>
            </a:xfrm>
            <a:prstGeom prst="rect">
              <a:avLst/>
            </a:prstGeom>
            <a:solidFill>
              <a:schemeClr val="lt1"/>
            </a:solidFill>
            <a:ln>
              <a:noFill/>
            </a:ln>
          </p:spPr>
          <p:txBody>
            <a:bodyPr spcFirstLastPara="1" wrap="square" lIns="0" tIns="11425" rIns="0" bIns="0" anchor="t" anchorCtr="0">
              <a:noAutofit/>
            </a:bodyPr>
            <a:lstStyle/>
            <a:p>
              <a:pPr marL="62864" marR="5080" lvl="0" indent="-50798" algn="ctr" rtl="0">
                <a:lnSpc>
                  <a:spcPct val="111800"/>
                </a:lnSpc>
                <a:spcBef>
                  <a:spcPts val="0"/>
                </a:spcBef>
                <a:spcAft>
                  <a:spcPts val="0"/>
                </a:spcAft>
                <a:buClr>
                  <a:srgbClr val="000000"/>
                </a:buClr>
                <a:buSzPts val="850"/>
                <a:buFont typeface="Arial"/>
                <a:buNone/>
              </a:pPr>
              <a:r>
                <a:rPr lang="en" sz="850" b="0" i="0" u="none" strike="noStrike" cap="none">
                  <a:solidFill>
                    <a:schemeClr val="dk1"/>
                  </a:solidFill>
                  <a:latin typeface="Lato"/>
                  <a:ea typeface="Lato"/>
                  <a:cs typeface="Lato"/>
                  <a:sym typeface="Lato"/>
                </a:rPr>
                <a:t>Mental Health Coping Strategies</a:t>
              </a:r>
              <a:endParaRPr sz="850" b="0" i="0" u="none" strike="noStrike" cap="none">
                <a:solidFill>
                  <a:schemeClr val="dk1"/>
                </a:solidFill>
                <a:latin typeface="Lato"/>
                <a:ea typeface="Lato"/>
                <a:cs typeface="Lato"/>
                <a:sym typeface="Lato"/>
              </a:endParaRPr>
            </a:p>
          </p:txBody>
        </p:sp>
      </p:grpSp>
      <p:grpSp>
        <p:nvGrpSpPr>
          <p:cNvPr id="77" name="Google Shape;77;p1"/>
          <p:cNvGrpSpPr/>
          <p:nvPr/>
        </p:nvGrpSpPr>
        <p:grpSpPr>
          <a:xfrm>
            <a:off x="4068274" y="8715594"/>
            <a:ext cx="870900" cy="579440"/>
            <a:chOff x="786363" y="8695435"/>
            <a:chExt cx="870900" cy="579440"/>
          </a:xfrm>
        </p:grpSpPr>
        <p:sp>
          <p:nvSpPr>
            <p:cNvPr id="78" name="Google Shape;78;p1"/>
            <p:cNvSpPr/>
            <p:nvPr/>
          </p:nvSpPr>
          <p:spPr>
            <a:xfrm>
              <a:off x="905885" y="8695435"/>
              <a:ext cx="617863" cy="167640"/>
            </a:xfrm>
            <a:custGeom>
              <a:avLst/>
              <a:gdLst/>
              <a:ahLst/>
              <a:cxnLst/>
              <a:rect l="l" t="t" r="r" b="b"/>
              <a:pathLst>
                <a:path w="610235" h="167640" extrusionOk="0">
                  <a:moveTo>
                    <a:pt x="63500" y="0"/>
                  </a:moveTo>
                  <a:lnTo>
                    <a:pt x="26789" y="992"/>
                  </a:lnTo>
                  <a:lnTo>
                    <a:pt x="7937" y="7937"/>
                  </a:lnTo>
                  <a:lnTo>
                    <a:pt x="992" y="26789"/>
                  </a:lnTo>
                  <a:lnTo>
                    <a:pt x="0" y="63499"/>
                  </a:lnTo>
                  <a:lnTo>
                    <a:pt x="0" y="104139"/>
                  </a:lnTo>
                  <a:lnTo>
                    <a:pt x="992" y="140850"/>
                  </a:lnTo>
                  <a:lnTo>
                    <a:pt x="7937" y="159702"/>
                  </a:lnTo>
                  <a:lnTo>
                    <a:pt x="26789" y="166647"/>
                  </a:lnTo>
                  <a:lnTo>
                    <a:pt x="63500" y="167639"/>
                  </a:lnTo>
                  <a:lnTo>
                    <a:pt x="546735" y="167639"/>
                  </a:lnTo>
                  <a:lnTo>
                    <a:pt x="583445" y="166647"/>
                  </a:lnTo>
                  <a:lnTo>
                    <a:pt x="602297" y="159702"/>
                  </a:lnTo>
                  <a:lnTo>
                    <a:pt x="609242" y="140850"/>
                  </a:lnTo>
                  <a:lnTo>
                    <a:pt x="610235" y="104139"/>
                  </a:lnTo>
                  <a:lnTo>
                    <a:pt x="610235" y="63499"/>
                  </a:lnTo>
                  <a:lnTo>
                    <a:pt x="609242" y="26789"/>
                  </a:lnTo>
                  <a:lnTo>
                    <a:pt x="602297" y="7937"/>
                  </a:lnTo>
                  <a:lnTo>
                    <a:pt x="583445" y="992"/>
                  </a:lnTo>
                  <a:lnTo>
                    <a:pt x="546735" y="0"/>
                  </a:lnTo>
                  <a:lnTo>
                    <a:pt x="63500" y="0"/>
                  </a:lnTo>
                  <a:close/>
                </a:path>
              </a:pathLst>
            </a:custGeom>
            <a:solidFill>
              <a:schemeClr val="lt1"/>
            </a:solidFill>
            <a:ln w="9525" cap="flat" cmpd="sng">
              <a:solidFill>
                <a:srgbClr val="BDB7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 name="Google Shape;79;p1"/>
            <p:cNvSpPr txBox="1"/>
            <p:nvPr/>
          </p:nvSpPr>
          <p:spPr>
            <a:xfrm>
              <a:off x="1003081" y="8705193"/>
              <a:ext cx="436800" cy="132000"/>
            </a:xfrm>
            <a:prstGeom prst="rect">
              <a:avLst/>
            </a:prstGeom>
            <a:solidFill>
              <a:schemeClr val="lt1"/>
            </a:solid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dirty="0">
                  <a:solidFill>
                    <a:srgbClr val="1F5189"/>
                  </a:solidFill>
                  <a:latin typeface="Lato Black"/>
                  <a:ea typeface="Lato Black"/>
                  <a:cs typeface="Lato Black"/>
                  <a:sym typeface="Lato Black"/>
                </a:rPr>
                <a:t>LESSON 4</a:t>
              </a:r>
              <a:endParaRPr lang="en-US" sz="700" b="0" i="0" u="none" strike="noStrike" cap="none">
                <a:solidFill>
                  <a:srgbClr val="1F5189"/>
                </a:solidFill>
                <a:latin typeface="Lato Black"/>
                <a:ea typeface="Lato Black"/>
                <a:cs typeface="Lato Black"/>
              </a:endParaRPr>
            </a:p>
          </p:txBody>
        </p:sp>
        <p:sp>
          <p:nvSpPr>
            <p:cNvPr id="80" name="Google Shape;80;p1"/>
            <p:cNvSpPr txBox="1"/>
            <p:nvPr/>
          </p:nvSpPr>
          <p:spPr>
            <a:xfrm>
              <a:off x="786363" y="8925675"/>
              <a:ext cx="870900" cy="349200"/>
            </a:xfrm>
            <a:prstGeom prst="rect">
              <a:avLst/>
            </a:prstGeom>
            <a:solidFill>
              <a:schemeClr val="lt1"/>
            </a:solidFill>
            <a:ln>
              <a:noFill/>
            </a:ln>
          </p:spPr>
          <p:txBody>
            <a:bodyPr spcFirstLastPara="1" wrap="square" lIns="0" tIns="11425" rIns="0" bIns="0" anchor="t" anchorCtr="0">
              <a:noAutofit/>
            </a:bodyPr>
            <a:lstStyle/>
            <a:p>
              <a:pPr marL="62864" marR="5080" lvl="0" indent="-50798" algn="ctr" rtl="0">
                <a:lnSpc>
                  <a:spcPct val="111800"/>
                </a:lnSpc>
                <a:spcBef>
                  <a:spcPts val="0"/>
                </a:spcBef>
                <a:spcAft>
                  <a:spcPts val="0"/>
                </a:spcAft>
                <a:buClr>
                  <a:srgbClr val="000000"/>
                </a:buClr>
                <a:buSzPts val="850"/>
                <a:buFont typeface="Arial"/>
                <a:buNone/>
              </a:pPr>
              <a:r>
                <a:rPr lang="en" sz="850" b="0" i="0" u="none" strike="noStrike" cap="none">
                  <a:solidFill>
                    <a:schemeClr val="dk1"/>
                  </a:solidFill>
                  <a:latin typeface="Lato"/>
                  <a:ea typeface="Lato"/>
                  <a:cs typeface="Lato"/>
                  <a:sym typeface="Lato"/>
                </a:rPr>
                <a:t>Staying Healthy in Times of Uncertainty</a:t>
              </a:r>
              <a:endParaRPr sz="850" b="0" i="0" u="none" strike="noStrike" cap="none">
                <a:solidFill>
                  <a:schemeClr val="dk1"/>
                </a:solidFill>
                <a:latin typeface="Lato"/>
                <a:ea typeface="Lato"/>
                <a:cs typeface="Lato"/>
                <a:sym typeface="Lato"/>
              </a:endParaRPr>
            </a:p>
          </p:txBody>
        </p:sp>
      </p:grpSp>
      <p:grpSp>
        <p:nvGrpSpPr>
          <p:cNvPr id="81" name="Google Shape;81;p1"/>
          <p:cNvGrpSpPr/>
          <p:nvPr/>
        </p:nvGrpSpPr>
        <p:grpSpPr>
          <a:xfrm>
            <a:off x="5099337" y="8715594"/>
            <a:ext cx="855600" cy="588026"/>
            <a:chOff x="782122" y="8695435"/>
            <a:chExt cx="855600" cy="588026"/>
          </a:xfrm>
        </p:grpSpPr>
        <p:sp>
          <p:nvSpPr>
            <p:cNvPr id="82" name="Google Shape;82;p1"/>
            <p:cNvSpPr/>
            <p:nvPr/>
          </p:nvSpPr>
          <p:spPr>
            <a:xfrm>
              <a:off x="905885" y="8695435"/>
              <a:ext cx="617863" cy="167640"/>
            </a:xfrm>
            <a:custGeom>
              <a:avLst/>
              <a:gdLst/>
              <a:ahLst/>
              <a:cxnLst/>
              <a:rect l="l" t="t" r="r" b="b"/>
              <a:pathLst>
                <a:path w="610235" h="167640" extrusionOk="0">
                  <a:moveTo>
                    <a:pt x="63500" y="0"/>
                  </a:moveTo>
                  <a:lnTo>
                    <a:pt x="26789" y="992"/>
                  </a:lnTo>
                  <a:lnTo>
                    <a:pt x="7937" y="7937"/>
                  </a:lnTo>
                  <a:lnTo>
                    <a:pt x="992" y="26789"/>
                  </a:lnTo>
                  <a:lnTo>
                    <a:pt x="0" y="63499"/>
                  </a:lnTo>
                  <a:lnTo>
                    <a:pt x="0" y="104139"/>
                  </a:lnTo>
                  <a:lnTo>
                    <a:pt x="992" y="140850"/>
                  </a:lnTo>
                  <a:lnTo>
                    <a:pt x="7937" y="159702"/>
                  </a:lnTo>
                  <a:lnTo>
                    <a:pt x="26789" y="166647"/>
                  </a:lnTo>
                  <a:lnTo>
                    <a:pt x="63500" y="167639"/>
                  </a:lnTo>
                  <a:lnTo>
                    <a:pt x="546735" y="167639"/>
                  </a:lnTo>
                  <a:lnTo>
                    <a:pt x="583445" y="166647"/>
                  </a:lnTo>
                  <a:lnTo>
                    <a:pt x="602297" y="159702"/>
                  </a:lnTo>
                  <a:lnTo>
                    <a:pt x="609242" y="140850"/>
                  </a:lnTo>
                  <a:lnTo>
                    <a:pt x="610235" y="104139"/>
                  </a:lnTo>
                  <a:lnTo>
                    <a:pt x="610235" y="63499"/>
                  </a:lnTo>
                  <a:lnTo>
                    <a:pt x="609242" y="26789"/>
                  </a:lnTo>
                  <a:lnTo>
                    <a:pt x="602297" y="7937"/>
                  </a:lnTo>
                  <a:lnTo>
                    <a:pt x="583445" y="992"/>
                  </a:lnTo>
                  <a:lnTo>
                    <a:pt x="546735" y="0"/>
                  </a:lnTo>
                  <a:lnTo>
                    <a:pt x="63500" y="0"/>
                  </a:lnTo>
                  <a:close/>
                </a:path>
              </a:pathLst>
            </a:custGeom>
            <a:solidFill>
              <a:schemeClr val="lt1"/>
            </a:solidFill>
            <a:ln w="9525" cap="flat" cmpd="sng">
              <a:solidFill>
                <a:srgbClr val="BDB7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 name="Google Shape;83;p1"/>
            <p:cNvSpPr txBox="1"/>
            <p:nvPr/>
          </p:nvSpPr>
          <p:spPr>
            <a:xfrm>
              <a:off x="1003081" y="8705193"/>
              <a:ext cx="436800" cy="132000"/>
            </a:xfrm>
            <a:prstGeom prst="rect">
              <a:avLst/>
            </a:prstGeom>
            <a:solidFill>
              <a:schemeClr val="lt1"/>
            </a:solid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700"/>
                <a:buFont typeface="Arial"/>
                <a:buNone/>
              </a:pPr>
              <a:r>
                <a:rPr lang="en" sz="700" b="1" i="0" u="none" strike="noStrike" cap="none" dirty="0">
                  <a:solidFill>
                    <a:srgbClr val="1F5189"/>
                  </a:solidFill>
                  <a:latin typeface="Lato Black"/>
                  <a:ea typeface="Lato Black"/>
                  <a:cs typeface="Lato Black"/>
                  <a:sym typeface="Lato Black"/>
                </a:rPr>
                <a:t>LESSON 5</a:t>
              </a:r>
              <a:endParaRPr lang="en-US" sz="700" b="0" i="0" u="none" strike="noStrike" cap="none">
                <a:solidFill>
                  <a:srgbClr val="1F5189"/>
                </a:solidFill>
                <a:latin typeface="Lato Black"/>
                <a:ea typeface="Lato Black"/>
                <a:cs typeface="Lato Black"/>
              </a:endParaRPr>
            </a:p>
          </p:txBody>
        </p:sp>
        <p:sp>
          <p:nvSpPr>
            <p:cNvPr id="84" name="Google Shape;84;p1"/>
            <p:cNvSpPr txBox="1"/>
            <p:nvPr/>
          </p:nvSpPr>
          <p:spPr>
            <a:xfrm>
              <a:off x="782122" y="8934261"/>
              <a:ext cx="855600" cy="349200"/>
            </a:xfrm>
            <a:prstGeom prst="rect">
              <a:avLst/>
            </a:prstGeom>
            <a:solidFill>
              <a:schemeClr val="lt1"/>
            </a:solidFill>
            <a:ln>
              <a:noFill/>
            </a:ln>
          </p:spPr>
          <p:txBody>
            <a:bodyPr spcFirstLastPara="1" wrap="square" lIns="0" tIns="11425" rIns="0" bIns="0" anchor="t" anchorCtr="0">
              <a:noAutofit/>
            </a:bodyPr>
            <a:lstStyle/>
            <a:p>
              <a:pPr marL="62864" marR="5080" lvl="0" indent="-50798" algn="ctr" rtl="0">
                <a:lnSpc>
                  <a:spcPct val="111800"/>
                </a:lnSpc>
                <a:spcBef>
                  <a:spcPts val="0"/>
                </a:spcBef>
                <a:spcAft>
                  <a:spcPts val="0"/>
                </a:spcAft>
                <a:buClr>
                  <a:srgbClr val="000000"/>
                </a:buClr>
                <a:buSzPts val="850"/>
                <a:buFont typeface="Arial"/>
                <a:buNone/>
              </a:pPr>
              <a:r>
                <a:rPr lang="en" sz="850" b="0" i="0" u="none" strike="noStrike" cap="none">
                  <a:solidFill>
                    <a:schemeClr val="dk1"/>
                  </a:solidFill>
                  <a:latin typeface="Lato"/>
                  <a:ea typeface="Lato"/>
                  <a:cs typeface="Lato"/>
                  <a:sym typeface="Lato"/>
                </a:rPr>
                <a:t>Seeking and Offering Help</a:t>
              </a:r>
              <a:endParaRPr sz="850" b="0" i="0" u="none" strike="noStrike" cap="none">
                <a:solidFill>
                  <a:schemeClr val="dk1"/>
                </a:solidFill>
                <a:latin typeface="Lato"/>
                <a:ea typeface="Lato"/>
                <a:cs typeface="Lato"/>
                <a:sym typeface="Lato"/>
              </a:endParaRPr>
            </a:p>
          </p:txBody>
        </p:sp>
      </p:grpSp>
      <p:pic>
        <p:nvPicPr>
          <p:cNvPr id="85" name="Google Shape;85;p1"/>
          <p:cNvPicPr preferRelativeResize="0"/>
          <p:nvPr/>
        </p:nvPicPr>
        <p:blipFill rotWithShape="1">
          <a:blip r:embed="rId4">
            <a:alphaModFix/>
          </a:blip>
          <a:srcRect t="7150" b="5114"/>
          <a:stretch/>
        </p:blipFill>
        <p:spPr>
          <a:xfrm>
            <a:off x="4971550" y="742950"/>
            <a:ext cx="2800726" cy="2457149"/>
          </a:xfrm>
          <a:prstGeom prst="rect">
            <a:avLst/>
          </a:prstGeom>
          <a:noFill/>
          <a:ln>
            <a:noFill/>
          </a:ln>
        </p:spPr>
      </p:pic>
      <p:pic>
        <p:nvPicPr>
          <p:cNvPr id="86" name="Google Shape;86;p1"/>
          <p:cNvPicPr preferRelativeResize="0"/>
          <p:nvPr/>
        </p:nvPicPr>
        <p:blipFill rotWithShape="1">
          <a:blip r:embed="rId5">
            <a:alphaModFix/>
          </a:blip>
          <a:srcRect r="53750" b="54890"/>
          <a:stretch/>
        </p:blipFill>
        <p:spPr>
          <a:xfrm>
            <a:off x="-1524000" y="-1798325"/>
            <a:ext cx="2842424" cy="2772398"/>
          </a:xfrm>
          <a:prstGeom prst="rect">
            <a:avLst/>
          </a:prstGeom>
          <a:noFill/>
          <a:ln>
            <a:noFill/>
          </a:ln>
        </p:spPr>
      </p:pic>
      <p:pic>
        <p:nvPicPr>
          <p:cNvPr id="87" name="Google Shape;87;p1"/>
          <p:cNvPicPr preferRelativeResize="0"/>
          <p:nvPr/>
        </p:nvPicPr>
        <p:blipFill rotWithShape="1">
          <a:blip r:embed="rId6">
            <a:alphaModFix/>
          </a:blip>
          <a:srcRect/>
          <a:stretch/>
        </p:blipFill>
        <p:spPr>
          <a:xfrm>
            <a:off x="4264550" y="2795425"/>
            <a:ext cx="3871627" cy="3267425"/>
          </a:xfrm>
          <a:prstGeom prst="rect">
            <a:avLst/>
          </a:prstGeom>
          <a:noFill/>
          <a:ln>
            <a:noFill/>
          </a:ln>
        </p:spPr>
      </p:pic>
      <p:grpSp>
        <p:nvGrpSpPr>
          <p:cNvPr id="88" name="Google Shape;88;p1"/>
          <p:cNvGrpSpPr/>
          <p:nvPr/>
        </p:nvGrpSpPr>
        <p:grpSpPr>
          <a:xfrm>
            <a:off x="6018511" y="8706994"/>
            <a:ext cx="997197" cy="588040"/>
            <a:chOff x="726705" y="8695435"/>
            <a:chExt cx="997197" cy="588040"/>
          </a:xfrm>
        </p:grpSpPr>
        <p:sp>
          <p:nvSpPr>
            <p:cNvPr id="89" name="Google Shape;89;p1"/>
            <p:cNvSpPr/>
            <p:nvPr/>
          </p:nvSpPr>
          <p:spPr>
            <a:xfrm>
              <a:off x="905885" y="8695435"/>
              <a:ext cx="617863" cy="167640"/>
            </a:xfrm>
            <a:custGeom>
              <a:avLst/>
              <a:gdLst/>
              <a:ahLst/>
              <a:cxnLst/>
              <a:rect l="l" t="t" r="r" b="b"/>
              <a:pathLst>
                <a:path w="610235" h="167640" extrusionOk="0">
                  <a:moveTo>
                    <a:pt x="63500" y="0"/>
                  </a:moveTo>
                  <a:lnTo>
                    <a:pt x="26789" y="992"/>
                  </a:lnTo>
                  <a:lnTo>
                    <a:pt x="7937" y="7937"/>
                  </a:lnTo>
                  <a:lnTo>
                    <a:pt x="992" y="26789"/>
                  </a:lnTo>
                  <a:lnTo>
                    <a:pt x="0" y="63499"/>
                  </a:lnTo>
                  <a:lnTo>
                    <a:pt x="0" y="104139"/>
                  </a:lnTo>
                  <a:lnTo>
                    <a:pt x="992" y="140850"/>
                  </a:lnTo>
                  <a:lnTo>
                    <a:pt x="7937" y="159702"/>
                  </a:lnTo>
                  <a:lnTo>
                    <a:pt x="26789" y="166647"/>
                  </a:lnTo>
                  <a:lnTo>
                    <a:pt x="63500" y="167639"/>
                  </a:lnTo>
                  <a:lnTo>
                    <a:pt x="546735" y="167639"/>
                  </a:lnTo>
                  <a:lnTo>
                    <a:pt x="583445" y="166647"/>
                  </a:lnTo>
                  <a:lnTo>
                    <a:pt x="602297" y="159702"/>
                  </a:lnTo>
                  <a:lnTo>
                    <a:pt x="609242" y="140850"/>
                  </a:lnTo>
                  <a:lnTo>
                    <a:pt x="610235" y="104139"/>
                  </a:lnTo>
                  <a:lnTo>
                    <a:pt x="610235" y="63499"/>
                  </a:lnTo>
                  <a:lnTo>
                    <a:pt x="609242" y="26789"/>
                  </a:lnTo>
                  <a:lnTo>
                    <a:pt x="602297" y="7937"/>
                  </a:lnTo>
                  <a:lnTo>
                    <a:pt x="583445" y="992"/>
                  </a:lnTo>
                  <a:lnTo>
                    <a:pt x="546735" y="0"/>
                  </a:lnTo>
                  <a:lnTo>
                    <a:pt x="63500" y="0"/>
                  </a:lnTo>
                  <a:close/>
                </a:path>
              </a:pathLst>
            </a:custGeom>
            <a:solidFill>
              <a:schemeClr val="lt1"/>
            </a:solidFill>
            <a:ln w="9525" cap="flat" cmpd="sng">
              <a:solidFill>
                <a:srgbClr val="BDB7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 name="Google Shape;90;p1"/>
            <p:cNvSpPr txBox="1"/>
            <p:nvPr/>
          </p:nvSpPr>
          <p:spPr>
            <a:xfrm>
              <a:off x="1003081" y="8705193"/>
              <a:ext cx="436800" cy="132000"/>
            </a:xfrm>
            <a:prstGeom prst="rect">
              <a:avLst/>
            </a:prstGeom>
            <a:solidFill>
              <a:schemeClr val="lt1"/>
            </a:solid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700"/>
                <a:buFont typeface="Arial"/>
                <a:buNone/>
              </a:pPr>
              <a:r>
                <a:rPr lang="en" sz="700" b="1" i="0" u="none" strike="noStrike" cap="none" dirty="0">
                  <a:solidFill>
                    <a:srgbClr val="1F5189"/>
                  </a:solidFill>
                  <a:latin typeface="Lato Black"/>
                  <a:ea typeface="Lato Black"/>
                  <a:cs typeface="Lato Black"/>
                  <a:sym typeface="Lato Black"/>
                </a:rPr>
                <a:t>LESSON 6</a:t>
              </a:r>
              <a:endParaRPr lang="en-US" sz="700" b="0" i="0" u="none" strike="noStrike" cap="none">
                <a:solidFill>
                  <a:srgbClr val="1F5189"/>
                </a:solidFill>
                <a:latin typeface="Lato Black"/>
                <a:ea typeface="Lato Black"/>
                <a:cs typeface="Lato Black"/>
              </a:endParaRPr>
            </a:p>
          </p:txBody>
        </p:sp>
        <p:sp>
          <p:nvSpPr>
            <p:cNvPr id="91" name="Google Shape;91;p1"/>
            <p:cNvSpPr txBox="1"/>
            <p:nvPr/>
          </p:nvSpPr>
          <p:spPr>
            <a:xfrm>
              <a:off x="726705" y="8934275"/>
              <a:ext cx="997197" cy="349200"/>
            </a:xfrm>
            <a:prstGeom prst="rect">
              <a:avLst/>
            </a:prstGeom>
            <a:solidFill>
              <a:schemeClr val="lt1"/>
            </a:solidFill>
            <a:ln>
              <a:noFill/>
            </a:ln>
          </p:spPr>
          <p:txBody>
            <a:bodyPr spcFirstLastPara="1" wrap="square" lIns="0" tIns="11425" rIns="0" bIns="0" anchor="t" anchorCtr="0">
              <a:noAutofit/>
            </a:bodyPr>
            <a:lstStyle/>
            <a:p>
              <a:pPr marL="62230" marR="5080" lvl="0" indent="-50165" algn="ctr" rtl="0">
                <a:lnSpc>
                  <a:spcPct val="111800"/>
                </a:lnSpc>
                <a:spcBef>
                  <a:spcPts val="0"/>
                </a:spcBef>
                <a:spcAft>
                  <a:spcPts val="0"/>
                </a:spcAft>
                <a:buClr>
                  <a:srgbClr val="000000"/>
                </a:buClr>
                <a:buSzPts val="850"/>
                <a:buFont typeface="Arial"/>
                <a:buNone/>
              </a:pPr>
              <a:r>
                <a:rPr lang="en" sz="850" b="0" i="0" u="none" strike="noStrike" cap="none">
                  <a:solidFill>
                    <a:schemeClr val="dk1"/>
                  </a:solidFill>
                  <a:latin typeface="Lato"/>
                  <a:ea typeface="Lato"/>
                  <a:cs typeface="Lato"/>
                  <a:sym typeface="Lato"/>
                </a:rPr>
                <a:t>Creating a Supportive Mental Health Plan</a:t>
              </a:r>
              <a:endParaRPr sz="1400" b="0" i="0" u="none" strike="noStrike" cap="none">
                <a:solidFill>
                  <a:schemeClr val="dk1"/>
                </a:solidFill>
                <a:latin typeface="Arial"/>
                <a:ea typeface="Arial"/>
                <a:cs typeface="Arial"/>
                <a:sym typeface="Arial"/>
              </a:endParaRPr>
            </a:p>
          </p:txBody>
        </p:sp>
      </p:grpSp>
      <p:sp>
        <p:nvSpPr>
          <p:cNvPr id="93" name="Google Shape;93;p1"/>
          <p:cNvSpPr txBox="1"/>
          <p:nvPr/>
        </p:nvSpPr>
        <p:spPr>
          <a:xfrm>
            <a:off x="4638110" y="7820390"/>
            <a:ext cx="334763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Lato"/>
                <a:ea typeface="Lato"/>
                <a:cs typeface="Lato"/>
                <a:sym typeface="Lato"/>
              </a:rPr>
              <a:t>To Learn More Visit: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Lato"/>
                <a:ea typeface="Lato"/>
                <a:cs typeface="Lato"/>
                <a:sym typeface="Lato"/>
              </a:rPr>
              <a:t>https://everfi.com/courses/k-12/understanding-mental-wellness/</a:t>
            </a: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70F0B75F-EA55-A251-4B5E-3FDF12A6CB22}"/>
              </a:ext>
            </a:extLst>
          </p:cNvPr>
          <p:cNvSpPr/>
          <p:nvPr/>
        </p:nvSpPr>
        <p:spPr>
          <a:xfrm>
            <a:off x="6089402" y="109655"/>
            <a:ext cx="1594732" cy="559837"/>
          </a:xfrm>
          <a:prstGeom prst="rect">
            <a:avLst/>
          </a:prstGeom>
          <a:solidFill>
            <a:srgbClr val="FFFF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Hospital Logo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4" name="Google Shape;99;p2">
            <a:extLst>
              <a:ext uri="{FF2B5EF4-FFF2-40B4-BE49-F238E27FC236}">
                <a16:creationId xmlns:a16="http://schemas.microsoft.com/office/drawing/2014/main" id="{19F5EF6E-0026-ECE3-C33D-C109942AFB76}"/>
              </a:ext>
            </a:extLst>
          </p:cNvPr>
          <p:cNvSpPr/>
          <p:nvPr/>
        </p:nvSpPr>
        <p:spPr>
          <a:xfrm rot="5400000">
            <a:off x="2448825" y="7530675"/>
            <a:ext cx="789900" cy="3054300"/>
          </a:xfrm>
          <a:prstGeom prst="round2SameRect">
            <a:avLst>
              <a:gd name="adj1" fmla="val 16667"/>
              <a:gd name="adj2" fmla="val 0"/>
            </a:avLst>
          </a:prstGeom>
          <a:solidFill>
            <a:srgbClr val="E14D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01;p2">
            <a:extLst>
              <a:ext uri="{FF2B5EF4-FFF2-40B4-BE49-F238E27FC236}">
                <a16:creationId xmlns:a16="http://schemas.microsoft.com/office/drawing/2014/main" id="{CA1040DE-1F10-AAD8-BA96-85691BB2992D}"/>
              </a:ext>
            </a:extLst>
          </p:cNvPr>
          <p:cNvSpPr/>
          <p:nvPr/>
        </p:nvSpPr>
        <p:spPr>
          <a:xfrm rot="5400000">
            <a:off x="1507774" y="-1301572"/>
            <a:ext cx="1337751" cy="4353300"/>
          </a:xfrm>
          <a:prstGeom prst="round2SameRect">
            <a:avLst>
              <a:gd name="adj1" fmla="val 16667"/>
              <a:gd name="adj2" fmla="val 0"/>
            </a:avLst>
          </a:prstGeom>
          <a:solidFill>
            <a:srgbClr val="1F51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2550100" y="2868575"/>
            <a:ext cx="7535700" cy="3081600"/>
          </a:xfrm>
          <a:prstGeom prst="round2SameRect">
            <a:avLst>
              <a:gd name="adj1" fmla="val 16667"/>
              <a:gd name="adj2" fmla="val 0"/>
            </a:avLst>
          </a:prstGeom>
          <a:solidFill>
            <a:srgbClr val="E9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415664" y="338393"/>
            <a:ext cx="3372900" cy="1061700"/>
          </a:xfrm>
          <a:prstGeom prst="rect">
            <a:avLst/>
          </a:prstGeom>
          <a:noFill/>
          <a:ln>
            <a:noFill/>
          </a:ln>
        </p:spPr>
        <p:txBody>
          <a:bodyPr spcFirstLastPara="1" wrap="square" lIns="0" tIns="12700" rIns="0" bIns="0" anchor="t" anchorCtr="0">
            <a:noAutofit/>
          </a:bodyPr>
          <a:lstStyle/>
          <a:p>
            <a:pPr marL="74930" marR="15875" lvl="0" indent="-17780" algn="l" rtl="0">
              <a:lnSpc>
                <a:spcPct val="128200"/>
              </a:lnSpc>
              <a:spcBef>
                <a:spcPts val="0"/>
              </a:spcBef>
              <a:spcAft>
                <a:spcPts val="0"/>
              </a:spcAft>
              <a:buClr>
                <a:srgbClr val="000000"/>
              </a:buClr>
              <a:buSzPts val="900"/>
              <a:buFont typeface="Arial"/>
              <a:buNone/>
            </a:pPr>
            <a:r>
              <a:rPr lang="en" sz="900" b="1" i="0" u="none" strike="noStrike" cap="none">
                <a:solidFill>
                  <a:srgbClr val="FFFFFF"/>
                </a:solidFill>
                <a:latin typeface="Lato"/>
                <a:ea typeface="Lato"/>
                <a:cs typeface="Lato"/>
                <a:sym typeface="Lato"/>
              </a:rPr>
              <a:t>“Going through this EVERFI course and understanding causes of stress and mental illnesses made me more aware of my situation. I realized that I didn't have a balance and through this course, I was able to reduce stress by stabilizing my schedule, which almost immediately improved my overall well-being. “</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840"/>
              </a:spcBef>
              <a:spcAft>
                <a:spcPts val="0"/>
              </a:spcAft>
              <a:buClr>
                <a:srgbClr val="000000"/>
              </a:buClr>
              <a:buSzPts val="700"/>
              <a:buFont typeface="Arial"/>
              <a:buNone/>
            </a:pPr>
            <a:r>
              <a:rPr lang="en" sz="700" b="1" i="0" u="none" strike="noStrike" cap="none">
                <a:solidFill>
                  <a:schemeClr val="lt1"/>
                </a:solidFill>
                <a:latin typeface="Lato"/>
                <a:ea typeface="Lato"/>
                <a:cs typeface="Lato"/>
                <a:sym typeface="Lato"/>
              </a:rPr>
              <a:t>         — Alisha, </a:t>
            </a:r>
            <a:r>
              <a:rPr lang="en" sz="500" b="0" i="0" u="none" strike="noStrike" cap="none">
                <a:solidFill>
                  <a:schemeClr val="lt1"/>
                </a:solidFill>
                <a:latin typeface="Lato"/>
                <a:ea typeface="Lato"/>
                <a:cs typeface="Lato"/>
                <a:sym typeface="Lato"/>
              </a:rPr>
              <a:t>High School student in New York</a:t>
            </a:r>
            <a:endParaRPr sz="500" b="0" i="0" u="none" strike="noStrike" cap="none">
              <a:solidFill>
                <a:schemeClr val="lt1"/>
              </a:solidFill>
              <a:latin typeface="Lato"/>
              <a:ea typeface="Lato"/>
              <a:cs typeface="Lato"/>
              <a:sym typeface="Lato"/>
            </a:endParaRPr>
          </a:p>
        </p:txBody>
      </p:sp>
      <p:sp>
        <p:nvSpPr>
          <p:cNvPr id="103" name="Google Shape;103;p2"/>
          <p:cNvSpPr txBox="1"/>
          <p:nvPr/>
        </p:nvSpPr>
        <p:spPr>
          <a:xfrm>
            <a:off x="5043235" y="860504"/>
            <a:ext cx="1938010" cy="170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Lato Black"/>
                <a:ea typeface="Lato Black"/>
                <a:cs typeface="Lato Black"/>
                <a:sym typeface="Lato Black"/>
              </a:rPr>
              <a:t>SAMPLE LESSON ACTIVITIES:</a:t>
            </a:r>
            <a:endParaRPr sz="1000" b="0" i="0" u="none" strike="noStrike" cap="none">
              <a:solidFill>
                <a:schemeClr val="dk1"/>
              </a:solidFill>
              <a:latin typeface="Lato Black"/>
              <a:ea typeface="Lato Black"/>
              <a:cs typeface="Lato Black"/>
              <a:sym typeface="Lato Black"/>
            </a:endParaRPr>
          </a:p>
        </p:txBody>
      </p:sp>
      <p:sp>
        <p:nvSpPr>
          <p:cNvPr id="104" name="Google Shape;104;p2"/>
          <p:cNvSpPr txBox="1"/>
          <p:nvPr/>
        </p:nvSpPr>
        <p:spPr>
          <a:xfrm>
            <a:off x="5031100" y="1177297"/>
            <a:ext cx="2125074" cy="230122"/>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950"/>
              <a:buFont typeface="Arial"/>
              <a:buNone/>
            </a:pPr>
            <a:r>
              <a:rPr lang="en" sz="950" b="1" i="0" u="none" strike="noStrike" cap="none">
                <a:solidFill>
                  <a:schemeClr val="dk1"/>
                </a:solidFill>
                <a:latin typeface="Helvetica Neue"/>
                <a:ea typeface="Helvetica Neue"/>
                <a:cs typeface="Helvetica Neue"/>
                <a:sym typeface="Helvetica Neue"/>
              </a:rPr>
              <a:t>Introduction to Mental Health</a:t>
            </a:r>
            <a:endParaRPr sz="950" b="0" i="0" u="none" strike="noStrike" cap="none">
              <a:solidFill>
                <a:schemeClr val="dk1"/>
              </a:solidFill>
              <a:latin typeface="Helvetica Neue"/>
              <a:ea typeface="Helvetica Neue"/>
              <a:cs typeface="Helvetica Neue"/>
              <a:sym typeface="Helvetica Neue"/>
            </a:endParaRPr>
          </a:p>
        </p:txBody>
      </p:sp>
      <p:sp>
        <p:nvSpPr>
          <p:cNvPr id="105" name="Google Shape;105;p2"/>
          <p:cNvSpPr txBox="1"/>
          <p:nvPr/>
        </p:nvSpPr>
        <p:spPr>
          <a:xfrm>
            <a:off x="4733952" y="8717744"/>
            <a:ext cx="1645500" cy="651000"/>
          </a:xfrm>
          <a:prstGeom prst="rect">
            <a:avLst/>
          </a:prstGeom>
          <a:noFill/>
          <a:ln>
            <a:noFill/>
          </a:ln>
        </p:spPr>
        <p:txBody>
          <a:bodyPr spcFirstLastPara="1" wrap="square" lIns="0" tIns="12700" rIns="0" bIns="0" anchor="t" anchorCtr="0">
            <a:noAutofit/>
          </a:bodyPr>
          <a:lstStyle/>
          <a:p>
            <a:pPr marL="12700" marR="0" lvl="0" indent="0" algn="l" rtl="0">
              <a:lnSpc>
                <a:spcPct val="118333"/>
              </a:lnSpc>
              <a:spcBef>
                <a:spcPts val="0"/>
              </a:spcBef>
              <a:spcAft>
                <a:spcPts val="0"/>
              </a:spcAft>
              <a:buClr>
                <a:srgbClr val="000000"/>
              </a:buClr>
              <a:buSzPts val="500"/>
              <a:buFont typeface="Arial"/>
              <a:buNone/>
            </a:pPr>
            <a:r>
              <a:rPr lang="en" sz="500" b="0" i="0" u="none" strike="noStrike" cap="none" dirty="0">
                <a:solidFill>
                  <a:schemeClr val="dk1"/>
                </a:solidFill>
                <a:latin typeface="Lato"/>
                <a:ea typeface="Lato"/>
                <a:cs typeface="Lato"/>
                <a:sym typeface="Lato"/>
              </a:rPr>
              <a:t>EVERFI empowers educators to bring real-world learning into the classroom and equip  students with the skills they need for success -  now and in the future. Three out of five U.S. school districts  use EVERFI’s digital resources to teach topics  like ﬁnancial literacy, social-emotional learning,  career readiness, and prevention education.</a:t>
            </a:r>
            <a:endParaRPr sz="500" b="0" i="0" u="none" strike="noStrike" cap="none" dirty="0">
              <a:solidFill>
                <a:schemeClr val="dk1"/>
              </a:solidFill>
              <a:latin typeface="Lato"/>
              <a:ea typeface="Lato"/>
              <a:cs typeface="Lato"/>
              <a:sym typeface="Lato"/>
            </a:endParaRPr>
          </a:p>
        </p:txBody>
      </p:sp>
      <p:sp>
        <p:nvSpPr>
          <p:cNvPr id="107" name="Google Shape;107;p2"/>
          <p:cNvSpPr/>
          <p:nvPr/>
        </p:nvSpPr>
        <p:spPr>
          <a:xfrm>
            <a:off x="463668" y="9601200"/>
            <a:ext cx="6872359" cy="0"/>
          </a:xfrm>
          <a:custGeom>
            <a:avLst/>
            <a:gdLst/>
            <a:ahLst/>
            <a:cxnLst/>
            <a:rect l="l" t="t" r="r" b="b"/>
            <a:pathLst>
              <a:path w="6787515" h="120000" extrusionOk="0">
                <a:moveTo>
                  <a:pt x="0" y="0"/>
                </a:moveTo>
                <a:lnTo>
                  <a:pt x="6787184" y="0"/>
                </a:lnTo>
              </a:path>
            </a:pathLst>
          </a:custGeom>
          <a:noFill/>
          <a:ln w="9525" cap="flat" cmpd="sng">
            <a:solidFill>
              <a:srgbClr val="4D57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 name="Google Shape;108;p2"/>
          <p:cNvSpPr/>
          <p:nvPr/>
        </p:nvSpPr>
        <p:spPr>
          <a:xfrm>
            <a:off x="7330717" y="9562838"/>
            <a:ext cx="77700" cy="76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 name="Google Shape;109;p2"/>
          <p:cNvSpPr txBox="1"/>
          <p:nvPr/>
        </p:nvSpPr>
        <p:spPr>
          <a:xfrm>
            <a:off x="1468327" y="8776250"/>
            <a:ext cx="2984400" cy="534000"/>
          </a:xfrm>
          <a:prstGeom prst="rect">
            <a:avLst/>
          </a:prstGeom>
          <a:noFill/>
          <a:ln>
            <a:noFill/>
          </a:ln>
        </p:spPr>
        <p:txBody>
          <a:bodyPr spcFirstLastPara="1" wrap="square" lIns="0" tIns="12700" rIns="0" bIns="0" anchor="t" anchorCtr="0">
            <a:noAutofit/>
          </a:bodyPr>
          <a:lstStyle/>
          <a:p>
            <a:pPr marL="12700" marR="5080" lvl="0" indent="0" algn="l" rtl="0">
              <a:lnSpc>
                <a:spcPct val="119100"/>
              </a:lnSpc>
              <a:spcBef>
                <a:spcPts val="0"/>
              </a:spcBef>
              <a:spcAft>
                <a:spcPts val="0"/>
              </a:spcAft>
              <a:buClr>
                <a:srgbClr val="000000"/>
              </a:buClr>
              <a:buSzPts val="1500"/>
              <a:buFont typeface="Arial"/>
              <a:buNone/>
            </a:pPr>
            <a:r>
              <a:rPr lang="en" sz="1500" b="1" i="0" u="none" strike="noStrike" cap="none">
                <a:solidFill>
                  <a:srgbClr val="FFFFFF"/>
                </a:solidFill>
                <a:latin typeface="Lato Black"/>
                <a:ea typeface="Lato Black"/>
                <a:cs typeface="Lato Black"/>
                <a:sym typeface="Lato Black"/>
              </a:rPr>
              <a:t>Ready to Start? Register now at  EVERFI.COM/NewTeacher</a:t>
            </a:r>
            <a:endParaRPr sz="1500" b="0" i="0" u="none" strike="noStrike" cap="none">
              <a:solidFill>
                <a:srgbClr val="000000"/>
              </a:solidFill>
              <a:latin typeface="Lato Black"/>
              <a:ea typeface="Lato Black"/>
              <a:cs typeface="Lato Black"/>
              <a:sym typeface="Lato Black"/>
            </a:endParaRPr>
          </a:p>
        </p:txBody>
      </p:sp>
      <p:sp>
        <p:nvSpPr>
          <p:cNvPr id="110" name="Google Shape;110;p2"/>
          <p:cNvSpPr txBox="1"/>
          <p:nvPr/>
        </p:nvSpPr>
        <p:spPr>
          <a:xfrm>
            <a:off x="415664" y="1876357"/>
            <a:ext cx="3766200" cy="6786518"/>
          </a:xfrm>
          <a:prstGeom prst="rect">
            <a:avLst/>
          </a:prstGeom>
          <a:noFill/>
          <a:ln>
            <a:noFill/>
          </a:ln>
        </p:spPr>
        <p:txBody>
          <a:bodyPr spcFirstLastPara="1" wrap="square" lIns="0" tIns="33000" rIns="0" bIns="0" anchor="t" anchorCtr="0">
            <a:noAutofit/>
          </a:bodyPr>
          <a:lstStyle/>
          <a:p>
            <a:pPr marL="132715" indent="-127000">
              <a:buClr>
                <a:schemeClr val="dk1"/>
              </a:buClr>
              <a:buSzPts val="1050"/>
              <a:buFont typeface="Lato"/>
              <a:buAutoNum type="arabicPeriod"/>
            </a:pPr>
            <a:r>
              <a:rPr lang="en" sz="1000" b="1" i="0" u="none" strike="noStrike" cap="none" dirty="0">
                <a:solidFill>
                  <a:schemeClr val="dk1"/>
                </a:solidFill>
                <a:latin typeface="Lato"/>
                <a:ea typeface="Lato"/>
                <a:cs typeface="Lato"/>
                <a:sym typeface="Lato"/>
              </a:rPr>
              <a:t>Introduction to Mental Health</a:t>
            </a:r>
            <a:r>
              <a:rPr lang="en" sz="1000" b="1" dirty="0">
                <a:solidFill>
                  <a:schemeClr val="dk1"/>
                </a:solidFill>
                <a:latin typeface="Lato"/>
                <a:ea typeface="Lato"/>
                <a:cs typeface="Lato"/>
                <a:sym typeface="Lato"/>
              </a:rPr>
              <a:t> </a:t>
            </a:r>
            <a:endParaRPr sz="1000" b="0" i="0" u="none" strike="noStrike" cap="none">
              <a:solidFill>
                <a:schemeClr val="dk1"/>
              </a:solidFill>
              <a:latin typeface="Lato"/>
              <a:ea typeface="Lato"/>
              <a:cs typeface="Lato"/>
              <a:sym typeface="Lato"/>
            </a:endParaRPr>
          </a:p>
          <a:p>
            <a:pPr marL="304165" marR="177800"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Define mental health &amp; list behaviors and factors that contribute to positive mental health</a:t>
            </a:r>
            <a:endParaRPr sz="1400" b="0" i="0" u="none" strike="noStrike" cap="none" dirty="0">
              <a:solidFill>
                <a:schemeClr val="dk1"/>
              </a:solidFill>
              <a:latin typeface="Arial"/>
              <a:ea typeface="Arial"/>
              <a:cs typeface="Arial"/>
              <a:sym typeface="Arial"/>
            </a:endParaRPr>
          </a:p>
          <a:p>
            <a:pPr marL="304165" marR="177800"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Define stress and explain how it interacts with mental health</a:t>
            </a:r>
            <a:endParaRPr sz="1400" b="0" i="0" u="none" strike="noStrike" cap="none" dirty="0">
              <a:solidFill>
                <a:schemeClr val="dk1"/>
              </a:solidFill>
              <a:latin typeface="Arial"/>
              <a:ea typeface="Arial"/>
              <a:cs typeface="Arial"/>
              <a:sym typeface="Arial"/>
            </a:endParaRPr>
          </a:p>
          <a:p>
            <a:pPr marL="304165" marR="177800"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List behaviors and factors that threaten mental health</a:t>
            </a:r>
            <a:endParaRPr sz="900" b="0" i="1" u="none" strike="noStrike" cap="none" dirty="0">
              <a:solidFill>
                <a:schemeClr val="dk1"/>
              </a:solidFill>
              <a:latin typeface="Lato"/>
              <a:ea typeface="Lato"/>
              <a:cs typeface="Lato"/>
              <a:sym typeface="Lato"/>
            </a:endParaRPr>
          </a:p>
          <a:p>
            <a:pPr marL="132715" marR="21590">
              <a:lnSpc>
                <a:spcPct val="113999"/>
              </a:lnSpc>
              <a:buSzPts val="1000"/>
            </a:pPr>
            <a:r>
              <a:rPr lang="en" sz="1000" b="1" i="0" u="none" strike="noStrike" cap="none" dirty="0">
                <a:solidFill>
                  <a:srgbClr val="1F5189"/>
                </a:solidFill>
                <a:latin typeface="Lato"/>
                <a:ea typeface="Lato"/>
                <a:cs typeface="Lato"/>
                <a:sym typeface="Lato"/>
              </a:rPr>
              <a:t>Activity:</a:t>
            </a:r>
            <a:r>
              <a:rPr lang="en" sz="1000" b="1" dirty="0">
                <a:solidFill>
                  <a:srgbClr val="1F5189"/>
                </a:solidFill>
                <a:latin typeface="Lato"/>
                <a:ea typeface="Lato"/>
                <a:cs typeface="Lato"/>
                <a:sym typeface="Lato"/>
              </a:rPr>
              <a:t> </a:t>
            </a:r>
            <a:r>
              <a:rPr lang="en" sz="1000" b="1" i="0" u="none" strike="noStrike" cap="none" dirty="0">
                <a:solidFill>
                  <a:srgbClr val="1F5189"/>
                </a:solidFill>
                <a:latin typeface="Lato"/>
                <a:ea typeface="Lato"/>
                <a:cs typeface="Lato"/>
                <a:sym typeface="Lato"/>
              </a:rPr>
              <a:t> </a:t>
            </a:r>
            <a:r>
              <a:rPr lang="en" sz="1000" b="0" i="0" u="none" strike="noStrike" cap="none" dirty="0">
                <a:solidFill>
                  <a:srgbClr val="1F5189"/>
                </a:solidFill>
                <a:latin typeface="Lato"/>
                <a:ea typeface="Lato"/>
                <a:cs typeface="Lato"/>
                <a:sym typeface="Lato"/>
              </a:rPr>
              <a:t>What is stress?</a:t>
            </a:r>
            <a:endParaRPr sz="1000" b="1" i="0" u="none" strike="noStrike" cap="none" dirty="0">
              <a:solidFill>
                <a:srgbClr val="1F5189"/>
              </a:solidFill>
              <a:latin typeface="Lato"/>
              <a:ea typeface="Lato"/>
              <a:cs typeface="Lato"/>
              <a:sym typeface="Lato"/>
            </a:endParaRPr>
          </a:p>
          <a:p>
            <a:pPr marL="132715" marR="0" lvl="0" indent="-127000" algn="l" rtl="0">
              <a:lnSpc>
                <a:spcPct val="100000"/>
              </a:lnSpc>
              <a:spcBef>
                <a:spcPts val="610"/>
              </a:spcBef>
              <a:spcAft>
                <a:spcPts val="0"/>
              </a:spcAft>
              <a:buClr>
                <a:srgbClr val="515859"/>
              </a:buClr>
              <a:buSzPts val="1050"/>
              <a:buFont typeface="Lato"/>
              <a:buAutoNum type="arabicPeriod" startAt="2"/>
            </a:pPr>
            <a:r>
              <a:rPr lang="en" sz="1000" b="1" i="0" u="none" strike="noStrike" cap="none" dirty="0">
                <a:solidFill>
                  <a:schemeClr val="dk1"/>
                </a:solidFill>
                <a:latin typeface="Lato"/>
                <a:ea typeface="Lato"/>
                <a:cs typeface="Lato"/>
                <a:sym typeface="Lato"/>
              </a:rPr>
              <a:t>Understanding Mental Health Challenges</a:t>
            </a:r>
            <a:endParaRPr sz="1000" b="0" i="0" u="none" strike="noStrike" cap="none" dirty="0">
              <a:solidFill>
                <a:schemeClr val="dk1"/>
              </a:solidFill>
              <a:latin typeface="Lato"/>
              <a:ea typeface="Lato"/>
              <a:cs typeface="Lato"/>
              <a:sym typeface="Lato"/>
            </a:endParaRPr>
          </a:p>
          <a:p>
            <a:pPr marL="304165" marR="21590"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Identify warning signs of a mental health condition</a:t>
            </a:r>
            <a:endParaRPr sz="1400" b="0" i="0" u="none" strike="noStrike" cap="none" dirty="0">
              <a:solidFill>
                <a:schemeClr val="dk1"/>
              </a:solidFill>
              <a:latin typeface="Arial"/>
              <a:ea typeface="Arial"/>
              <a:cs typeface="Arial"/>
              <a:sym typeface="Arial"/>
            </a:endParaRPr>
          </a:p>
          <a:p>
            <a:pPr marL="304165" marR="21590" indent="-171450">
              <a:lnSpc>
                <a:spcPct val="113999"/>
              </a:lnSpc>
              <a:buSzPts val="900"/>
              <a:buFont typeface="Arial"/>
              <a:buChar char="•"/>
            </a:pPr>
            <a:r>
              <a:rPr lang="en" sz="900" b="0" i="1" u="none" strike="noStrike" cap="none" dirty="0">
                <a:solidFill>
                  <a:schemeClr val="dk1"/>
                </a:solidFill>
                <a:latin typeface="Lato"/>
                <a:ea typeface="Lato"/>
                <a:cs typeface="Lato"/>
                <a:sym typeface="Lato"/>
              </a:rPr>
              <a:t>Explain how the functions of the brain affect the emotional, intellectual, and behavioral</a:t>
            </a:r>
            <a:r>
              <a:rPr lang="en" sz="900" i="1" dirty="0">
                <a:solidFill>
                  <a:schemeClr val="dk1"/>
                </a:solidFill>
                <a:latin typeface="Lato"/>
                <a:ea typeface="Lato"/>
                <a:cs typeface="Lato"/>
                <a:sym typeface="Lato"/>
              </a:rPr>
              <a:t> </a:t>
            </a:r>
            <a:r>
              <a:rPr lang="en" sz="900" b="0" i="1" u="none" strike="noStrike" cap="none" dirty="0">
                <a:solidFill>
                  <a:schemeClr val="dk1"/>
                </a:solidFill>
                <a:latin typeface="Lato"/>
                <a:ea typeface="Lato"/>
                <a:cs typeface="Lato"/>
                <a:sym typeface="Lato"/>
              </a:rPr>
              <a:t> actions of a person</a:t>
            </a:r>
            <a:endParaRPr sz="1400" b="0" i="0" u="none" strike="noStrike" cap="none" dirty="0">
              <a:solidFill>
                <a:schemeClr val="dk1"/>
              </a:solidFill>
              <a:latin typeface="Arial"/>
              <a:ea typeface="Arial"/>
              <a:cs typeface="Arial"/>
              <a:sym typeface="Arial"/>
            </a:endParaRPr>
          </a:p>
          <a:p>
            <a:pPr marL="304165" marR="21590"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Explain how trauma impacts mental and physical health</a:t>
            </a:r>
            <a:endParaRPr sz="900" b="0" i="1" u="none" strike="noStrike" cap="none" dirty="0">
              <a:solidFill>
                <a:schemeClr val="dk1"/>
              </a:solidFill>
              <a:latin typeface="Lato"/>
              <a:ea typeface="Lato"/>
              <a:cs typeface="Lato"/>
              <a:sym typeface="Lato"/>
            </a:endParaRPr>
          </a:p>
          <a:p>
            <a:pPr marL="132715" marR="21590" lvl="0" indent="0" algn="l" rtl="0">
              <a:lnSpc>
                <a:spcPct val="113999"/>
              </a:lnSpc>
              <a:spcBef>
                <a:spcPts val="0"/>
              </a:spcBef>
              <a:spcAft>
                <a:spcPts val="0"/>
              </a:spcAft>
              <a:buClr>
                <a:srgbClr val="000000"/>
              </a:buClr>
              <a:buSzPts val="1000"/>
              <a:buFont typeface="Arial"/>
              <a:buNone/>
            </a:pPr>
            <a:r>
              <a:rPr lang="en" sz="1000" b="1" i="0" u="none" strike="noStrike" cap="none" dirty="0">
                <a:solidFill>
                  <a:srgbClr val="1F5189"/>
                </a:solidFill>
                <a:latin typeface="Lato"/>
                <a:ea typeface="Lato"/>
                <a:cs typeface="Lato"/>
                <a:sym typeface="Lato"/>
              </a:rPr>
              <a:t>Activity: </a:t>
            </a:r>
            <a:r>
              <a:rPr lang="en" sz="1000" b="0" i="0" u="none" strike="noStrike" cap="none" dirty="0">
                <a:solidFill>
                  <a:srgbClr val="1F5189"/>
                </a:solidFill>
                <a:latin typeface="Lato"/>
                <a:ea typeface="Lato"/>
                <a:cs typeface="Lato"/>
                <a:sym typeface="Lato"/>
              </a:rPr>
              <a:t>What does mental health mean to you?</a:t>
            </a:r>
            <a:endParaRPr sz="1000" b="0" i="0" u="none" strike="noStrike" cap="none" dirty="0">
              <a:solidFill>
                <a:srgbClr val="1F5189"/>
              </a:solidFill>
              <a:latin typeface="Lato"/>
              <a:ea typeface="Lato"/>
              <a:cs typeface="Lato"/>
              <a:sym typeface="Lato"/>
            </a:endParaRPr>
          </a:p>
          <a:p>
            <a:pPr marL="132715" marR="0" lvl="0" indent="-127000" algn="l" rtl="0">
              <a:lnSpc>
                <a:spcPct val="100000"/>
              </a:lnSpc>
              <a:spcBef>
                <a:spcPts val="605"/>
              </a:spcBef>
              <a:spcAft>
                <a:spcPts val="0"/>
              </a:spcAft>
              <a:buClr>
                <a:schemeClr val="dk1"/>
              </a:buClr>
              <a:buSzPts val="1050"/>
              <a:buFont typeface="Lato"/>
              <a:buAutoNum type="arabicPeriod" startAt="3"/>
            </a:pPr>
            <a:r>
              <a:rPr lang="en" sz="1000" b="1" i="0" u="none" strike="noStrike" cap="none" dirty="0">
                <a:solidFill>
                  <a:schemeClr val="dk1"/>
                </a:solidFill>
                <a:latin typeface="Lato"/>
                <a:ea typeface="Lato"/>
                <a:cs typeface="Lato"/>
                <a:sym typeface="Lato"/>
              </a:rPr>
              <a:t>Mental Health Coping Strategies</a:t>
            </a:r>
            <a:endParaRPr sz="1000" b="0" i="0" u="none" strike="noStrike" cap="none" dirty="0">
              <a:solidFill>
                <a:schemeClr val="dk1"/>
              </a:solidFill>
              <a:latin typeface="Lato"/>
              <a:ea typeface="Lato"/>
              <a:cs typeface="Lato"/>
              <a:sym typeface="Lato"/>
            </a:endParaRPr>
          </a:p>
          <a:p>
            <a:pPr marL="304165" marR="314325"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Identify emotional, intellectual, physical and social factors that can support or impact mental health</a:t>
            </a:r>
            <a:endParaRPr sz="1400" b="0" i="0" u="none" strike="noStrike" cap="none" dirty="0">
              <a:solidFill>
                <a:schemeClr val="dk1"/>
              </a:solidFill>
              <a:latin typeface="Arial"/>
              <a:ea typeface="Arial"/>
              <a:cs typeface="Arial"/>
              <a:sym typeface="Arial"/>
            </a:endParaRPr>
          </a:p>
          <a:p>
            <a:pPr marL="304165" marR="314325"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Explain how coping strategies &amp; self-talk can impact mental health</a:t>
            </a:r>
            <a:endParaRPr sz="1400" b="0" i="0" u="none" strike="noStrike" cap="none" dirty="0">
              <a:solidFill>
                <a:schemeClr val="dk1"/>
              </a:solidFill>
              <a:latin typeface="Arial"/>
              <a:ea typeface="Arial"/>
              <a:cs typeface="Arial"/>
              <a:sym typeface="Arial"/>
            </a:endParaRPr>
          </a:p>
          <a:p>
            <a:pPr marL="132715" marR="177800" lvl="0" indent="0" algn="l" rtl="0">
              <a:lnSpc>
                <a:spcPct val="113999"/>
              </a:lnSpc>
              <a:spcBef>
                <a:spcPts val="0"/>
              </a:spcBef>
              <a:spcAft>
                <a:spcPts val="0"/>
              </a:spcAft>
              <a:buClr>
                <a:srgbClr val="000000"/>
              </a:buClr>
              <a:buSzPts val="1000"/>
              <a:buFont typeface="Arial"/>
              <a:buNone/>
            </a:pPr>
            <a:r>
              <a:rPr lang="en" sz="1000" b="1" i="0" u="none" strike="noStrike" cap="none" dirty="0">
                <a:solidFill>
                  <a:srgbClr val="1F5189"/>
                </a:solidFill>
                <a:latin typeface="Lato"/>
                <a:ea typeface="Lato"/>
                <a:cs typeface="Lato"/>
                <a:sym typeface="Lato"/>
              </a:rPr>
              <a:t>Activity: </a:t>
            </a:r>
            <a:r>
              <a:rPr lang="en" sz="1000" b="0" i="0" u="none" strike="noStrike" cap="none" dirty="0">
                <a:solidFill>
                  <a:srgbClr val="1F5189"/>
                </a:solidFill>
                <a:latin typeface="Lato"/>
                <a:ea typeface="Lato"/>
                <a:cs typeface="Lato"/>
                <a:sym typeface="Lato"/>
              </a:rPr>
              <a:t>Practice coping strategies</a:t>
            </a:r>
            <a:endParaRPr sz="1000" b="0" i="1" u="none" strike="noStrike" cap="none" dirty="0">
              <a:solidFill>
                <a:srgbClr val="1F5189"/>
              </a:solidFill>
              <a:latin typeface="Lato"/>
              <a:ea typeface="Lato"/>
              <a:cs typeface="Lato"/>
              <a:sym typeface="Lato"/>
            </a:endParaRPr>
          </a:p>
          <a:p>
            <a:pPr marL="132715" marR="0" lvl="0" indent="-127000" algn="l" rtl="0">
              <a:lnSpc>
                <a:spcPct val="100000"/>
              </a:lnSpc>
              <a:spcBef>
                <a:spcPts val="610"/>
              </a:spcBef>
              <a:spcAft>
                <a:spcPts val="0"/>
              </a:spcAft>
              <a:buClr>
                <a:schemeClr val="dk1"/>
              </a:buClr>
              <a:buSzPts val="1050"/>
              <a:buFont typeface="Lato"/>
              <a:buAutoNum type="arabicPeriod" startAt="4"/>
            </a:pPr>
            <a:r>
              <a:rPr lang="en" sz="1000" b="1" i="0" u="none" strike="noStrike" cap="none" dirty="0">
                <a:solidFill>
                  <a:schemeClr val="dk1"/>
                </a:solidFill>
                <a:latin typeface="Lato"/>
                <a:ea typeface="Lato"/>
                <a:cs typeface="Lato"/>
                <a:sym typeface="Lato"/>
              </a:rPr>
              <a:t>Staying Healthy in Times of Uncertainty</a:t>
            </a:r>
            <a:endParaRPr sz="1000" b="0" i="0" u="none" strike="noStrike" cap="none" dirty="0">
              <a:solidFill>
                <a:schemeClr val="dk1"/>
              </a:solidFill>
              <a:latin typeface="Lato"/>
              <a:ea typeface="Lato"/>
              <a:cs typeface="Lato"/>
              <a:sym typeface="Lato"/>
            </a:endParaRPr>
          </a:p>
          <a:p>
            <a:pPr marL="304165" marR="33655"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Understand how uncertainty and change impact mental health</a:t>
            </a:r>
            <a:endParaRPr sz="1400" b="0" i="0" u="none" strike="noStrike" cap="none" dirty="0">
              <a:solidFill>
                <a:schemeClr val="dk1"/>
              </a:solidFill>
              <a:latin typeface="Arial"/>
              <a:ea typeface="Arial"/>
              <a:cs typeface="Arial"/>
              <a:sym typeface="Arial"/>
            </a:endParaRPr>
          </a:p>
          <a:p>
            <a:pPr marL="304165" marR="33655"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Explain the ways that your environment and sudden life changes are connected to mental health</a:t>
            </a:r>
            <a:endParaRPr sz="1400" b="0" i="0" u="none" strike="noStrike" cap="none" dirty="0">
              <a:solidFill>
                <a:schemeClr val="dk1"/>
              </a:solidFill>
              <a:latin typeface="Arial"/>
              <a:ea typeface="Arial"/>
              <a:cs typeface="Arial"/>
              <a:sym typeface="Arial"/>
            </a:endParaRPr>
          </a:p>
          <a:p>
            <a:pPr marL="304165" marR="33655"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Examine the ways that basic needs are connected to mental health needs and overall health.</a:t>
            </a:r>
            <a:endParaRPr sz="900" b="0" i="1" u="none" strike="noStrike" cap="none" dirty="0">
              <a:solidFill>
                <a:schemeClr val="dk1"/>
              </a:solidFill>
              <a:latin typeface="Lato"/>
              <a:ea typeface="Lato"/>
              <a:cs typeface="Lato"/>
              <a:sym typeface="Lato"/>
            </a:endParaRPr>
          </a:p>
          <a:p>
            <a:pPr marL="132715" marR="177800" lvl="0" indent="0" algn="l" rtl="0">
              <a:lnSpc>
                <a:spcPct val="113999"/>
              </a:lnSpc>
              <a:spcBef>
                <a:spcPts val="0"/>
              </a:spcBef>
              <a:spcAft>
                <a:spcPts val="0"/>
              </a:spcAft>
              <a:buClr>
                <a:srgbClr val="000000"/>
              </a:buClr>
              <a:buSzPts val="1000"/>
              <a:buFont typeface="Arial"/>
              <a:buNone/>
            </a:pPr>
            <a:r>
              <a:rPr lang="en" sz="1000" b="1" i="0" u="none" strike="noStrike" cap="none" dirty="0">
                <a:solidFill>
                  <a:srgbClr val="1F5189"/>
                </a:solidFill>
                <a:latin typeface="Lato"/>
                <a:ea typeface="Lato"/>
                <a:cs typeface="Lato"/>
                <a:sym typeface="Lato"/>
              </a:rPr>
              <a:t>Activity: </a:t>
            </a:r>
            <a:r>
              <a:rPr lang="en" sz="1000" b="0" i="0" u="none" strike="noStrike" cap="none" dirty="0">
                <a:solidFill>
                  <a:srgbClr val="1F5189"/>
                </a:solidFill>
                <a:latin typeface="Lato"/>
                <a:ea typeface="Lato"/>
                <a:cs typeface="Lato"/>
                <a:sym typeface="Lato"/>
              </a:rPr>
              <a:t>Developing resilience</a:t>
            </a:r>
            <a:endParaRPr sz="1000" b="0" i="1" u="none" strike="noStrike" cap="none" dirty="0">
              <a:solidFill>
                <a:srgbClr val="1F5189"/>
              </a:solidFill>
              <a:latin typeface="Lato"/>
              <a:ea typeface="Lato"/>
              <a:cs typeface="Lato"/>
              <a:sym typeface="Lato"/>
            </a:endParaRPr>
          </a:p>
          <a:p>
            <a:pPr marL="132715" marR="0" lvl="0" indent="-127000" algn="l" rtl="0">
              <a:lnSpc>
                <a:spcPct val="100000"/>
              </a:lnSpc>
              <a:spcBef>
                <a:spcPts val="610"/>
              </a:spcBef>
              <a:spcAft>
                <a:spcPts val="0"/>
              </a:spcAft>
              <a:buClr>
                <a:schemeClr val="dk1"/>
              </a:buClr>
              <a:buSzPts val="1050"/>
              <a:buFont typeface="Lato"/>
              <a:buAutoNum type="arabicPeriod" startAt="5"/>
            </a:pPr>
            <a:r>
              <a:rPr lang="en" sz="1000" b="1" i="0" u="none" strike="noStrike" cap="none" dirty="0">
                <a:solidFill>
                  <a:schemeClr val="dk1"/>
                </a:solidFill>
                <a:latin typeface="Lato"/>
                <a:ea typeface="Lato"/>
                <a:cs typeface="Lato"/>
                <a:sym typeface="Lato"/>
              </a:rPr>
              <a:t>Seeking and Offering Help</a:t>
            </a:r>
            <a:endParaRPr sz="1000" b="0" i="0" u="none" strike="noStrike" cap="none" dirty="0">
              <a:solidFill>
                <a:schemeClr val="dk1"/>
              </a:solidFill>
              <a:latin typeface="Lato"/>
              <a:ea typeface="Lato"/>
              <a:cs typeface="Lato"/>
              <a:sym typeface="Lato"/>
            </a:endParaRPr>
          </a:p>
          <a:p>
            <a:pPr marL="304165" marR="5080"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Identify warning signs of a mental health challenges</a:t>
            </a:r>
            <a:endParaRPr sz="1400" b="0" i="0" u="none" strike="noStrike" cap="none" dirty="0">
              <a:solidFill>
                <a:schemeClr val="dk1"/>
              </a:solidFill>
              <a:latin typeface="Arial"/>
              <a:ea typeface="Arial"/>
              <a:cs typeface="Arial"/>
              <a:sym typeface="Arial"/>
            </a:endParaRPr>
          </a:p>
          <a:p>
            <a:pPr marL="304165" marR="5080" lvl="0" indent="-171450" algn="l" rtl="0">
              <a:lnSpc>
                <a:spcPct val="113999"/>
              </a:lnSpc>
              <a:spcBef>
                <a:spcPts val="0"/>
              </a:spcBef>
              <a:spcAft>
                <a:spcPts val="0"/>
              </a:spcAft>
              <a:buClr>
                <a:srgbClr val="000000"/>
              </a:buClr>
              <a:buSzPts val="900"/>
              <a:buFont typeface="Arial"/>
              <a:buChar char="•"/>
            </a:pPr>
            <a:r>
              <a:rPr lang="en" sz="900" b="0" i="1" u="none" strike="noStrike" cap="none" dirty="0">
                <a:solidFill>
                  <a:schemeClr val="dk1"/>
                </a:solidFill>
                <a:latin typeface="Lato"/>
                <a:ea typeface="Lato"/>
                <a:cs typeface="Lato"/>
                <a:sym typeface="Lato"/>
              </a:rPr>
              <a:t>Identify how stigma prevents people from seeking support for mental health issues</a:t>
            </a:r>
            <a:endParaRPr sz="1400" b="0" i="0" u="none" strike="noStrike" cap="none" dirty="0">
              <a:solidFill>
                <a:schemeClr val="dk1"/>
              </a:solidFill>
              <a:latin typeface="Arial"/>
              <a:ea typeface="Arial"/>
              <a:cs typeface="Arial"/>
              <a:sym typeface="Arial"/>
            </a:endParaRPr>
          </a:p>
          <a:p>
            <a:pPr marL="304165" marR="5080" indent="-171450">
              <a:lnSpc>
                <a:spcPct val="113999"/>
              </a:lnSpc>
              <a:buSzPts val="900"/>
              <a:buFont typeface="Arial"/>
              <a:buChar char="•"/>
            </a:pPr>
            <a:r>
              <a:rPr lang="en" sz="900" b="0" i="1" u="none" strike="noStrike" cap="none" dirty="0">
                <a:solidFill>
                  <a:schemeClr val="dk1"/>
                </a:solidFill>
                <a:latin typeface="Lato"/>
                <a:ea typeface="Lato"/>
                <a:cs typeface="Lato"/>
                <a:sym typeface="Lato"/>
              </a:rPr>
              <a:t>List ways to combat the stigma of mental health issues &amp; understand consequences of not seeking help for mental health issues.</a:t>
            </a:r>
            <a:r>
              <a:rPr lang="en" sz="900" i="1" dirty="0">
                <a:solidFill>
                  <a:schemeClr val="dk1"/>
                </a:solidFill>
                <a:latin typeface="Lato"/>
                <a:ea typeface="Lato"/>
                <a:cs typeface="Lato"/>
                <a:sym typeface="Lato"/>
              </a:rPr>
              <a:t> </a:t>
            </a:r>
            <a:endParaRPr sz="900" b="0" i="1" u="none" strike="noStrike" cap="none">
              <a:solidFill>
                <a:schemeClr val="dk1"/>
              </a:solidFill>
              <a:latin typeface="Lato"/>
              <a:ea typeface="Lato"/>
              <a:cs typeface="Lato"/>
              <a:sym typeface="Lato"/>
            </a:endParaRPr>
          </a:p>
          <a:p>
            <a:pPr marL="132715" marR="177800" lvl="0" indent="0" algn="l" rtl="0">
              <a:lnSpc>
                <a:spcPct val="113999"/>
              </a:lnSpc>
              <a:spcBef>
                <a:spcPts val="0"/>
              </a:spcBef>
              <a:spcAft>
                <a:spcPts val="0"/>
              </a:spcAft>
              <a:buClr>
                <a:srgbClr val="000000"/>
              </a:buClr>
              <a:buSzPts val="1000"/>
              <a:buFont typeface="Arial"/>
              <a:buNone/>
            </a:pPr>
            <a:r>
              <a:rPr lang="en" sz="1000" b="1" i="0" u="none" strike="noStrike" cap="none" dirty="0">
                <a:solidFill>
                  <a:srgbClr val="1F5189"/>
                </a:solidFill>
                <a:latin typeface="Lato"/>
                <a:ea typeface="Lato"/>
                <a:cs typeface="Lato"/>
                <a:sym typeface="Lato"/>
              </a:rPr>
              <a:t>Activity: </a:t>
            </a:r>
            <a:r>
              <a:rPr lang="en" sz="1000" b="0" i="0" u="none" strike="noStrike" cap="none" dirty="0">
                <a:solidFill>
                  <a:srgbClr val="1F5189"/>
                </a:solidFill>
                <a:latin typeface="Lato"/>
                <a:ea typeface="Lato"/>
                <a:cs typeface="Lato"/>
                <a:sym typeface="Lato"/>
              </a:rPr>
              <a:t>Reducing stigma</a:t>
            </a:r>
            <a:endParaRPr sz="1400" b="0" i="0" u="none" strike="noStrike" cap="none" dirty="0">
              <a:solidFill>
                <a:srgbClr val="1F5189"/>
              </a:solidFill>
              <a:latin typeface="Arial"/>
              <a:ea typeface="Arial"/>
              <a:cs typeface="Arial"/>
              <a:sym typeface="Arial"/>
            </a:endParaRPr>
          </a:p>
          <a:p>
            <a:pPr marL="5715" marR="0" lvl="0" indent="0" algn="l" rtl="0">
              <a:lnSpc>
                <a:spcPct val="100000"/>
              </a:lnSpc>
              <a:spcBef>
                <a:spcPts val="610"/>
              </a:spcBef>
              <a:spcAft>
                <a:spcPts val="0"/>
              </a:spcAft>
              <a:buClr>
                <a:srgbClr val="000000"/>
              </a:buClr>
              <a:buSzPts val="1000"/>
              <a:buFont typeface="Arial"/>
              <a:buNone/>
            </a:pPr>
            <a:r>
              <a:rPr lang="en" sz="1000" b="1" i="0" u="none" strike="noStrike" cap="none" dirty="0">
                <a:solidFill>
                  <a:schemeClr val="dk1"/>
                </a:solidFill>
                <a:latin typeface="Lato"/>
                <a:ea typeface="Lato"/>
                <a:cs typeface="Lato"/>
                <a:sym typeface="Lato"/>
              </a:rPr>
              <a:t>6. Creating a Supportive Mental Health Plan</a:t>
            </a:r>
            <a:endParaRPr sz="1000" b="1" i="0" u="none" strike="noStrike" cap="none" dirty="0">
              <a:solidFill>
                <a:schemeClr val="dk1"/>
              </a:solidFill>
              <a:latin typeface="Lato"/>
              <a:ea typeface="Lato"/>
              <a:cs typeface="Lato"/>
              <a:sym typeface="Lato"/>
            </a:endParaRPr>
          </a:p>
          <a:p>
            <a:pPr marL="304165" marR="5080" lvl="0" indent="-171450" algn="l" rtl="0">
              <a:lnSpc>
                <a:spcPct val="113999"/>
              </a:lnSpc>
              <a:spcBef>
                <a:spcPts val="0"/>
              </a:spcBef>
              <a:spcAft>
                <a:spcPts val="0"/>
              </a:spcAft>
              <a:buClr>
                <a:srgbClr val="000000"/>
              </a:buClr>
              <a:buSzPts val="1000"/>
              <a:buFont typeface="Arial"/>
              <a:buChar char="•"/>
            </a:pPr>
            <a:r>
              <a:rPr lang="en" sz="1000" b="0" i="1" u="none" strike="noStrike" cap="none" dirty="0">
                <a:solidFill>
                  <a:schemeClr val="dk1"/>
                </a:solidFill>
                <a:latin typeface="Lato"/>
                <a:ea typeface="Lato"/>
                <a:cs typeface="Lato"/>
                <a:sym typeface="Lato"/>
              </a:rPr>
              <a:t>Understand signs of mental health distress</a:t>
            </a:r>
            <a:endParaRPr sz="1400" b="0" i="0" u="none" strike="noStrike" cap="none" dirty="0">
              <a:solidFill>
                <a:schemeClr val="dk1"/>
              </a:solidFill>
              <a:latin typeface="Arial"/>
              <a:ea typeface="Arial"/>
              <a:cs typeface="Arial"/>
              <a:sym typeface="Arial"/>
            </a:endParaRPr>
          </a:p>
          <a:p>
            <a:pPr marL="304165" marR="5080" lvl="0" indent="-171450" algn="l" rtl="0">
              <a:lnSpc>
                <a:spcPct val="113999"/>
              </a:lnSpc>
              <a:spcBef>
                <a:spcPts val="0"/>
              </a:spcBef>
              <a:spcAft>
                <a:spcPts val="0"/>
              </a:spcAft>
              <a:buClr>
                <a:srgbClr val="000000"/>
              </a:buClr>
              <a:buSzPts val="1000"/>
              <a:buFont typeface="Arial"/>
              <a:buChar char="•"/>
            </a:pPr>
            <a:r>
              <a:rPr lang="en" sz="1000" b="0" i="1" u="none" strike="noStrike" cap="none" dirty="0">
                <a:solidFill>
                  <a:schemeClr val="dk1"/>
                </a:solidFill>
                <a:latin typeface="Lato"/>
                <a:ea typeface="Lato"/>
                <a:cs typeface="Lato"/>
                <a:sym typeface="Lato"/>
              </a:rPr>
              <a:t>Understand available resources for support</a:t>
            </a:r>
            <a:endParaRPr sz="1400" b="0" i="0" u="none" strike="noStrike" cap="none" dirty="0">
              <a:solidFill>
                <a:schemeClr val="dk1"/>
              </a:solidFill>
              <a:latin typeface="Arial"/>
              <a:ea typeface="Arial"/>
              <a:cs typeface="Arial"/>
              <a:sym typeface="Arial"/>
            </a:endParaRPr>
          </a:p>
          <a:p>
            <a:pPr marL="304165" marR="5080" lvl="0" indent="-171450" algn="l" rtl="0">
              <a:lnSpc>
                <a:spcPct val="113999"/>
              </a:lnSpc>
              <a:spcBef>
                <a:spcPts val="0"/>
              </a:spcBef>
              <a:spcAft>
                <a:spcPts val="0"/>
              </a:spcAft>
              <a:buClr>
                <a:srgbClr val="000000"/>
              </a:buClr>
              <a:buSzPts val="1000"/>
              <a:buFont typeface="Arial"/>
              <a:buChar char="•"/>
            </a:pPr>
            <a:r>
              <a:rPr lang="en" sz="1000" b="0" i="1" u="none" strike="noStrike" cap="none" dirty="0">
                <a:solidFill>
                  <a:schemeClr val="dk1"/>
                </a:solidFill>
                <a:latin typeface="Lato"/>
                <a:ea typeface="Lato"/>
                <a:cs typeface="Lato"/>
                <a:sym typeface="Lato"/>
              </a:rPr>
              <a:t>Apply coping strategies like reframing negative self-talk</a:t>
            </a:r>
            <a:endParaRPr sz="1400" b="0" i="0" u="none" strike="noStrike" cap="none" dirty="0">
              <a:solidFill>
                <a:schemeClr val="dk1"/>
              </a:solidFill>
              <a:latin typeface="Arial"/>
              <a:ea typeface="Arial"/>
              <a:cs typeface="Arial"/>
              <a:sym typeface="Arial"/>
            </a:endParaRPr>
          </a:p>
          <a:p>
            <a:pPr marL="304165" marR="5080" lvl="0" indent="-171450" algn="l" rtl="0">
              <a:lnSpc>
                <a:spcPct val="113999"/>
              </a:lnSpc>
              <a:spcBef>
                <a:spcPts val="0"/>
              </a:spcBef>
              <a:spcAft>
                <a:spcPts val="0"/>
              </a:spcAft>
              <a:buClr>
                <a:srgbClr val="000000"/>
              </a:buClr>
              <a:buSzPts val="1000"/>
              <a:buFont typeface="Arial"/>
              <a:buChar char="•"/>
            </a:pPr>
            <a:r>
              <a:rPr lang="en" sz="1000" b="0" i="1" u="none" strike="noStrike" cap="none" dirty="0">
                <a:solidFill>
                  <a:schemeClr val="dk1"/>
                </a:solidFill>
                <a:latin typeface="Lato"/>
                <a:ea typeface="Lato"/>
                <a:cs typeface="Lato"/>
                <a:sym typeface="Lato"/>
              </a:rPr>
              <a:t>Evaluate ways to respond to others experiencing a mental health challenge</a:t>
            </a:r>
            <a:endParaRPr sz="1400" b="0" i="0" u="none" strike="noStrike" cap="none" dirty="0">
              <a:solidFill>
                <a:schemeClr val="dk1"/>
              </a:solidFill>
              <a:latin typeface="Arial"/>
              <a:ea typeface="Arial"/>
              <a:cs typeface="Arial"/>
              <a:sym typeface="Arial"/>
            </a:endParaRPr>
          </a:p>
          <a:p>
            <a:pPr marL="132715" marR="5080" lvl="0" indent="0" algn="l" rtl="0">
              <a:lnSpc>
                <a:spcPct val="113999"/>
              </a:lnSpc>
              <a:spcBef>
                <a:spcPts val="0"/>
              </a:spcBef>
              <a:spcAft>
                <a:spcPts val="0"/>
              </a:spcAft>
              <a:buClr>
                <a:srgbClr val="000000"/>
              </a:buClr>
              <a:buSzPts val="1000"/>
              <a:buFont typeface="Arial"/>
              <a:buNone/>
            </a:pPr>
            <a:r>
              <a:rPr lang="en" sz="1000" b="1" i="0" u="none" strike="noStrike" cap="none" dirty="0">
                <a:solidFill>
                  <a:srgbClr val="1F5189"/>
                </a:solidFill>
                <a:latin typeface="Lato"/>
                <a:ea typeface="Lato"/>
                <a:cs typeface="Lato"/>
                <a:sym typeface="Lato"/>
              </a:rPr>
              <a:t>Activity: </a:t>
            </a:r>
            <a:r>
              <a:rPr lang="en" sz="1000" b="0" i="0" u="none" strike="noStrike" cap="none" dirty="0">
                <a:solidFill>
                  <a:srgbClr val="1F5189"/>
                </a:solidFill>
                <a:latin typeface="Lato"/>
                <a:ea typeface="Lato"/>
                <a:cs typeface="Lato"/>
                <a:sym typeface="Lato"/>
              </a:rPr>
              <a:t>Create a mental health action plan</a:t>
            </a:r>
            <a:endParaRPr sz="1400" b="0" i="0" u="none" strike="noStrike" cap="none" dirty="0">
              <a:solidFill>
                <a:srgbClr val="1F5189"/>
              </a:solidFill>
              <a:latin typeface="Arial"/>
              <a:ea typeface="Arial"/>
              <a:cs typeface="Arial"/>
              <a:sym typeface="Arial"/>
            </a:endParaRPr>
          </a:p>
        </p:txBody>
      </p:sp>
      <p:sp>
        <p:nvSpPr>
          <p:cNvPr id="111" name="Google Shape;111;p2"/>
          <p:cNvSpPr txBox="1"/>
          <p:nvPr/>
        </p:nvSpPr>
        <p:spPr>
          <a:xfrm>
            <a:off x="432948" y="1658863"/>
            <a:ext cx="2418125" cy="203823"/>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 sz="1000" b="1" i="0" u="none" strike="noStrike" cap="none" dirty="0">
                <a:solidFill>
                  <a:srgbClr val="1F5189"/>
                </a:solidFill>
                <a:latin typeface="Lato Black"/>
                <a:ea typeface="Lato Black"/>
                <a:cs typeface="Lato Black"/>
                <a:sym typeface="Lato Black"/>
              </a:rPr>
              <a:t>LESSON SCOPE AND SEQUENCE</a:t>
            </a:r>
            <a:endParaRPr lang="en-US" sz="1000" b="0" i="0" u="none" strike="noStrike" cap="none">
              <a:solidFill>
                <a:srgbClr val="1F5189"/>
              </a:solidFill>
              <a:latin typeface="Lato Black"/>
              <a:ea typeface="Lato Black"/>
              <a:cs typeface="Lato Black"/>
            </a:endParaRPr>
          </a:p>
        </p:txBody>
      </p:sp>
      <p:sp>
        <p:nvSpPr>
          <p:cNvPr id="112" name="Google Shape;112;p2"/>
          <p:cNvSpPr txBox="1"/>
          <p:nvPr/>
        </p:nvSpPr>
        <p:spPr>
          <a:xfrm>
            <a:off x="5037228" y="2883429"/>
            <a:ext cx="2721900" cy="170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950"/>
              <a:buFont typeface="Arial"/>
              <a:buNone/>
            </a:pPr>
            <a:r>
              <a:rPr lang="en" sz="950" b="1" i="0" u="none" strike="noStrike" cap="none">
                <a:solidFill>
                  <a:schemeClr val="dk1"/>
                </a:solidFill>
                <a:latin typeface="Helvetica Neue"/>
                <a:ea typeface="Helvetica Neue"/>
                <a:cs typeface="Helvetica Neue"/>
                <a:sym typeface="Helvetica Neue"/>
              </a:rPr>
              <a:t>Understanding Mental Health Challenges</a:t>
            </a:r>
            <a:endParaRPr sz="950" b="0" i="0" u="none" strike="noStrike" cap="none">
              <a:solidFill>
                <a:schemeClr val="dk1"/>
              </a:solidFill>
              <a:latin typeface="Helvetica Neue"/>
              <a:ea typeface="Helvetica Neue"/>
              <a:cs typeface="Helvetica Neue"/>
              <a:sym typeface="Helvetica Neue"/>
            </a:endParaRPr>
          </a:p>
        </p:txBody>
      </p:sp>
      <p:sp>
        <p:nvSpPr>
          <p:cNvPr id="113" name="Google Shape;113;p2"/>
          <p:cNvSpPr txBox="1"/>
          <p:nvPr/>
        </p:nvSpPr>
        <p:spPr>
          <a:xfrm>
            <a:off x="5037228" y="4612925"/>
            <a:ext cx="2721900" cy="170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950"/>
              <a:buFont typeface="Arial"/>
              <a:buNone/>
            </a:pPr>
            <a:r>
              <a:rPr lang="en" sz="950" b="1" i="0" u="none" strike="noStrike" cap="none">
                <a:solidFill>
                  <a:schemeClr val="dk1"/>
                </a:solidFill>
                <a:latin typeface="Helvetica Neue"/>
                <a:ea typeface="Helvetica Neue"/>
                <a:cs typeface="Helvetica Neue"/>
                <a:sym typeface="Helvetica Neue"/>
              </a:rPr>
              <a:t>Mental Health Coping Strategies</a:t>
            </a:r>
            <a:endParaRPr sz="950" b="0" i="0" u="none" strike="noStrike" cap="none">
              <a:solidFill>
                <a:schemeClr val="dk1"/>
              </a:solidFill>
              <a:latin typeface="Helvetica Neue"/>
              <a:ea typeface="Helvetica Neue"/>
              <a:cs typeface="Helvetica Neue"/>
              <a:sym typeface="Helvetica Neue"/>
            </a:endParaRPr>
          </a:p>
        </p:txBody>
      </p:sp>
      <p:pic>
        <p:nvPicPr>
          <p:cNvPr id="114" name="Google Shape;114;p2"/>
          <p:cNvPicPr preferRelativeResize="0"/>
          <p:nvPr/>
        </p:nvPicPr>
        <p:blipFill rotWithShape="1">
          <a:blip r:embed="rId4">
            <a:alphaModFix/>
          </a:blip>
          <a:srcRect/>
          <a:stretch/>
        </p:blipFill>
        <p:spPr>
          <a:xfrm>
            <a:off x="442125" y="8590700"/>
            <a:ext cx="881891" cy="905100"/>
          </a:xfrm>
          <a:prstGeom prst="rect">
            <a:avLst/>
          </a:prstGeom>
          <a:noFill/>
          <a:ln>
            <a:noFill/>
          </a:ln>
        </p:spPr>
      </p:pic>
      <p:pic>
        <p:nvPicPr>
          <p:cNvPr id="115" name="Google Shape;115;p2"/>
          <p:cNvPicPr preferRelativeResize="0"/>
          <p:nvPr/>
        </p:nvPicPr>
        <p:blipFill rotWithShape="1">
          <a:blip r:embed="rId5">
            <a:alphaModFix/>
          </a:blip>
          <a:srcRect/>
          <a:stretch/>
        </p:blipFill>
        <p:spPr>
          <a:xfrm>
            <a:off x="4987925" y="6599024"/>
            <a:ext cx="2721900" cy="1479600"/>
          </a:xfrm>
          <a:prstGeom prst="roundRect">
            <a:avLst>
              <a:gd name="adj" fmla="val 16667"/>
            </a:avLst>
          </a:prstGeom>
          <a:noFill/>
          <a:ln>
            <a:noFill/>
          </a:ln>
        </p:spPr>
      </p:pic>
      <p:sp>
        <p:nvSpPr>
          <p:cNvPr id="116" name="Google Shape;116;p2"/>
          <p:cNvSpPr txBox="1"/>
          <p:nvPr/>
        </p:nvSpPr>
        <p:spPr>
          <a:xfrm>
            <a:off x="5027200" y="6395689"/>
            <a:ext cx="2721900" cy="170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950"/>
              <a:buFont typeface="Arial"/>
              <a:buNone/>
            </a:pPr>
            <a:r>
              <a:rPr lang="en" sz="950" b="1" i="0" u="none" strike="noStrike" cap="none">
                <a:solidFill>
                  <a:schemeClr val="dk1"/>
                </a:solidFill>
                <a:latin typeface="Helvetica Neue"/>
                <a:ea typeface="Helvetica Neue"/>
                <a:cs typeface="Helvetica Neue"/>
                <a:sym typeface="Helvetica Neue"/>
              </a:rPr>
              <a:t>Staying Healthy in Times of Uncertainty</a:t>
            </a:r>
            <a:endParaRPr sz="950" b="0" i="0" u="none" strike="noStrike" cap="none">
              <a:solidFill>
                <a:schemeClr val="dk1"/>
              </a:solidFill>
              <a:latin typeface="Helvetica Neue"/>
              <a:ea typeface="Helvetica Neue"/>
              <a:cs typeface="Helvetica Neue"/>
              <a:sym typeface="Helvetica Neue"/>
            </a:endParaRPr>
          </a:p>
        </p:txBody>
      </p:sp>
      <p:pic>
        <p:nvPicPr>
          <p:cNvPr id="117" name="Google Shape;117;p2"/>
          <p:cNvPicPr preferRelativeResize="0"/>
          <p:nvPr/>
        </p:nvPicPr>
        <p:blipFill rotWithShape="1">
          <a:blip r:embed="rId6">
            <a:alphaModFix/>
          </a:blip>
          <a:srcRect r="822"/>
          <a:stretch/>
        </p:blipFill>
        <p:spPr>
          <a:xfrm>
            <a:off x="5031100" y="1378575"/>
            <a:ext cx="2718000" cy="1390200"/>
          </a:xfrm>
          <a:prstGeom prst="roundRect">
            <a:avLst>
              <a:gd name="adj" fmla="val 16667"/>
            </a:avLst>
          </a:prstGeom>
          <a:noFill/>
          <a:ln>
            <a:noFill/>
          </a:ln>
        </p:spPr>
      </p:pic>
      <p:pic>
        <p:nvPicPr>
          <p:cNvPr id="118" name="Google Shape;118;p2"/>
          <p:cNvPicPr preferRelativeResize="0"/>
          <p:nvPr/>
        </p:nvPicPr>
        <p:blipFill rotWithShape="1">
          <a:blip r:embed="rId7">
            <a:alphaModFix/>
          </a:blip>
          <a:srcRect t="3252"/>
          <a:stretch/>
        </p:blipFill>
        <p:spPr>
          <a:xfrm>
            <a:off x="5051500" y="3086449"/>
            <a:ext cx="2718000" cy="1385791"/>
          </a:xfrm>
          <a:prstGeom prst="roundRect">
            <a:avLst>
              <a:gd name="adj" fmla="val 16667"/>
            </a:avLst>
          </a:prstGeom>
          <a:noFill/>
          <a:ln>
            <a:noFill/>
          </a:ln>
        </p:spPr>
      </p:pic>
      <p:pic>
        <p:nvPicPr>
          <p:cNvPr id="119" name="Google Shape;119;p2"/>
          <p:cNvPicPr preferRelativeResize="0"/>
          <p:nvPr/>
        </p:nvPicPr>
        <p:blipFill rotWithShape="1">
          <a:blip r:embed="rId8">
            <a:alphaModFix/>
          </a:blip>
          <a:srcRect l="11075" t="3626" r="14701"/>
          <a:stretch/>
        </p:blipFill>
        <p:spPr>
          <a:xfrm>
            <a:off x="4987925" y="4806996"/>
            <a:ext cx="2795400" cy="1454400"/>
          </a:xfrm>
          <a:prstGeom prst="roundRect">
            <a:avLst>
              <a:gd name="adj" fmla="val 16667"/>
            </a:avLst>
          </a:prstGeom>
          <a:noFill/>
          <a:ln>
            <a:noFill/>
          </a:ln>
        </p:spPr>
      </p:pic>
      <p:sp>
        <p:nvSpPr>
          <p:cNvPr id="5" name="Google Shape;106;p2">
            <a:extLst>
              <a:ext uri="{FF2B5EF4-FFF2-40B4-BE49-F238E27FC236}">
                <a16:creationId xmlns:a16="http://schemas.microsoft.com/office/drawing/2014/main" id="{45977A62-42A0-3AD5-8FE2-BBE3835ABA81}"/>
              </a:ext>
            </a:extLst>
          </p:cNvPr>
          <p:cNvSpPr txBox="1"/>
          <p:nvPr/>
        </p:nvSpPr>
        <p:spPr>
          <a:xfrm>
            <a:off x="6483695" y="8712997"/>
            <a:ext cx="995100" cy="498600"/>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0" lvl="0" indent="0" algn="l" rtl="0">
              <a:lnSpc>
                <a:spcPct val="118333"/>
              </a:lnSpc>
              <a:spcBef>
                <a:spcPts val="0"/>
              </a:spcBef>
              <a:spcAft>
                <a:spcPts val="0"/>
              </a:spcAft>
              <a:buClr>
                <a:srgbClr val="000000"/>
              </a:buClr>
              <a:buSzPts val="600"/>
              <a:buFont typeface="Arial"/>
              <a:buNone/>
            </a:pPr>
            <a:r>
              <a:rPr lang="en" sz="600" b="0" i="0" u="none" strike="noStrike" cap="none">
                <a:solidFill>
                  <a:schemeClr val="dk1"/>
                </a:solidFill>
                <a:latin typeface="Lato"/>
                <a:ea typeface="Lato"/>
                <a:cs typeface="Lato"/>
                <a:sym typeface="Lato"/>
              </a:rPr>
              <a:t>EVERFI</a:t>
            </a:r>
            <a:endParaRPr sz="600" b="0" i="0" u="none" strike="noStrike" cap="none">
              <a:solidFill>
                <a:schemeClr val="dk1"/>
              </a:solidFill>
              <a:latin typeface="Lato"/>
              <a:ea typeface="Lato"/>
              <a:cs typeface="Lato"/>
              <a:sym typeface="Lato"/>
            </a:endParaRPr>
          </a:p>
          <a:p>
            <a:pPr marL="12700" marR="184150" lvl="0" indent="0" algn="l" rtl="0">
              <a:lnSpc>
                <a:spcPct val="116666"/>
              </a:lnSpc>
              <a:spcBef>
                <a:spcPts val="30"/>
              </a:spcBef>
              <a:spcAft>
                <a:spcPts val="0"/>
              </a:spcAft>
              <a:buClr>
                <a:srgbClr val="000000"/>
              </a:buClr>
              <a:buSzPts val="600"/>
              <a:buFont typeface="Arial"/>
              <a:buNone/>
            </a:pPr>
            <a:r>
              <a:rPr lang="en" sz="600" b="0" i="0" u="none" strike="noStrike" cap="none">
                <a:solidFill>
                  <a:schemeClr val="dk1"/>
                </a:solidFill>
                <a:latin typeface="Lato"/>
                <a:ea typeface="Lato"/>
                <a:cs typeface="Lato"/>
                <a:sym typeface="Lato"/>
              </a:rPr>
              <a:t>2300 N Street NW  Washington, DC 20037</a:t>
            </a:r>
            <a:endParaRPr sz="600" b="0" i="0" u="none" strike="noStrike" cap="none">
              <a:solidFill>
                <a:schemeClr val="dk1"/>
              </a:solidFill>
              <a:latin typeface="Lato"/>
              <a:ea typeface="Lato"/>
              <a:cs typeface="Lato"/>
              <a:sym typeface="Lato"/>
            </a:endParaRPr>
          </a:p>
          <a:p>
            <a:pPr marL="12700" marR="0" lvl="0" indent="0" algn="l" rtl="0">
              <a:lnSpc>
                <a:spcPct val="113333"/>
              </a:lnSpc>
              <a:spcBef>
                <a:spcPts val="0"/>
              </a:spcBef>
              <a:spcAft>
                <a:spcPts val="0"/>
              </a:spcAft>
              <a:buClr>
                <a:srgbClr val="000000"/>
              </a:buClr>
              <a:buSzPts val="600"/>
              <a:buFont typeface="Arial"/>
              <a:buNone/>
            </a:pPr>
            <a:r>
              <a:rPr lang="en" sz="600" b="0" i="0" u="none" strike="noStrike" cap="none">
                <a:solidFill>
                  <a:schemeClr val="dk1"/>
                </a:solidFill>
                <a:latin typeface="Lato"/>
                <a:ea typeface="Lato"/>
                <a:cs typeface="Lato"/>
                <a:sym typeface="Lato"/>
              </a:rPr>
              <a:t>(866)-384-9062</a:t>
            </a:r>
            <a:endParaRPr sz="600" b="0" i="0" u="none" strike="noStrike" cap="none">
              <a:solidFill>
                <a:schemeClr val="dk1"/>
              </a:solidFill>
              <a:latin typeface="Lato"/>
              <a:ea typeface="Lato"/>
              <a:cs typeface="Lato"/>
              <a:sym typeface="Lato"/>
            </a:endParaRPr>
          </a:p>
          <a:p>
            <a:pPr marL="12700" marR="0" lvl="0" indent="0" algn="l" rtl="0">
              <a:lnSpc>
                <a:spcPct val="100000"/>
              </a:lnSpc>
              <a:spcBef>
                <a:spcPts val="180"/>
              </a:spcBef>
              <a:spcAft>
                <a:spcPts val="0"/>
              </a:spcAft>
              <a:buClr>
                <a:srgbClr val="000000"/>
              </a:buClr>
              <a:buSzPts val="600"/>
              <a:buFont typeface="Arial"/>
              <a:buNone/>
            </a:pPr>
            <a:r>
              <a:rPr lang="en" sz="600" b="1" i="0" u="none" strike="noStrike" cap="none">
                <a:solidFill>
                  <a:srgbClr val="1F5189"/>
                </a:solidFill>
                <a:latin typeface="Lato"/>
                <a:ea typeface="Lato"/>
                <a:cs typeface="Lato"/>
                <a:sym typeface="Lato"/>
              </a:rPr>
              <a:t>www.everﬁ.com/k-12</a:t>
            </a:r>
            <a:endParaRPr sz="600" b="0" i="0" u="none" strike="noStrike" cap="none">
              <a:solidFill>
                <a:srgbClr val="1F5189"/>
              </a:solidFill>
              <a:latin typeface="Lato"/>
              <a:ea typeface="Lato"/>
              <a:cs typeface="Lato"/>
              <a:sym typeface="Lato"/>
            </a:endParaRPr>
          </a:p>
        </p:txBody>
      </p:sp>
      <p:pic>
        <p:nvPicPr>
          <p:cNvPr id="7" name="Picture 6" descr="A black and grey letter&#10;&#10;AI-generated content may be incorrect.">
            <a:extLst>
              <a:ext uri="{FF2B5EF4-FFF2-40B4-BE49-F238E27FC236}">
                <a16:creationId xmlns:a16="http://schemas.microsoft.com/office/drawing/2014/main" id="{C3F28116-9318-E898-E246-BFFF14C32DF9}"/>
              </a:ext>
            </a:extLst>
          </p:cNvPr>
          <p:cNvPicPr>
            <a:picLocks noChangeAspect="1"/>
          </p:cNvPicPr>
          <p:nvPr/>
        </p:nvPicPr>
        <p:blipFill>
          <a:blip r:embed="rId9"/>
          <a:stretch>
            <a:fillRect/>
          </a:stretch>
        </p:blipFill>
        <p:spPr>
          <a:xfrm>
            <a:off x="4733952" y="8446584"/>
            <a:ext cx="1170165" cy="191127"/>
          </a:xfrm>
          <a:prstGeom prst="rect">
            <a:avLst/>
          </a:prstGeom>
        </p:spPr>
      </p:pic>
      <p:sp>
        <p:nvSpPr>
          <p:cNvPr id="8" name="Rectangle 7">
            <a:extLst>
              <a:ext uri="{FF2B5EF4-FFF2-40B4-BE49-F238E27FC236}">
                <a16:creationId xmlns:a16="http://schemas.microsoft.com/office/drawing/2014/main" id="{4BD5B380-1238-6264-D98E-CFA93B87CBC0}"/>
              </a:ext>
            </a:extLst>
          </p:cNvPr>
          <p:cNvSpPr/>
          <p:nvPr/>
        </p:nvSpPr>
        <p:spPr>
          <a:xfrm>
            <a:off x="6089402" y="50920"/>
            <a:ext cx="1594732" cy="559837"/>
          </a:xfrm>
          <a:prstGeom prst="rect">
            <a:avLst/>
          </a:prstGeom>
          <a:solidFill>
            <a:srgbClr val="FFFF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Hospital Logo Here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686E9736893E4DB08D61EE81E21331" ma:contentTypeVersion="18" ma:contentTypeDescription="Create a new document." ma:contentTypeScope="" ma:versionID="2948d0282ff1fa36df77d45948a2a5de">
  <xsd:schema xmlns:xsd="http://www.w3.org/2001/XMLSchema" xmlns:xs="http://www.w3.org/2001/XMLSchema" xmlns:p="http://schemas.microsoft.com/office/2006/metadata/properties" xmlns:ns2="c372250a-da48-4d7d-a722-1bfb98f2a86c" xmlns:ns3="fe9766a9-5292-4bf9-9ce3-9232645055a1" targetNamespace="http://schemas.microsoft.com/office/2006/metadata/properties" ma:root="true" ma:fieldsID="6db589e6eaa0ba37692c0e0337b98829" ns2:_="" ns3:_="">
    <xsd:import namespace="c372250a-da48-4d7d-a722-1bfb98f2a86c"/>
    <xsd:import namespace="fe9766a9-5292-4bf9-9ce3-9232645055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72250a-da48-4d7d-a722-1bfb98f2a86c"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SearchProperties" ma:index="9" nillable="true" ma:displayName="MediaServiceSearchProperties" ma:hidden="true" ma:internalName="MediaServiceSearchProperties"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9f58a19-9925-4e87-aaf2-862937038444"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description="" ma:indexed="true" ma:internalName="MediaServiceLocation"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9766a9-5292-4bf9-9ce3-9232645055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bb8e52-822d-4bb9-9d2c-845c0a033438}" ma:internalName="TaxCatchAll" ma:showField="CatchAllData" ma:web="fe9766a9-5292-4bf9-9ce3-923264505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9766a9-5292-4bf9-9ce3-9232645055a1" xsi:nil="true"/>
    <lcf76f155ced4ddcb4097134ff3c332f xmlns="c372250a-da48-4d7d-a722-1bfb98f2a8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FEC3CA-85D7-459F-B1C2-FDA861E2E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72250a-da48-4d7d-a722-1bfb98f2a86c"/>
    <ds:schemaRef ds:uri="fe9766a9-5292-4bf9-9ce3-923264505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BE6599-0330-4E42-95DB-43B470103813}">
  <ds:schemaRefs>
    <ds:schemaRef ds:uri="http://schemas.microsoft.com/sharepoint/v3/contenttype/forms"/>
  </ds:schemaRefs>
</ds:datastoreItem>
</file>

<file path=customXml/itemProps3.xml><?xml version="1.0" encoding="utf-8"?>
<ds:datastoreItem xmlns:ds="http://schemas.openxmlformats.org/officeDocument/2006/customXml" ds:itemID="{8C5D003E-C345-43E4-A9B8-390506C06A27}">
  <ds:schemaRefs>
    <ds:schemaRef ds:uri="http://schemas.microsoft.com/office/2006/metadata/properties"/>
    <ds:schemaRef ds:uri="http://schemas.microsoft.com/office/infopath/2007/PartnerControls"/>
    <ds:schemaRef ds:uri="4b612b9c-cde3-45ee-bd24-61238f09cadf"/>
    <ds:schemaRef ds:uri="a5303601-4d75-4464-ae8c-ecfc11e215ef"/>
    <ds:schemaRef ds:uri="fe9766a9-5292-4bf9-9ce3-9232645055a1"/>
    <ds:schemaRef ds:uri="c372250a-da48-4d7d-a722-1bfb98f2a86c"/>
  </ds:schemaRefs>
</ds:datastoreItem>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Custom</PresentationFormat>
  <Paragraphs>78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Understanding Mental Wellness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Wellness</dc:title>
  <cp:lastModifiedBy>Kristen Case</cp:lastModifiedBy>
  <cp:revision>95</cp:revision>
  <dcterms:modified xsi:type="dcterms:W3CDTF">2025-09-04T14:17:46Z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0x0101001C686E9736893E4DB08D61EE81E21331</vt:lpwstr>
  </property>
  <property fmtid="{D5CDD505-2E9C-101B-9397-08002B2CF9AE}" pid="3" name="MediaServiceImageTags">
    <vt:lpwstr/>
  </property>
</Properties>
</file>