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7"/>
  </p:notesMasterIdLst>
  <p:sldIdLst>
    <p:sldId id="258" r:id="rId5"/>
    <p:sldId id="257" r:id="rId6"/>
  </p:sldIdLst>
  <p:sldSz cx="7772400" cy="10058400"/>
  <p:notesSz cx="6858000" cy="9144000"/>
  <p:embeddedFontLst>
    <p:embeddedFont>
      <p:font typeface="Lato" panose="020F0502020204030203" pitchFamily="34" charset="0"/>
      <p:regular r:id="rId8"/>
      <p:bold r:id="rId9"/>
      <p:italic r:id="rId10"/>
      <p:boldItalic r:id="rId11"/>
    </p:embeddedFont>
    <p:embeddedFont>
      <p:font typeface="Lato Light" panose="020F0502020204030203"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7BBC16-4084-B3EB-9DF3-0E9A24C587CD}" name="Brendan Rijke" initials="BR" userId="S::brendan.rijke@blackbaud.me::c66b6b3c-a15d-4837-84c8-69dfdec9c2fd" providerId="AD"/>
  <p188:author id="{8AD10BB6-9DED-626C-D8A1-AD09ED05B01C}" name="Mara Hyman" initials="MH" userId="S::mara.hyman@blackbaud.me::33dcb9ed-067a-4e50-84ea-294cff10b9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054"/>
    <a:srgbClr val="368727"/>
    <a:srgbClr val="005670"/>
    <a:srgbClr val="D5F6FF"/>
    <a:srgbClr val="333F48"/>
    <a:srgbClr val="F1B434"/>
    <a:srgbClr val="EF6A00"/>
    <a:srgbClr val="004C97"/>
    <a:srgbClr val="EDEDEE"/>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88"/>
    <p:restoredTop sz="94681"/>
  </p:normalViewPr>
  <p:slideViewPr>
    <p:cSldViewPr snapToGrid="0">
      <p:cViewPr>
        <p:scale>
          <a:sx n="117" d="100"/>
          <a:sy n="117" d="100"/>
        </p:scale>
        <p:origin x="1840" y="-3616"/>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5285908366_0_0:notes"/>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5285908366_0_0:notes"/>
          <p:cNvSpPr txBox="1">
            <a:spLocks noGrp="1"/>
          </p:cNvSpPr>
          <p:nvPr>
            <p:ph type="body" idx="1"/>
          </p:nvPr>
        </p:nvSpPr>
        <p:spPr>
          <a:xfrm>
            <a:off x="685787" y="434338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408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4952" y="1456058"/>
            <a:ext cx="7242600" cy="401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4945" y="5542289"/>
            <a:ext cx="7242600" cy="1550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64945" y="2163089"/>
            <a:ext cx="7242600" cy="3839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64945" y="6164351"/>
            <a:ext cx="7242600" cy="25437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1">
  <p:cSld name="Blank">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ftr" idx="11"/>
          </p:nvPr>
        </p:nvSpPr>
        <p:spPr>
          <a:xfrm>
            <a:off x="2642616" y="9354312"/>
            <a:ext cx="2487300" cy="50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dt" idx="10"/>
          </p:nvPr>
        </p:nvSpPr>
        <p:spPr>
          <a:xfrm>
            <a:off x="388620" y="9354312"/>
            <a:ext cx="1787700" cy="50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5596128" y="9354312"/>
            <a:ext cx="1787700" cy="50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64945" y="4206107"/>
            <a:ext cx="7242600" cy="164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64945" y="2253729"/>
            <a:ext cx="7242600" cy="6681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64945"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107540"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64945" y="1086507"/>
            <a:ext cx="2386800" cy="14778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64945" y="2717440"/>
            <a:ext cx="2386800" cy="6217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16713" y="880293"/>
            <a:ext cx="5412600" cy="799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25675" y="2411542"/>
            <a:ext cx="3438300" cy="2898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25675" y="5481569"/>
            <a:ext cx="3438300" cy="2415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198575" y="1415969"/>
            <a:ext cx="3261300" cy="7226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64945" y="8273124"/>
            <a:ext cx="5099100" cy="1183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 name="TextBox 2">
            <a:extLst>
              <a:ext uri="{FF2B5EF4-FFF2-40B4-BE49-F238E27FC236}">
                <a16:creationId xmlns:a16="http://schemas.microsoft.com/office/drawing/2014/main" id="{0EBCE04D-B6D4-8E0E-FE49-B3ED27396420}"/>
              </a:ext>
            </a:extLst>
          </p:cNvPr>
          <p:cNvSpPr txBox="1"/>
          <p:nvPr userDrawn="1">
            <p:extLst>
              <p:ext uri="{1162E1C5-73C7-4A58-AE30-91384D911F3F}">
                <p184:classification xmlns:p184="http://schemas.microsoft.com/office/powerpoint/2018/4/main" val="ftr"/>
              </p:ext>
            </p:extLst>
          </p:nvPr>
        </p:nvSpPr>
        <p:spPr>
          <a:xfrm>
            <a:off x="3394075" y="9827260"/>
            <a:ext cx="1016000"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cs typeface="Calibri" panose="020F0502020204030204" pitchFamily="34" charset="0"/>
              </a:rPr>
              <a:t>Sensitivity: Public</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3.png"/><Relationship Id="rId26" Type="http://schemas.openxmlformats.org/officeDocument/2006/relationships/image" Target="../media/image21.svg"/><Relationship Id="rId3" Type="http://schemas.openxmlformats.org/officeDocument/2006/relationships/image" Target="../media/image1.png"/><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hyperlink" Target="https://everfi.com/research/" TargetMode="External"/><Relationship Id="rId25"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19.svg"/><Relationship Id="rId32" Type="http://schemas.openxmlformats.org/officeDocument/2006/relationships/image" Target="../media/image27.png"/><Relationship Id="rId5" Type="http://schemas.openxmlformats.org/officeDocument/2006/relationships/image" Target="../media/image3.png"/><Relationship Id="rId15" Type="http://schemas.openxmlformats.org/officeDocument/2006/relationships/hyperlink" Target="https://everfi.com/press-releases/everfis-suite-of-k-12-educational-content-receives-prestigious-digital-promise-research-based-product-design-certification/?source=&amp;utm_source=employees&amp;utm_medium=organicsocial&amp;utm_campaign=ENT-Digital-Promise-PR&amp;blaid=3395032" TargetMode="External"/><Relationship Id="rId23" Type="http://schemas.openxmlformats.org/officeDocument/2006/relationships/image" Target="../media/image18.png"/><Relationship Id="rId28" Type="http://schemas.openxmlformats.org/officeDocument/2006/relationships/image" Target="../media/image23.svg"/><Relationship Id="rId10" Type="http://schemas.openxmlformats.org/officeDocument/2006/relationships/image" Target="../media/image8.svg"/><Relationship Id="rId19" Type="http://schemas.openxmlformats.org/officeDocument/2006/relationships/image" Target="../media/image14.svg"/><Relationship Id="rId31" Type="http://schemas.openxmlformats.org/officeDocument/2006/relationships/image" Target="../media/image26.jp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hyperlink" Target="https://www.cdc.gov/mmwr/volumes/73/su/pdfs/su7304a9-H.pdf" TargetMode="External"/><Relationship Id="rId22" Type="http://schemas.openxmlformats.org/officeDocument/2006/relationships/image" Target="../media/image17.svg"/><Relationship Id="rId27" Type="http://schemas.openxmlformats.org/officeDocument/2006/relationships/image" Target="../media/image22.png"/><Relationship Id="rId30"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emf"/><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hyperlink" Target="https://platform.everfi.net/new_registration?role=teacher&amp;source=&amp;utm_source=everfi&amp;utm_medium=collateral&amp;utm_campaign=K12-pmk-23-24" TargetMode="External"/><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hyperlink" Target="https://platform.everfi.net/new_registration?role=teacher" TargetMode="External"/><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Rectangle 8">
            <a:extLst>
              <a:ext uri="{FF2B5EF4-FFF2-40B4-BE49-F238E27FC236}">
                <a16:creationId xmlns:a16="http://schemas.microsoft.com/office/drawing/2014/main" id="{FCC8D2D7-67A3-9FD5-2555-25EC6DB6E3AA}"/>
              </a:ext>
            </a:extLst>
          </p:cNvPr>
          <p:cNvSpPr/>
          <p:nvPr/>
        </p:nvSpPr>
        <p:spPr>
          <a:xfrm>
            <a:off x="0" y="4921268"/>
            <a:ext cx="7772400" cy="1259173"/>
          </a:xfrm>
          <a:prstGeom prst="rect">
            <a:avLst/>
          </a:prstGeom>
          <a:solidFill>
            <a:srgbClr val="D5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C4EAA2B-2ECE-8C5B-2378-5B8D6016E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93677">
            <a:off x="5719465" y="4242632"/>
            <a:ext cx="2647636" cy="2647636"/>
          </a:xfrm>
          <a:prstGeom prst="rect">
            <a:avLst/>
          </a:prstGeom>
        </p:spPr>
      </p:pic>
      <p:sp>
        <p:nvSpPr>
          <p:cNvPr id="69" name="TextBox 68">
            <a:extLst>
              <a:ext uri="{FF2B5EF4-FFF2-40B4-BE49-F238E27FC236}">
                <a16:creationId xmlns:a16="http://schemas.microsoft.com/office/drawing/2014/main" id="{EE12B4E5-53D6-1B5D-6F18-FEC2BA1E0BFE}"/>
              </a:ext>
            </a:extLst>
          </p:cNvPr>
          <p:cNvSpPr txBox="1"/>
          <p:nvPr/>
        </p:nvSpPr>
        <p:spPr>
          <a:xfrm>
            <a:off x="-1271239" y="6311590"/>
            <a:ext cx="184731" cy="307777"/>
          </a:xfrm>
          <a:prstGeom prst="rect">
            <a:avLst/>
          </a:prstGeom>
          <a:noFill/>
        </p:spPr>
        <p:txBody>
          <a:bodyPr wrap="none" rtlCol="0">
            <a:spAutoFit/>
          </a:bodyPr>
          <a:lstStyle/>
          <a:p>
            <a:endParaRPr lang="en-US"/>
          </a:p>
        </p:txBody>
      </p:sp>
      <p:sp>
        <p:nvSpPr>
          <p:cNvPr id="24" name="Rectangle 23">
            <a:extLst>
              <a:ext uri="{FF2B5EF4-FFF2-40B4-BE49-F238E27FC236}">
                <a16:creationId xmlns:a16="http://schemas.microsoft.com/office/drawing/2014/main" id="{7CAACAA8-DF23-7728-8E54-278B10E6104B}"/>
              </a:ext>
            </a:extLst>
          </p:cNvPr>
          <p:cNvSpPr/>
          <p:nvPr/>
        </p:nvSpPr>
        <p:spPr>
          <a:xfrm>
            <a:off x="0" y="4490556"/>
            <a:ext cx="7772400" cy="427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D7C6FD-6111-5417-5299-65D5F3D8FA22}"/>
              </a:ext>
            </a:extLst>
          </p:cNvPr>
          <p:cNvSpPr txBox="1"/>
          <p:nvPr/>
        </p:nvSpPr>
        <p:spPr>
          <a:xfrm>
            <a:off x="4388098" y="4544827"/>
            <a:ext cx="3203531" cy="215444"/>
          </a:xfrm>
          <a:prstGeom prst="rect">
            <a:avLst/>
          </a:prstGeom>
          <a:noFill/>
        </p:spPr>
        <p:txBody>
          <a:bodyPr wrap="square">
            <a:spAutoFit/>
          </a:bodyPr>
          <a:lstStyle/>
          <a:p>
            <a:pPr algn="ctr"/>
            <a:r>
              <a:rPr lang="en-US" sz="800" b="1" dirty="0">
                <a:solidFill>
                  <a:srgbClr val="004054"/>
                </a:solidFill>
                <a:latin typeface="Lato" panose="020F0502020204030203" pitchFamily="34" charset="77"/>
              </a:rPr>
              <a:t>Understanding Mental Wellness</a:t>
            </a:r>
            <a:endParaRPr lang="en-US" sz="800" dirty="0">
              <a:solidFill>
                <a:srgbClr val="004054"/>
              </a:solidFill>
              <a:effectLst/>
              <a:latin typeface="Lato" panose="020F0502020204030203" pitchFamily="34" charset="77"/>
            </a:endParaRPr>
          </a:p>
        </p:txBody>
      </p:sp>
      <p:sp>
        <p:nvSpPr>
          <p:cNvPr id="27" name="Rectangle 26">
            <a:extLst>
              <a:ext uri="{FF2B5EF4-FFF2-40B4-BE49-F238E27FC236}">
                <a16:creationId xmlns:a16="http://schemas.microsoft.com/office/drawing/2014/main" id="{4F370D4F-7E49-C582-B05B-5B12D27FF182}"/>
              </a:ext>
            </a:extLst>
          </p:cNvPr>
          <p:cNvSpPr/>
          <p:nvPr/>
        </p:nvSpPr>
        <p:spPr>
          <a:xfrm>
            <a:off x="0" y="6176489"/>
            <a:ext cx="7772400" cy="44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D89FBBD-3FF3-DC28-0322-23E46645B353}"/>
              </a:ext>
            </a:extLst>
          </p:cNvPr>
          <p:cNvSpPr txBox="1"/>
          <p:nvPr/>
        </p:nvSpPr>
        <p:spPr>
          <a:xfrm>
            <a:off x="6323705" y="7760613"/>
            <a:ext cx="1204614" cy="1077218"/>
          </a:xfrm>
          <a:prstGeom prst="rect">
            <a:avLst/>
          </a:prstGeom>
          <a:noFill/>
          <a:ln w="6350">
            <a:noFill/>
          </a:ln>
        </p:spPr>
        <p:txBody>
          <a:bodyPr wrap="square">
            <a:spAutoFit/>
          </a:bodyPr>
          <a:lstStyle/>
          <a:p>
            <a:pPr algn="ctr"/>
            <a:r>
              <a:rPr lang="en-US" sz="800" b="1" dirty="0">
                <a:solidFill>
                  <a:srgbClr val="004054"/>
                </a:solidFill>
                <a:effectLst/>
                <a:latin typeface="Lato" panose="020F0502020204030203" pitchFamily="34" charset="77"/>
              </a:rPr>
              <a:t>MEASURABLE IMPACT</a:t>
            </a:r>
            <a:endParaRPr lang="en-US" sz="800" b="1" dirty="0">
              <a:solidFill>
                <a:srgbClr val="004054"/>
              </a:solidFill>
              <a:latin typeface="Lato" panose="020F0502020204030203" pitchFamily="34" charset="77"/>
            </a:endParaRPr>
          </a:p>
          <a:p>
            <a:pPr algn="ctr"/>
            <a:endParaRPr lang="en-US" sz="800" dirty="0">
              <a:solidFill>
                <a:schemeClr val="tx1"/>
              </a:solidFill>
              <a:latin typeface="Lato Light" panose="020F0302020204030203" pitchFamily="34" charset="77"/>
            </a:endParaRPr>
          </a:p>
          <a:p>
            <a:pPr algn="ctr"/>
            <a:r>
              <a:rPr lang="en-US" sz="800" dirty="0">
                <a:solidFill>
                  <a:srgbClr val="004054"/>
                </a:solidFill>
                <a:latin typeface="Lato" panose="020F0502020204030203" pitchFamily="34" charset="77"/>
              </a:rPr>
              <a:t>Evaluate</a:t>
            </a:r>
            <a:r>
              <a:rPr lang="en-US" sz="800" dirty="0">
                <a:solidFill>
                  <a:srgbClr val="004054"/>
                </a:solidFill>
                <a:effectLst/>
                <a:latin typeface="Lato" panose="020F0502020204030203" pitchFamily="34" charset="77"/>
              </a:rPr>
              <a:t> learning gains with pre- and post-lesson assessment questions and real-time score reporting </a:t>
            </a:r>
          </a:p>
        </p:txBody>
      </p:sp>
      <p:cxnSp>
        <p:nvCxnSpPr>
          <p:cNvPr id="66" name="Straight Connector 65">
            <a:extLst>
              <a:ext uri="{FF2B5EF4-FFF2-40B4-BE49-F238E27FC236}">
                <a16:creationId xmlns:a16="http://schemas.microsoft.com/office/drawing/2014/main" id="{938B0CF4-5F33-C2B4-CBA2-258EA189E275}"/>
              </a:ext>
            </a:extLst>
          </p:cNvPr>
          <p:cNvCxnSpPr>
            <a:cxnSpLocks/>
            <a:endCxn id="84" idx="4"/>
          </p:cNvCxnSpPr>
          <p:nvPr/>
        </p:nvCxnSpPr>
        <p:spPr>
          <a:xfrm flipH="1">
            <a:off x="3777430" y="7123839"/>
            <a:ext cx="1083" cy="1975454"/>
          </a:xfrm>
          <a:prstGeom prst="line">
            <a:avLst/>
          </a:prstGeom>
          <a:ln w="19050">
            <a:solidFill>
              <a:srgbClr val="004054"/>
            </a:solidFill>
          </a:ln>
        </p:spPr>
        <p:style>
          <a:lnRef idx="1">
            <a:schemeClr val="accent1"/>
          </a:lnRef>
          <a:fillRef idx="0">
            <a:schemeClr val="accent1"/>
          </a:fillRef>
          <a:effectRef idx="0">
            <a:schemeClr val="accent1"/>
          </a:effectRef>
          <a:fontRef idx="minor">
            <a:schemeClr val="tx1"/>
          </a:fontRef>
        </p:style>
      </p:cxnSp>
      <p:sp>
        <p:nvSpPr>
          <p:cNvPr id="67" name="TextBox 10">
            <a:extLst>
              <a:ext uri="{FF2B5EF4-FFF2-40B4-BE49-F238E27FC236}">
                <a16:creationId xmlns:a16="http://schemas.microsoft.com/office/drawing/2014/main" id="{B22ECDE0-A157-BC47-06BE-5EB5BAE8412F}"/>
              </a:ext>
            </a:extLst>
          </p:cNvPr>
          <p:cNvSpPr txBox="1"/>
          <p:nvPr/>
        </p:nvSpPr>
        <p:spPr>
          <a:xfrm>
            <a:off x="4048556" y="9260142"/>
            <a:ext cx="1287954"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50" dirty="0">
                <a:solidFill>
                  <a:srgbClr val="004054"/>
                </a:solidFill>
                <a:effectLst/>
                <a:latin typeface="Lato" panose="020F0502020204030203" pitchFamily="34" charset="77"/>
              </a:rPr>
              <a:t>POST-SURVEY</a:t>
            </a:r>
          </a:p>
        </p:txBody>
      </p:sp>
      <p:sp>
        <p:nvSpPr>
          <p:cNvPr id="68" name="TextBox 11">
            <a:extLst>
              <a:ext uri="{FF2B5EF4-FFF2-40B4-BE49-F238E27FC236}">
                <a16:creationId xmlns:a16="http://schemas.microsoft.com/office/drawing/2014/main" id="{95268A6B-70CB-FE7B-4005-C516A246D229}"/>
              </a:ext>
            </a:extLst>
          </p:cNvPr>
          <p:cNvSpPr txBox="1"/>
          <p:nvPr/>
        </p:nvSpPr>
        <p:spPr>
          <a:xfrm>
            <a:off x="4054830" y="7019932"/>
            <a:ext cx="2605942"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1</a:t>
            </a:r>
          </a:p>
          <a:p>
            <a:r>
              <a:rPr lang="en-US" sz="800" dirty="0">
                <a:solidFill>
                  <a:srgbClr val="004054"/>
                </a:solidFill>
                <a:latin typeface="Lato" panose="020F0502020204030203" pitchFamily="34" charset="77"/>
              </a:rPr>
              <a:t>Introduction to Mental Health</a:t>
            </a:r>
            <a:endParaRPr lang="en-US" sz="800" dirty="0">
              <a:solidFill>
                <a:srgbClr val="004054"/>
              </a:solidFill>
              <a:effectLst/>
              <a:latin typeface="Lato" panose="020F0502020204030203" pitchFamily="34" charset="77"/>
            </a:endParaRPr>
          </a:p>
        </p:txBody>
      </p:sp>
      <p:sp>
        <p:nvSpPr>
          <p:cNvPr id="70" name="Oval 69">
            <a:extLst>
              <a:ext uri="{FF2B5EF4-FFF2-40B4-BE49-F238E27FC236}">
                <a16:creationId xmlns:a16="http://schemas.microsoft.com/office/drawing/2014/main" id="{CC68475A-FFF9-D33E-C4B4-D444E0005520}"/>
              </a:ext>
            </a:extLst>
          </p:cNvPr>
          <p:cNvSpPr/>
          <p:nvPr/>
        </p:nvSpPr>
        <p:spPr>
          <a:xfrm>
            <a:off x="3712849" y="8937255"/>
            <a:ext cx="128016" cy="128016"/>
          </a:xfrm>
          <a:prstGeom prst="ellipse">
            <a:avLst/>
          </a:prstGeom>
          <a:solidFill>
            <a:srgbClr val="F5F5F5"/>
          </a:solidFill>
          <a:ln w="9525">
            <a:solidFill>
              <a:srgbClr val="004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1" name="TextBox 25">
            <a:extLst>
              <a:ext uri="{FF2B5EF4-FFF2-40B4-BE49-F238E27FC236}">
                <a16:creationId xmlns:a16="http://schemas.microsoft.com/office/drawing/2014/main" id="{20675BD4-848A-DD6A-9A98-9EEFB53FF648}"/>
              </a:ext>
            </a:extLst>
          </p:cNvPr>
          <p:cNvSpPr txBox="1"/>
          <p:nvPr/>
        </p:nvSpPr>
        <p:spPr>
          <a:xfrm>
            <a:off x="4054489" y="7383798"/>
            <a:ext cx="2363011"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2</a:t>
            </a:r>
          </a:p>
          <a:p>
            <a:r>
              <a:rPr lang="en-US" sz="800" dirty="0">
                <a:solidFill>
                  <a:srgbClr val="004054"/>
                </a:solidFill>
                <a:latin typeface="Lato" panose="020F0502020204030203" pitchFamily="34" charset="77"/>
              </a:rPr>
              <a:t>Understanding Mental Health Challenges </a:t>
            </a:r>
            <a:endParaRPr lang="en-US" sz="800" dirty="0">
              <a:solidFill>
                <a:srgbClr val="004054"/>
              </a:solidFill>
              <a:effectLst/>
              <a:latin typeface="Lato" panose="020F0502020204030203" pitchFamily="34" charset="77"/>
            </a:endParaRPr>
          </a:p>
        </p:txBody>
      </p:sp>
      <p:sp>
        <p:nvSpPr>
          <p:cNvPr id="72" name="TextBox 26">
            <a:extLst>
              <a:ext uri="{FF2B5EF4-FFF2-40B4-BE49-F238E27FC236}">
                <a16:creationId xmlns:a16="http://schemas.microsoft.com/office/drawing/2014/main" id="{10822491-F026-DEFC-D6B6-1565260090B7}"/>
              </a:ext>
            </a:extLst>
          </p:cNvPr>
          <p:cNvSpPr txBox="1"/>
          <p:nvPr/>
        </p:nvSpPr>
        <p:spPr>
          <a:xfrm>
            <a:off x="4058404" y="7746010"/>
            <a:ext cx="2364094"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3</a:t>
            </a:r>
          </a:p>
          <a:p>
            <a:r>
              <a:rPr lang="en-US" sz="800" dirty="0">
                <a:solidFill>
                  <a:srgbClr val="004054"/>
                </a:solidFill>
                <a:latin typeface="Lato" panose="020F0502020204030203" pitchFamily="34" charset="77"/>
              </a:rPr>
              <a:t>Mental Health Coping Strategies</a:t>
            </a:r>
            <a:endParaRPr lang="en-US" sz="800" dirty="0">
              <a:solidFill>
                <a:srgbClr val="004054"/>
              </a:solidFill>
              <a:effectLst/>
              <a:latin typeface="Lato" panose="020F0502020204030203" pitchFamily="34" charset="77"/>
            </a:endParaRPr>
          </a:p>
        </p:txBody>
      </p:sp>
      <p:sp>
        <p:nvSpPr>
          <p:cNvPr id="73" name="TextBox 27">
            <a:extLst>
              <a:ext uri="{FF2B5EF4-FFF2-40B4-BE49-F238E27FC236}">
                <a16:creationId xmlns:a16="http://schemas.microsoft.com/office/drawing/2014/main" id="{3134A5EC-1EBB-B440-F44F-C911FD2870E7}"/>
              </a:ext>
            </a:extLst>
          </p:cNvPr>
          <p:cNvSpPr txBox="1"/>
          <p:nvPr/>
        </p:nvSpPr>
        <p:spPr>
          <a:xfrm>
            <a:off x="4058064" y="8109876"/>
            <a:ext cx="2437143"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4</a:t>
            </a:r>
          </a:p>
          <a:p>
            <a:r>
              <a:rPr lang="en-US" sz="800" dirty="0">
                <a:solidFill>
                  <a:srgbClr val="004054"/>
                </a:solidFill>
                <a:latin typeface="Lato" panose="020F0502020204030203" pitchFamily="34" charset="77"/>
              </a:rPr>
              <a:t>Staying Healthy in Times of Uncertainty </a:t>
            </a:r>
            <a:endParaRPr lang="en-US" sz="800" dirty="0">
              <a:solidFill>
                <a:srgbClr val="004054"/>
              </a:solidFill>
              <a:effectLst/>
              <a:latin typeface="Lato" panose="020F0502020204030203" pitchFamily="34" charset="77"/>
            </a:endParaRPr>
          </a:p>
        </p:txBody>
      </p:sp>
      <p:sp>
        <p:nvSpPr>
          <p:cNvPr id="74" name="TextBox 28">
            <a:extLst>
              <a:ext uri="{FF2B5EF4-FFF2-40B4-BE49-F238E27FC236}">
                <a16:creationId xmlns:a16="http://schemas.microsoft.com/office/drawing/2014/main" id="{0BF1887E-6954-2D2F-6075-224811FCB84D}"/>
              </a:ext>
            </a:extLst>
          </p:cNvPr>
          <p:cNvSpPr txBox="1"/>
          <p:nvPr/>
        </p:nvSpPr>
        <p:spPr>
          <a:xfrm>
            <a:off x="4059666" y="8470773"/>
            <a:ext cx="1947901"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5</a:t>
            </a:r>
          </a:p>
          <a:p>
            <a:r>
              <a:rPr lang="en-US" sz="800" dirty="0">
                <a:solidFill>
                  <a:srgbClr val="004054"/>
                </a:solidFill>
                <a:latin typeface="Lato" panose="020F0502020204030203" pitchFamily="34" charset="77"/>
              </a:rPr>
              <a:t>Seeking and Offering Support </a:t>
            </a:r>
            <a:endParaRPr lang="en-US" sz="800" dirty="0">
              <a:solidFill>
                <a:srgbClr val="004054"/>
              </a:solidFill>
              <a:effectLst/>
              <a:latin typeface="Lato" panose="020F0502020204030203" pitchFamily="34" charset="77"/>
            </a:endParaRPr>
          </a:p>
        </p:txBody>
      </p:sp>
      <p:sp>
        <p:nvSpPr>
          <p:cNvPr id="75" name="TextBox 29">
            <a:extLst>
              <a:ext uri="{FF2B5EF4-FFF2-40B4-BE49-F238E27FC236}">
                <a16:creationId xmlns:a16="http://schemas.microsoft.com/office/drawing/2014/main" id="{9414FF78-1538-2312-17B3-DE8C8672878B}"/>
              </a:ext>
            </a:extLst>
          </p:cNvPr>
          <p:cNvSpPr txBox="1"/>
          <p:nvPr/>
        </p:nvSpPr>
        <p:spPr>
          <a:xfrm>
            <a:off x="4059326" y="8834639"/>
            <a:ext cx="2478872"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b="1" dirty="0">
                <a:solidFill>
                  <a:srgbClr val="004054"/>
                </a:solidFill>
                <a:effectLst/>
                <a:latin typeface="Lato" panose="020F0502020204030203" pitchFamily="34" charset="77"/>
              </a:rPr>
              <a:t>LESSON </a:t>
            </a:r>
            <a:r>
              <a:rPr lang="en-US" sz="800" b="1" dirty="0">
                <a:solidFill>
                  <a:srgbClr val="004054"/>
                </a:solidFill>
                <a:latin typeface="Lato" panose="020F0502020204030203" pitchFamily="34" charset="77"/>
              </a:rPr>
              <a:t>6</a:t>
            </a:r>
            <a:endParaRPr lang="en-US" sz="800" b="1" dirty="0">
              <a:solidFill>
                <a:srgbClr val="004054"/>
              </a:solidFill>
              <a:effectLst/>
              <a:latin typeface="Lato" panose="020F0502020204030203" pitchFamily="34" charset="77"/>
            </a:endParaRPr>
          </a:p>
          <a:p>
            <a:r>
              <a:rPr lang="en-US" sz="800" dirty="0">
                <a:solidFill>
                  <a:srgbClr val="004054"/>
                </a:solidFill>
                <a:effectLst/>
                <a:latin typeface="Lato" panose="020F0502020204030203" pitchFamily="34" charset="77"/>
                <a:ea typeface="Calibri" panose="020F0502020204030204" pitchFamily="34" charset="0"/>
                <a:cs typeface="Times New Roman" panose="02020603050405020304" pitchFamily="18" charset="0"/>
              </a:rPr>
              <a:t>Creating a Supportive Mental Wellness Plan </a:t>
            </a:r>
            <a:endParaRPr lang="en-US" sz="800" dirty="0">
              <a:solidFill>
                <a:srgbClr val="004054"/>
              </a:solidFill>
              <a:effectLst/>
              <a:latin typeface="Lato" panose="020F0502020204030203" pitchFamily="34" charset="77"/>
            </a:endParaRPr>
          </a:p>
        </p:txBody>
      </p:sp>
      <p:sp>
        <p:nvSpPr>
          <p:cNvPr id="77" name="TextBox 7">
            <a:extLst>
              <a:ext uri="{FF2B5EF4-FFF2-40B4-BE49-F238E27FC236}">
                <a16:creationId xmlns:a16="http://schemas.microsoft.com/office/drawing/2014/main" id="{8BF667C9-CE9C-75D7-DB93-C87A6A209E42}"/>
              </a:ext>
            </a:extLst>
          </p:cNvPr>
          <p:cNvSpPr txBox="1"/>
          <p:nvPr/>
        </p:nvSpPr>
        <p:spPr>
          <a:xfrm>
            <a:off x="4048556" y="6716288"/>
            <a:ext cx="1287954"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rgbClr val="004054"/>
                </a:solidFill>
                <a:effectLst/>
                <a:latin typeface="Lato" panose="020F0502020204030203" pitchFamily="34" charset="77"/>
              </a:rPr>
              <a:t>PRE-SURVEY</a:t>
            </a:r>
          </a:p>
        </p:txBody>
      </p:sp>
      <p:pic>
        <p:nvPicPr>
          <p:cNvPr id="78" name="Graphic 77">
            <a:extLst>
              <a:ext uri="{FF2B5EF4-FFF2-40B4-BE49-F238E27FC236}">
                <a16:creationId xmlns:a16="http://schemas.microsoft.com/office/drawing/2014/main" id="{4A8195A4-FDEC-A6A5-3B6C-9F95785C4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4851" y="7031277"/>
            <a:ext cx="762322" cy="762322"/>
          </a:xfrm>
          <a:prstGeom prst="rect">
            <a:avLst/>
          </a:prstGeom>
        </p:spPr>
      </p:pic>
      <p:sp>
        <p:nvSpPr>
          <p:cNvPr id="79" name="Oval 78">
            <a:extLst>
              <a:ext uri="{FF2B5EF4-FFF2-40B4-BE49-F238E27FC236}">
                <a16:creationId xmlns:a16="http://schemas.microsoft.com/office/drawing/2014/main" id="{1C5320A1-2A93-98B1-B153-5733460023ED}"/>
              </a:ext>
            </a:extLst>
          </p:cNvPr>
          <p:cNvSpPr/>
          <p:nvPr/>
        </p:nvSpPr>
        <p:spPr>
          <a:xfrm>
            <a:off x="3690294" y="7094508"/>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6DBB406-E146-EDFF-6B88-40EA7B9B342D}"/>
              </a:ext>
            </a:extLst>
          </p:cNvPr>
          <p:cNvSpPr/>
          <p:nvPr/>
        </p:nvSpPr>
        <p:spPr>
          <a:xfrm>
            <a:off x="3687119" y="7460535"/>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8EB45010-D92C-7954-AAC8-AD7C4D208E07}"/>
              </a:ext>
            </a:extLst>
          </p:cNvPr>
          <p:cNvSpPr/>
          <p:nvPr/>
        </p:nvSpPr>
        <p:spPr>
          <a:xfrm>
            <a:off x="3687119" y="7826562"/>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F24CF3D-B4D6-2C62-61ED-9CF8E542742C}"/>
              </a:ext>
            </a:extLst>
          </p:cNvPr>
          <p:cNvSpPr/>
          <p:nvPr/>
        </p:nvSpPr>
        <p:spPr>
          <a:xfrm>
            <a:off x="3687119" y="8192589"/>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43A3D20-8302-27FC-18AD-C9340ACE7ACA}"/>
              </a:ext>
            </a:extLst>
          </p:cNvPr>
          <p:cNvSpPr/>
          <p:nvPr/>
        </p:nvSpPr>
        <p:spPr>
          <a:xfrm>
            <a:off x="3687430" y="8558616"/>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F96A1FB-CC0B-2818-DDE9-DBD5C378DAF0}"/>
              </a:ext>
            </a:extLst>
          </p:cNvPr>
          <p:cNvSpPr/>
          <p:nvPr/>
        </p:nvSpPr>
        <p:spPr>
          <a:xfrm>
            <a:off x="3687430" y="8919293"/>
            <a:ext cx="180000" cy="180000"/>
          </a:xfrm>
          <a:prstGeom prst="ellipse">
            <a:avLst/>
          </a:prstGeom>
          <a:solidFill>
            <a:srgbClr val="F5F5F5"/>
          </a:solidFill>
          <a:ln w="19050">
            <a:gradFill>
              <a:gsLst>
                <a:gs pos="0">
                  <a:srgbClr val="B061F2"/>
                </a:gs>
                <a:gs pos="100000">
                  <a:srgbClr val="00D3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B100B245-82D9-98F6-D9D7-A5C552A9A752}"/>
              </a:ext>
            </a:extLst>
          </p:cNvPr>
          <p:cNvSpPr/>
          <p:nvPr/>
        </p:nvSpPr>
        <p:spPr>
          <a:xfrm>
            <a:off x="0" y="0"/>
            <a:ext cx="7772400" cy="2438400"/>
          </a:xfrm>
          <a:prstGeom prst="rect">
            <a:avLst/>
          </a:prstGeom>
          <a:solidFill>
            <a:srgbClr val="00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0EFDD925-5330-968F-378E-1033FD0D057E}"/>
              </a:ext>
            </a:extLst>
          </p:cNvPr>
          <p:cNvSpPr txBox="1"/>
          <p:nvPr/>
        </p:nvSpPr>
        <p:spPr>
          <a:xfrm>
            <a:off x="336551" y="746908"/>
            <a:ext cx="1670379" cy="246221"/>
          </a:xfrm>
          <a:prstGeom prst="rect">
            <a:avLst/>
          </a:prstGeom>
          <a:noFill/>
        </p:spPr>
        <p:txBody>
          <a:bodyPr wrap="square" rtlCol="0">
            <a:spAutoFit/>
          </a:bodyPr>
          <a:lstStyle/>
          <a:p>
            <a:pPr algn="ctr"/>
            <a:r>
              <a:rPr lang="en-US" sz="1000" b="1">
                <a:solidFill>
                  <a:schemeClr val="bg1"/>
                </a:solidFill>
                <a:latin typeface="Lato" panose="020F0502020204030203" pitchFamily="34" charset="77"/>
              </a:rPr>
              <a:t>FREE DIGITAL LESSONS</a:t>
            </a:r>
          </a:p>
        </p:txBody>
      </p:sp>
      <p:sp>
        <p:nvSpPr>
          <p:cNvPr id="124" name="TextBox 123">
            <a:extLst>
              <a:ext uri="{FF2B5EF4-FFF2-40B4-BE49-F238E27FC236}">
                <a16:creationId xmlns:a16="http://schemas.microsoft.com/office/drawing/2014/main" id="{06A320DA-8A44-5716-F998-E011FEDAC3C4}"/>
              </a:ext>
            </a:extLst>
          </p:cNvPr>
          <p:cNvSpPr txBox="1"/>
          <p:nvPr/>
        </p:nvSpPr>
        <p:spPr>
          <a:xfrm>
            <a:off x="254000" y="1189824"/>
            <a:ext cx="3164649" cy="954107"/>
          </a:xfrm>
          <a:prstGeom prst="rect">
            <a:avLst/>
          </a:prstGeom>
          <a:noFill/>
        </p:spPr>
        <p:txBody>
          <a:bodyPr wrap="none" rtlCol="0">
            <a:spAutoFit/>
          </a:bodyPr>
          <a:lstStyle/>
          <a:p>
            <a:r>
              <a:rPr lang="en-US" sz="2800" b="1" dirty="0">
                <a:solidFill>
                  <a:schemeClr val="bg1"/>
                </a:solidFill>
                <a:latin typeface="Lato" panose="020F0502020204030203" pitchFamily="34" charset="77"/>
              </a:rPr>
              <a:t>Understanding</a:t>
            </a:r>
          </a:p>
          <a:p>
            <a:r>
              <a:rPr lang="en-US" sz="2800" b="1" dirty="0">
                <a:solidFill>
                  <a:schemeClr val="bg1"/>
                </a:solidFill>
                <a:latin typeface="Lato" panose="020F0502020204030203" pitchFamily="34" charset="77"/>
              </a:rPr>
              <a:t>Mental Wellness</a:t>
            </a:r>
            <a:r>
              <a:rPr lang="en-US" sz="2800" b="1" baseline="30000" dirty="0">
                <a:solidFill>
                  <a:schemeClr val="bg1"/>
                </a:solidFill>
                <a:latin typeface="Lato" panose="020F0502020204030203" pitchFamily="34" charset="77"/>
              </a:rPr>
              <a:t>®</a:t>
            </a:r>
            <a:endParaRPr lang="en-US" sz="2800" baseline="30000" dirty="0">
              <a:solidFill>
                <a:schemeClr val="bg1"/>
              </a:solidFill>
              <a:latin typeface="Lato" panose="020F0502020204030203" pitchFamily="34" charset="77"/>
            </a:endParaRPr>
          </a:p>
        </p:txBody>
      </p:sp>
      <p:sp>
        <p:nvSpPr>
          <p:cNvPr id="125" name="Rounded Rectangle 124">
            <a:extLst>
              <a:ext uri="{FF2B5EF4-FFF2-40B4-BE49-F238E27FC236}">
                <a16:creationId xmlns:a16="http://schemas.microsoft.com/office/drawing/2014/main" id="{490B7E12-5249-F4E3-7705-4754AF03619A}"/>
              </a:ext>
            </a:extLst>
          </p:cNvPr>
          <p:cNvSpPr/>
          <p:nvPr/>
        </p:nvSpPr>
        <p:spPr>
          <a:xfrm>
            <a:off x="336551" y="731520"/>
            <a:ext cx="1670379" cy="276999"/>
          </a:xfrm>
          <a:prstGeom prst="roundRect">
            <a:avLst/>
          </a:prstGeom>
          <a:noFill/>
          <a:ln w="9525">
            <a:solidFill>
              <a:srgbClr val="00C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CFFF"/>
              </a:solidFill>
            </a:endParaRPr>
          </a:p>
        </p:txBody>
      </p:sp>
      <p:pic>
        <p:nvPicPr>
          <p:cNvPr id="130" name="Graphic 129">
            <a:extLst>
              <a:ext uri="{FF2B5EF4-FFF2-40B4-BE49-F238E27FC236}">
                <a16:creationId xmlns:a16="http://schemas.microsoft.com/office/drawing/2014/main" id="{0AC5E708-0DC5-07DF-554B-2FE884B438BE}"/>
              </a:ext>
            </a:extLst>
          </p:cNvPr>
          <p:cNvPicPr>
            <a:picLocks noChangeAspect="1"/>
          </p:cNvPicPr>
          <p:nvPr/>
        </p:nvPicPr>
        <p:blipFill>
          <a:blip r:embed="rId7">
            <a:alphaModFix amt="40000"/>
            <a:extLst>
              <a:ext uri="{96DAC541-7B7A-43D3-8B79-37D633B846F1}">
                <asvg:svgBlip xmlns:asvg="http://schemas.microsoft.com/office/drawing/2016/SVG/main" r:embed="rId8"/>
              </a:ext>
            </a:extLst>
          </a:blip>
          <a:stretch>
            <a:fillRect/>
          </a:stretch>
        </p:blipFill>
        <p:spPr>
          <a:xfrm rot="9362301">
            <a:off x="3726576" y="297585"/>
            <a:ext cx="4339457" cy="4339457"/>
          </a:xfrm>
          <a:prstGeom prst="rect">
            <a:avLst/>
          </a:prstGeom>
        </p:spPr>
      </p:pic>
      <p:pic>
        <p:nvPicPr>
          <p:cNvPr id="131" name="Graphic 130">
            <a:extLst>
              <a:ext uri="{FF2B5EF4-FFF2-40B4-BE49-F238E27FC236}">
                <a16:creationId xmlns:a16="http://schemas.microsoft.com/office/drawing/2014/main" id="{DA04A70E-6BFA-AA1C-DCA6-EFF497A95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71404">
            <a:off x="4282363" y="593123"/>
            <a:ext cx="3390532" cy="3390532"/>
          </a:xfrm>
          <a:prstGeom prst="rect">
            <a:avLst/>
          </a:prstGeom>
        </p:spPr>
      </p:pic>
      <p:pic>
        <p:nvPicPr>
          <p:cNvPr id="132" name="Graphic 131">
            <a:extLst>
              <a:ext uri="{FF2B5EF4-FFF2-40B4-BE49-F238E27FC236}">
                <a16:creationId xmlns:a16="http://schemas.microsoft.com/office/drawing/2014/main" id="{64F571D6-B32D-8DF2-950D-901E3C42D9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64931">
            <a:off x="4192936" y="1512059"/>
            <a:ext cx="606327" cy="606327"/>
          </a:xfrm>
          <a:prstGeom prst="rect">
            <a:avLst/>
          </a:prstGeom>
        </p:spPr>
      </p:pic>
      <p:sp>
        <p:nvSpPr>
          <p:cNvPr id="221" name="Rectangle 220">
            <a:extLst>
              <a:ext uri="{FF2B5EF4-FFF2-40B4-BE49-F238E27FC236}">
                <a16:creationId xmlns:a16="http://schemas.microsoft.com/office/drawing/2014/main" id="{3120B6CA-6DBE-075C-47AB-B777B00F36AB}"/>
              </a:ext>
            </a:extLst>
          </p:cNvPr>
          <p:cNvSpPr/>
          <p:nvPr/>
        </p:nvSpPr>
        <p:spPr>
          <a:xfrm>
            <a:off x="0" y="2425215"/>
            <a:ext cx="7772400" cy="1683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electronic devices&#10;&#10;Description automatically generated">
            <a:extLst>
              <a:ext uri="{FF2B5EF4-FFF2-40B4-BE49-F238E27FC236}">
                <a16:creationId xmlns:a16="http://schemas.microsoft.com/office/drawing/2014/main" id="{CF0B823A-DB1E-8528-4D3F-623280B514CA}"/>
              </a:ext>
            </a:extLst>
          </p:cNvPr>
          <p:cNvPicPr>
            <a:picLocks noChangeAspect="1"/>
          </p:cNvPicPr>
          <p:nvPr/>
        </p:nvPicPr>
        <p:blipFill>
          <a:blip r:embed="rId13"/>
          <a:stretch>
            <a:fillRect/>
          </a:stretch>
        </p:blipFill>
        <p:spPr>
          <a:xfrm>
            <a:off x="4151376" y="2194560"/>
            <a:ext cx="3706368" cy="2779776"/>
          </a:xfrm>
          <a:prstGeom prst="rect">
            <a:avLst/>
          </a:prstGeom>
        </p:spPr>
      </p:pic>
      <p:sp>
        <p:nvSpPr>
          <p:cNvPr id="2" name="TextBox 1">
            <a:extLst>
              <a:ext uri="{FF2B5EF4-FFF2-40B4-BE49-F238E27FC236}">
                <a16:creationId xmlns:a16="http://schemas.microsoft.com/office/drawing/2014/main" id="{F9D83977-8BE0-D2EA-A481-F64AFADDB65F}"/>
              </a:ext>
            </a:extLst>
          </p:cNvPr>
          <p:cNvSpPr txBox="1"/>
          <p:nvPr/>
        </p:nvSpPr>
        <p:spPr>
          <a:xfrm>
            <a:off x="251518" y="2554866"/>
            <a:ext cx="4136580" cy="2031325"/>
          </a:xfrm>
          <a:prstGeom prst="rect">
            <a:avLst/>
          </a:prstGeom>
          <a:noFill/>
        </p:spPr>
        <p:txBody>
          <a:bodyPr wrap="square" lIns="91440" tIns="45720" rIns="91440" bIns="45720" anchor="t">
            <a:spAutoFit/>
          </a:bodyPr>
          <a:lstStyle/>
          <a:p>
            <a:r>
              <a:rPr lang="en-US" sz="900" dirty="0">
                <a:solidFill>
                  <a:srgbClr val="004054"/>
                </a:solidFill>
                <a:effectLst/>
                <a:latin typeface="Lato" panose="020F0502020204030203" pitchFamily="34" charset="77"/>
              </a:rPr>
              <a:t>According to the 2023 Youth Risk Behavior Survey (YRBS), 39.7% of high school students “experienced persistent feelings of sadness </a:t>
            </a:r>
            <a:r>
              <a:rPr lang="en-US" sz="900" dirty="0">
                <a:solidFill>
                  <a:srgbClr val="004054"/>
                </a:solidFill>
                <a:latin typeface="Lato" panose="020F0502020204030203" pitchFamily="34" charset="77"/>
              </a:rPr>
              <a:t>and</a:t>
            </a:r>
            <a:r>
              <a:rPr lang="en-US" sz="900" dirty="0">
                <a:solidFill>
                  <a:srgbClr val="004054"/>
                </a:solidFill>
                <a:effectLst/>
                <a:latin typeface="Lato" panose="020F0502020204030203" pitchFamily="34" charset="77"/>
              </a:rPr>
              <a:t> hopelessness” and 28.5% “experienced poor mental health.”</a:t>
            </a:r>
            <a:r>
              <a:rPr lang="en-US" sz="900" baseline="30000" dirty="0">
                <a:solidFill>
                  <a:srgbClr val="004054"/>
                </a:solidFill>
                <a:effectLst/>
                <a:latin typeface="Lato" panose="020F0502020204030203" pitchFamily="34" charset="77"/>
              </a:rPr>
              <a:t>1 </a:t>
            </a:r>
            <a:r>
              <a:rPr lang="en-US" sz="900" baseline="30000" dirty="0">
                <a:solidFill>
                  <a:srgbClr val="004054"/>
                </a:solidFill>
                <a:latin typeface="Lato" panose="020F0502020204030203" pitchFamily="34" charset="77"/>
              </a:rPr>
              <a:t> </a:t>
            </a:r>
            <a:r>
              <a:rPr lang="en-US" sz="900" dirty="0">
                <a:solidFill>
                  <a:srgbClr val="004054"/>
                </a:solidFill>
                <a:latin typeface="Lato" panose="020F0502020204030203" pitchFamily="34" charset="77"/>
              </a:rPr>
              <a:t>Schools can play a vital role in reducing health risks among students, particularly in building supportive environments and fostering school connectedness; the YRBS found that students who reported high levels of school connectedness were associated with lower prevalence of all mental health and suicide risk indicators.</a:t>
            </a:r>
            <a:r>
              <a:rPr lang="en-US" sz="900" baseline="30000" dirty="0">
                <a:solidFill>
                  <a:srgbClr val="004054"/>
                </a:solidFill>
                <a:latin typeface="Lato" panose="020F0502020204030203" pitchFamily="34" charset="77"/>
              </a:rPr>
              <a:t>1</a:t>
            </a:r>
            <a:endParaRPr lang="en-US" sz="900" dirty="0">
              <a:solidFill>
                <a:srgbClr val="004054"/>
              </a:solidFill>
              <a:latin typeface="Lato" panose="020F0502020204030203" pitchFamily="34" charset="77"/>
            </a:endParaRPr>
          </a:p>
          <a:p>
            <a:endParaRPr lang="en-US" sz="900" dirty="0">
              <a:solidFill>
                <a:srgbClr val="004054"/>
              </a:solidFill>
              <a:latin typeface="Lato" panose="020F0502020204030203" pitchFamily="34" charset="77"/>
            </a:endParaRPr>
          </a:p>
          <a:p>
            <a:r>
              <a:rPr lang="en-US" sz="900" b="1" i="1" dirty="0">
                <a:solidFill>
                  <a:srgbClr val="004054"/>
                </a:solidFill>
                <a:effectLst/>
                <a:latin typeface="Lato" panose="020F0502020204030203" pitchFamily="34" charset="77"/>
              </a:rPr>
              <a:t>Understanding Mental Wellness </a:t>
            </a:r>
            <a:r>
              <a:rPr lang="en-US" sz="900" dirty="0">
                <a:solidFill>
                  <a:srgbClr val="004054"/>
                </a:solidFill>
                <a:effectLst/>
                <a:latin typeface="Lato" panose="020F0502020204030203" pitchFamily="34" charset="77"/>
              </a:rPr>
              <a:t>is a free digital course that introduces students to the topic of mental health and how they can implement coping strategies to manage their own challenging thoughts, emotions, and behaviors. Through interactive real-world scenarios, students learn how to support friends and family who may be struggling, how to recognize when to seek help, and how to access appropriate resources to do so.</a:t>
            </a:r>
          </a:p>
        </p:txBody>
      </p:sp>
      <p:sp>
        <p:nvSpPr>
          <p:cNvPr id="3" name="TextBox 13">
            <a:extLst>
              <a:ext uri="{FF2B5EF4-FFF2-40B4-BE49-F238E27FC236}">
                <a16:creationId xmlns:a16="http://schemas.microsoft.com/office/drawing/2014/main" id="{FB87F250-9931-0E14-1B90-F0BDE0222BAC}"/>
              </a:ext>
            </a:extLst>
          </p:cNvPr>
          <p:cNvSpPr txBox="1"/>
          <p:nvPr/>
        </p:nvSpPr>
        <p:spPr>
          <a:xfrm>
            <a:off x="261869" y="4658595"/>
            <a:ext cx="2283743" cy="20005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dirty="0">
                <a:solidFill>
                  <a:srgbClr val="004054"/>
                </a:solidFill>
                <a:effectLst/>
                <a:latin typeface="Lato" panose="020F0502020204030203" pitchFamily="34" charset="77"/>
              </a:rPr>
              <a:t>1. CDC, “Youth Risk Behavior Survey” (</a:t>
            </a:r>
            <a:r>
              <a:rPr lang="en-US" sz="700" dirty="0">
                <a:solidFill>
                  <a:srgbClr val="004054"/>
                </a:solidFill>
                <a:effectLst/>
                <a:latin typeface="Lato" panose="020F0502020204030203" pitchFamily="34" charset="77"/>
                <a:hlinkClick r:id="rId14">
                  <a:extLst>
                    <a:ext uri="{A12FA001-AC4F-418D-AE19-62706E023703}">
                      <ahyp:hlinkClr xmlns:ahyp="http://schemas.microsoft.com/office/drawing/2018/hyperlinkcolor" val="tx"/>
                    </a:ext>
                  </a:extLst>
                </a:hlinkClick>
              </a:rPr>
              <a:t>Source</a:t>
            </a:r>
            <a:r>
              <a:rPr lang="en-US" sz="700" dirty="0">
                <a:solidFill>
                  <a:srgbClr val="004054"/>
                </a:solidFill>
                <a:effectLst/>
                <a:latin typeface="Lato" panose="020F0502020204030203" pitchFamily="34" charset="77"/>
              </a:rPr>
              <a:t>)</a:t>
            </a:r>
          </a:p>
        </p:txBody>
      </p:sp>
      <p:pic>
        <p:nvPicPr>
          <p:cNvPr id="19" name="Google Shape;63;p14">
            <a:hlinkClick r:id="rId15"/>
            <a:extLst>
              <a:ext uri="{FF2B5EF4-FFF2-40B4-BE49-F238E27FC236}">
                <a16:creationId xmlns:a16="http://schemas.microsoft.com/office/drawing/2014/main" id="{FBAEBA6B-68FD-66FF-A688-5E6E4B282C2A}"/>
              </a:ext>
            </a:extLst>
          </p:cNvPr>
          <p:cNvPicPr preferRelativeResize="0"/>
          <p:nvPr/>
        </p:nvPicPr>
        <p:blipFill>
          <a:blip r:embed="rId16">
            <a:alphaModFix/>
          </a:blip>
          <a:stretch>
            <a:fillRect/>
          </a:stretch>
        </p:blipFill>
        <p:spPr>
          <a:xfrm>
            <a:off x="6230004" y="5084065"/>
            <a:ext cx="920847" cy="928129"/>
          </a:xfrm>
          <a:prstGeom prst="rect">
            <a:avLst/>
          </a:prstGeom>
          <a:noFill/>
          <a:ln>
            <a:noFill/>
          </a:ln>
        </p:spPr>
      </p:pic>
      <p:sp>
        <p:nvSpPr>
          <p:cNvPr id="21" name="TextBox 20">
            <a:extLst>
              <a:ext uri="{FF2B5EF4-FFF2-40B4-BE49-F238E27FC236}">
                <a16:creationId xmlns:a16="http://schemas.microsoft.com/office/drawing/2014/main" id="{25AB05EB-D1A6-4520-17B3-95A14979951A}"/>
              </a:ext>
            </a:extLst>
          </p:cNvPr>
          <p:cNvSpPr txBox="1"/>
          <p:nvPr/>
        </p:nvSpPr>
        <p:spPr>
          <a:xfrm>
            <a:off x="254001" y="5026465"/>
            <a:ext cx="1395927" cy="1061829"/>
          </a:xfrm>
          <a:prstGeom prst="rect">
            <a:avLst/>
          </a:prstGeom>
          <a:noFill/>
        </p:spPr>
        <p:txBody>
          <a:bodyPr wrap="square">
            <a:spAutoFit/>
          </a:bodyPr>
          <a:lstStyle/>
          <a:p>
            <a:r>
              <a:rPr lang="en-US" sz="900" b="1" dirty="0">
                <a:solidFill>
                  <a:srgbClr val="004054"/>
                </a:solidFill>
                <a:effectLst/>
                <a:latin typeface="Lato" panose="020F0502020204030203" pitchFamily="34" charset="77"/>
              </a:rPr>
              <a:t>GRADE LEVEL</a:t>
            </a:r>
            <a:r>
              <a:rPr lang="en-US" sz="900" dirty="0">
                <a:solidFill>
                  <a:srgbClr val="004054"/>
                </a:solidFill>
                <a:effectLst/>
                <a:latin typeface="Lato" panose="020F0502020204030203" pitchFamily="34" charset="77"/>
              </a:rPr>
              <a:t>:</a:t>
            </a:r>
          </a:p>
          <a:p>
            <a:r>
              <a:rPr lang="en-US" sz="900" dirty="0">
                <a:solidFill>
                  <a:srgbClr val="004054"/>
                </a:solidFill>
                <a:latin typeface="Lato" panose="020F0502020204030203" pitchFamily="34" charset="77"/>
              </a:rPr>
              <a:t>8–12 </a:t>
            </a:r>
          </a:p>
          <a:p>
            <a:endParaRPr lang="en-US" sz="900" dirty="0">
              <a:solidFill>
                <a:srgbClr val="004054"/>
              </a:solidFill>
              <a:effectLst/>
              <a:latin typeface="Lato" panose="020F0502020204030203" pitchFamily="34" charset="77"/>
            </a:endParaRPr>
          </a:p>
          <a:p>
            <a:r>
              <a:rPr lang="en-US" sz="900" b="1" dirty="0">
                <a:solidFill>
                  <a:srgbClr val="004054"/>
                </a:solidFill>
                <a:latin typeface="Lato" panose="020F0502020204030203" pitchFamily="34" charset="77"/>
              </a:rPr>
              <a:t>LENGTH</a:t>
            </a:r>
            <a:r>
              <a:rPr lang="en-US" sz="900" dirty="0">
                <a:solidFill>
                  <a:srgbClr val="004054"/>
                </a:solidFill>
                <a:latin typeface="Lato" panose="020F0502020204030203" pitchFamily="34" charset="77"/>
              </a:rPr>
              <a:t>:</a:t>
            </a:r>
          </a:p>
          <a:p>
            <a:r>
              <a:rPr lang="en-US" sz="900" dirty="0">
                <a:solidFill>
                  <a:srgbClr val="004054"/>
                </a:solidFill>
                <a:latin typeface="Lato" panose="020F0502020204030203" pitchFamily="34" charset="77"/>
              </a:rPr>
              <a:t>6 digital lessons (15 min each) and up to 3.5 hr of offline learning</a:t>
            </a:r>
          </a:p>
        </p:txBody>
      </p:sp>
      <p:sp>
        <p:nvSpPr>
          <p:cNvPr id="22" name="TextBox 21">
            <a:extLst>
              <a:ext uri="{FF2B5EF4-FFF2-40B4-BE49-F238E27FC236}">
                <a16:creationId xmlns:a16="http://schemas.microsoft.com/office/drawing/2014/main" id="{0CF38ADD-6792-88D4-8D85-7AE63171FBA0}"/>
              </a:ext>
            </a:extLst>
          </p:cNvPr>
          <p:cNvSpPr txBox="1"/>
          <p:nvPr/>
        </p:nvSpPr>
        <p:spPr>
          <a:xfrm>
            <a:off x="1755096" y="5028043"/>
            <a:ext cx="1343155" cy="507831"/>
          </a:xfrm>
          <a:prstGeom prst="rect">
            <a:avLst/>
          </a:prstGeom>
          <a:noFill/>
        </p:spPr>
        <p:txBody>
          <a:bodyPr wrap="square" lIns="91440" tIns="45720" rIns="91440" bIns="45720" anchor="t">
            <a:spAutoFit/>
          </a:bodyPr>
          <a:lstStyle/>
          <a:p>
            <a:r>
              <a:rPr lang="en-US" sz="900" b="1" dirty="0">
                <a:solidFill>
                  <a:srgbClr val="004054"/>
                </a:solidFill>
                <a:latin typeface="Lato" panose="020F0502020204030203" pitchFamily="34" charset="77"/>
              </a:rPr>
              <a:t>CURRICULUM FIT</a:t>
            </a:r>
            <a:r>
              <a:rPr lang="en-US" sz="900" dirty="0">
                <a:solidFill>
                  <a:srgbClr val="004054"/>
                </a:solidFill>
                <a:effectLst/>
                <a:latin typeface="Lato" panose="020F0502020204030203" pitchFamily="34" charset="77"/>
              </a:rPr>
              <a:t>:</a:t>
            </a:r>
          </a:p>
          <a:p>
            <a:r>
              <a:rPr lang="en-US" sz="900" dirty="0">
                <a:solidFill>
                  <a:srgbClr val="004054"/>
                </a:solidFill>
                <a:latin typeface="Lato" panose="020F0502020204030203" pitchFamily="34" charset="77"/>
              </a:rPr>
              <a:t>Health, Counseling,</a:t>
            </a:r>
          </a:p>
          <a:p>
            <a:r>
              <a:rPr lang="en-US" sz="900" dirty="0">
                <a:solidFill>
                  <a:srgbClr val="004054"/>
                </a:solidFill>
                <a:latin typeface="Lato" panose="020F0502020204030203" pitchFamily="34" charset="77"/>
              </a:rPr>
              <a:t>Advisory, Homeroom</a:t>
            </a:r>
          </a:p>
        </p:txBody>
      </p:sp>
      <p:sp>
        <p:nvSpPr>
          <p:cNvPr id="23" name="TextBox 22">
            <a:extLst>
              <a:ext uri="{FF2B5EF4-FFF2-40B4-BE49-F238E27FC236}">
                <a16:creationId xmlns:a16="http://schemas.microsoft.com/office/drawing/2014/main" id="{9A061F16-23E9-8937-3C04-68334F9E02EA}"/>
              </a:ext>
            </a:extLst>
          </p:cNvPr>
          <p:cNvSpPr txBox="1"/>
          <p:nvPr/>
        </p:nvSpPr>
        <p:spPr>
          <a:xfrm>
            <a:off x="3125259" y="5028043"/>
            <a:ext cx="1650533" cy="507831"/>
          </a:xfrm>
          <a:prstGeom prst="rect">
            <a:avLst/>
          </a:prstGeom>
          <a:noFill/>
        </p:spPr>
        <p:txBody>
          <a:bodyPr wrap="square">
            <a:spAutoFit/>
          </a:bodyPr>
          <a:lstStyle/>
          <a:p>
            <a:r>
              <a:rPr lang="en-US" sz="900" b="1" dirty="0">
                <a:solidFill>
                  <a:srgbClr val="004054"/>
                </a:solidFill>
                <a:latin typeface="Lato" panose="020F0502020204030203" pitchFamily="34" charset="77"/>
              </a:rPr>
              <a:t>STANDARDS ALIGNMENT</a:t>
            </a:r>
            <a:r>
              <a:rPr lang="en-US" sz="900" dirty="0">
                <a:solidFill>
                  <a:srgbClr val="004054"/>
                </a:solidFill>
                <a:effectLst/>
                <a:latin typeface="Lato" panose="020F0502020204030203" pitchFamily="34" charset="77"/>
              </a:rPr>
              <a:t>:</a:t>
            </a:r>
          </a:p>
          <a:p>
            <a:r>
              <a:rPr lang="en-US" sz="900" dirty="0">
                <a:solidFill>
                  <a:srgbClr val="004054"/>
                </a:solidFill>
                <a:effectLst/>
                <a:latin typeface="Lato" panose="020F0502020204030203" pitchFamily="34" charset="77"/>
              </a:rPr>
              <a:t>National Health Education Standards (NHES)</a:t>
            </a:r>
          </a:p>
        </p:txBody>
      </p:sp>
      <p:sp>
        <p:nvSpPr>
          <p:cNvPr id="25" name="TextBox 24">
            <a:extLst>
              <a:ext uri="{FF2B5EF4-FFF2-40B4-BE49-F238E27FC236}">
                <a16:creationId xmlns:a16="http://schemas.microsoft.com/office/drawing/2014/main" id="{2AE10CAB-2C4A-72FA-0635-847151E576E1}"/>
              </a:ext>
            </a:extLst>
          </p:cNvPr>
          <p:cNvSpPr txBox="1"/>
          <p:nvPr/>
        </p:nvSpPr>
        <p:spPr>
          <a:xfrm>
            <a:off x="4874937" y="5026464"/>
            <a:ext cx="1314297" cy="923330"/>
          </a:xfrm>
          <a:prstGeom prst="rect">
            <a:avLst/>
          </a:prstGeom>
          <a:noFill/>
        </p:spPr>
        <p:txBody>
          <a:bodyPr wrap="square">
            <a:spAutoFit/>
          </a:bodyPr>
          <a:lstStyle/>
          <a:p>
            <a:r>
              <a:rPr lang="en-US" sz="900" b="1" dirty="0">
                <a:solidFill>
                  <a:srgbClr val="004054"/>
                </a:solidFill>
                <a:latin typeface="Lato" panose="020F0502020204030203" pitchFamily="34" charset="77"/>
              </a:rPr>
              <a:t>EFFICACY</a:t>
            </a:r>
            <a:r>
              <a:rPr lang="en-US" sz="900" dirty="0">
                <a:solidFill>
                  <a:srgbClr val="004054"/>
                </a:solidFill>
                <a:effectLst/>
                <a:latin typeface="Lato" panose="020F0502020204030203" pitchFamily="34" charset="77"/>
              </a:rPr>
              <a:t>:</a:t>
            </a:r>
          </a:p>
          <a:p>
            <a:r>
              <a:rPr lang="en-US" sz="900" dirty="0" err="1">
                <a:solidFill>
                  <a:srgbClr val="004054"/>
                </a:solidFill>
                <a:latin typeface="Lato" panose="020F0502020204030203" pitchFamily="34" charset="77"/>
              </a:rPr>
              <a:t>Everfi</a:t>
            </a:r>
            <a:r>
              <a:rPr lang="en-US" sz="900" dirty="0">
                <a:solidFill>
                  <a:srgbClr val="004054"/>
                </a:solidFill>
                <a:latin typeface="Lato" panose="020F0502020204030203" pitchFamily="34" charset="77"/>
              </a:rPr>
              <a:t> courses are research-based.</a:t>
            </a:r>
          </a:p>
          <a:p>
            <a:endParaRPr lang="en-US" sz="900" dirty="0">
              <a:solidFill>
                <a:srgbClr val="004054"/>
              </a:solidFill>
              <a:latin typeface="Lato" panose="020F0502020204030203" pitchFamily="34" charset="77"/>
            </a:endParaRPr>
          </a:p>
          <a:p>
            <a:r>
              <a:rPr lang="en-US" sz="900" dirty="0">
                <a:solidFill>
                  <a:srgbClr val="004054"/>
                </a:solidFill>
                <a:latin typeface="Lato" panose="020F0502020204030203" pitchFamily="34" charset="77"/>
              </a:rPr>
              <a:t>Learn more at </a:t>
            </a:r>
          </a:p>
          <a:p>
            <a:r>
              <a:rPr lang="en-US" sz="900" u="sng" dirty="0">
                <a:solidFill>
                  <a:srgbClr val="004054"/>
                </a:solidFill>
                <a:effectLst/>
                <a:uFill>
                  <a:solidFill>
                    <a:srgbClr val="D5F6FF"/>
                  </a:solidFill>
                </a:uFill>
                <a:latin typeface="Lato" panose="020F0502020204030203" pitchFamily="34" charset="77"/>
                <a:hlinkClick r:id="rId17">
                  <a:extLst>
                    <a:ext uri="{A12FA001-AC4F-418D-AE19-62706E023703}">
                      <ahyp:hlinkClr xmlns:ahyp="http://schemas.microsoft.com/office/drawing/2018/hyperlinkcolor" val="tx"/>
                    </a:ext>
                  </a:extLst>
                </a:hlinkClick>
              </a:rPr>
              <a:t>everfi.</a:t>
            </a:r>
            <a:r>
              <a:rPr lang="en-US" sz="900" u="sng" dirty="0">
                <a:solidFill>
                  <a:srgbClr val="004054"/>
                </a:solidFill>
                <a:uFill>
                  <a:solidFill>
                    <a:srgbClr val="D5F6FF"/>
                  </a:solidFill>
                </a:uFill>
                <a:latin typeface="Lato" panose="020F0502020204030203" pitchFamily="34" charset="77"/>
                <a:hlinkClick r:id="rId17">
                  <a:extLst>
                    <a:ext uri="{A12FA001-AC4F-418D-AE19-62706E023703}">
                      <ahyp:hlinkClr xmlns:ahyp="http://schemas.microsoft.com/office/drawing/2018/hyperlinkcolor" val="tx"/>
                    </a:ext>
                  </a:extLst>
                </a:hlinkClick>
              </a:rPr>
              <a:t>com</a:t>
            </a:r>
            <a:r>
              <a:rPr lang="en-US" sz="900" u="sng" dirty="0">
                <a:solidFill>
                  <a:srgbClr val="004054"/>
                </a:solidFill>
                <a:effectLst/>
                <a:uFill>
                  <a:solidFill>
                    <a:srgbClr val="D5F6FF"/>
                  </a:solidFill>
                </a:uFill>
                <a:latin typeface="Lato" panose="020F0502020204030203" pitchFamily="34" charset="77"/>
                <a:hlinkClick r:id="rId17">
                  <a:extLst>
                    <a:ext uri="{A12FA001-AC4F-418D-AE19-62706E023703}">
                      <ahyp:hlinkClr xmlns:ahyp="http://schemas.microsoft.com/office/drawing/2018/hyperlinkcolor" val="tx"/>
                    </a:ext>
                  </a:extLst>
                </a:hlinkClick>
              </a:rPr>
              <a:t>/r</a:t>
            </a:r>
            <a:r>
              <a:rPr lang="en-US" sz="900" u="sng" dirty="0">
                <a:solidFill>
                  <a:srgbClr val="004054"/>
                </a:solidFill>
                <a:uFill>
                  <a:solidFill>
                    <a:srgbClr val="D5F6FF"/>
                  </a:solidFill>
                </a:uFill>
                <a:latin typeface="Lato" panose="020F0502020204030203" pitchFamily="34" charset="77"/>
                <a:hlinkClick r:id="rId17">
                  <a:extLst>
                    <a:ext uri="{A12FA001-AC4F-418D-AE19-62706E023703}">
                      <ahyp:hlinkClr xmlns:ahyp="http://schemas.microsoft.com/office/drawing/2018/hyperlinkcolor" val="tx"/>
                    </a:ext>
                  </a:extLst>
                </a:hlinkClick>
              </a:rPr>
              <a:t>esearch</a:t>
            </a:r>
            <a:endParaRPr lang="en-US" sz="900" u="sng" dirty="0">
              <a:solidFill>
                <a:srgbClr val="004054"/>
              </a:solidFill>
              <a:effectLst/>
              <a:uFill>
                <a:solidFill>
                  <a:srgbClr val="D5F6FF"/>
                </a:solidFill>
              </a:uFill>
              <a:latin typeface="Lato" panose="020F0502020204030203" pitchFamily="34" charset="77"/>
            </a:endParaRPr>
          </a:p>
        </p:txBody>
      </p:sp>
      <p:sp>
        <p:nvSpPr>
          <p:cNvPr id="30" name="Google Shape;97;p15">
            <a:extLst>
              <a:ext uri="{FF2B5EF4-FFF2-40B4-BE49-F238E27FC236}">
                <a16:creationId xmlns:a16="http://schemas.microsoft.com/office/drawing/2014/main" id="{D5793882-242E-5BB3-C904-D3F98B6A8ECE}"/>
              </a:ext>
            </a:extLst>
          </p:cNvPr>
          <p:cNvSpPr/>
          <p:nvPr/>
        </p:nvSpPr>
        <p:spPr>
          <a:xfrm flipH="1">
            <a:off x="0" y="6926640"/>
            <a:ext cx="3193746" cy="2125361"/>
          </a:xfrm>
          <a:prstGeom prst="rect">
            <a:avLst/>
          </a:prstGeom>
          <a:solidFill>
            <a:srgbClr val="F5F5F5">
              <a:alpha val="5686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911C438-7460-5348-AA98-E743170FFEB6}"/>
              </a:ext>
            </a:extLst>
          </p:cNvPr>
          <p:cNvSpPr txBox="1"/>
          <p:nvPr/>
        </p:nvSpPr>
        <p:spPr>
          <a:xfrm>
            <a:off x="254000" y="6418413"/>
            <a:ext cx="3124455" cy="307777"/>
          </a:xfrm>
          <a:prstGeom prst="rect">
            <a:avLst/>
          </a:prstGeom>
          <a:noFill/>
        </p:spPr>
        <p:txBody>
          <a:bodyPr wrap="square">
            <a:spAutoFit/>
          </a:bodyPr>
          <a:lstStyle/>
          <a:p>
            <a:r>
              <a:rPr lang="en-US" b="1" dirty="0">
                <a:solidFill>
                  <a:srgbClr val="004054"/>
                </a:solidFill>
                <a:latin typeface="Lato" panose="020F0502020204030203" pitchFamily="34" charset="77"/>
              </a:rPr>
              <a:t>Free Learning Platform &amp; Support</a:t>
            </a:r>
            <a:endParaRPr lang="en-US" b="1" dirty="0">
              <a:solidFill>
                <a:srgbClr val="004054"/>
              </a:solidFill>
              <a:latin typeface="Lato Light" panose="020F0302020204030203" pitchFamily="34" charset="77"/>
            </a:endParaRPr>
          </a:p>
        </p:txBody>
      </p:sp>
      <p:pic>
        <p:nvPicPr>
          <p:cNvPr id="32" name="Graphic 31">
            <a:extLst>
              <a:ext uri="{FF2B5EF4-FFF2-40B4-BE49-F238E27FC236}">
                <a16:creationId xmlns:a16="http://schemas.microsoft.com/office/drawing/2014/main" id="{E5E4C443-03CD-1E26-1696-F551E2135C7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9422" y="8755272"/>
            <a:ext cx="386644" cy="107373"/>
          </a:xfrm>
          <a:prstGeom prst="rect">
            <a:avLst/>
          </a:prstGeom>
        </p:spPr>
      </p:pic>
      <p:pic>
        <p:nvPicPr>
          <p:cNvPr id="33" name="Picture 32" descr="Logo, company name&#10;&#10;Description automatically generated">
            <a:extLst>
              <a:ext uri="{FF2B5EF4-FFF2-40B4-BE49-F238E27FC236}">
                <a16:creationId xmlns:a16="http://schemas.microsoft.com/office/drawing/2014/main" id="{8A645AEA-E75D-5C4F-0ED6-E7BE6198962F}"/>
              </a:ext>
            </a:extLst>
          </p:cNvPr>
          <p:cNvPicPr>
            <a:picLocks noChangeAspect="1"/>
          </p:cNvPicPr>
          <p:nvPr/>
        </p:nvPicPr>
        <p:blipFill>
          <a:blip r:embed="rId20"/>
          <a:stretch>
            <a:fillRect/>
          </a:stretch>
        </p:blipFill>
        <p:spPr>
          <a:xfrm>
            <a:off x="1797345" y="8744951"/>
            <a:ext cx="670510" cy="110524"/>
          </a:xfrm>
          <a:prstGeom prst="rect">
            <a:avLst/>
          </a:prstGeom>
        </p:spPr>
      </p:pic>
      <p:sp>
        <p:nvSpPr>
          <p:cNvPr id="34" name="TextBox 33">
            <a:extLst>
              <a:ext uri="{FF2B5EF4-FFF2-40B4-BE49-F238E27FC236}">
                <a16:creationId xmlns:a16="http://schemas.microsoft.com/office/drawing/2014/main" id="{2959F7D9-DE5D-4532-147E-39287AB2B4BC}"/>
              </a:ext>
            </a:extLst>
          </p:cNvPr>
          <p:cNvSpPr txBox="1"/>
          <p:nvPr/>
        </p:nvSpPr>
        <p:spPr>
          <a:xfrm>
            <a:off x="1437422" y="8731990"/>
            <a:ext cx="332142" cy="169277"/>
          </a:xfrm>
          <a:prstGeom prst="rect">
            <a:avLst/>
          </a:prstGeom>
          <a:noFill/>
        </p:spPr>
        <p:txBody>
          <a:bodyPr wrap="none" rtlCol="0">
            <a:spAutoFit/>
          </a:bodyPr>
          <a:lstStyle/>
          <a:p>
            <a:r>
              <a:rPr lang="en-US" sz="500" dirty="0">
                <a:latin typeface="Lato" panose="020F0502020204030203" pitchFamily="34" charset="77"/>
              </a:rPr>
              <a:t>-and-</a:t>
            </a:r>
          </a:p>
        </p:txBody>
      </p:sp>
      <p:sp>
        <p:nvSpPr>
          <p:cNvPr id="35" name="Rounded Rectangle 34">
            <a:extLst>
              <a:ext uri="{FF2B5EF4-FFF2-40B4-BE49-F238E27FC236}">
                <a16:creationId xmlns:a16="http://schemas.microsoft.com/office/drawing/2014/main" id="{AC59DE58-6190-FA1E-D23B-B94A157E8D6F}"/>
              </a:ext>
            </a:extLst>
          </p:cNvPr>
          <p:cNvSpPr/>
          <p:nvPr/>
        </p:nvSpPr>
        <p:spPr>
          <a:xfrm>
            <a:off x="894449" y="7005852"/>
            <a:ext cx="1783171" cy="44101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54"/>
                </a:solidFill>
                <a:latin typeface="Lato" panose="020F0502020204030203" pitchFamily="34" charset="77"/>
              </a:rPr>
              <a:t>Self-guided, interactive digital lessons with real-world scenarios </a:t>
            </a:r>
          </a:p>
        </p:txBody>
      </p:sp>
      <p:sp>
        <p:nvSpPr>
          <p:cNvPr id="36" name="Rounded Rectangle 35">
            <a:extLst>
              <a:ext uri="{FF2B5EF4-FFF2-40B4-BE49-F238E27FC236}">
                <a16:creationId xmlns:a16="http://schemas.microsoft.com/office/drawing/2014/main" id="{10401E1F-B5CB-AD88-C352-6E7CCDD512E4}"/>
              </a:ext>
            </a:extLst>
          </p:cNvPr>
          <p:cNvSpPr/>
          <p:nvPr/>
        </p:nvSpPr>
        <p:spPr>
          <a:xfrm>
            <a:off x="894448" y="7417332"/>
            <a:ext cx="1778531" cy="44101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54"/>
                </a:solidFill>
                <a:latin typeface="Lato" panose="020F0502020204030203" pitchFamily="34" charset="77"/>
              </a:rPr>
              <a:t>Offline lessons &amp; resources to bring the digital lessons to life </a:t>
            </a:r>
          </a:p>
        </p:txBody>
      </p:sp>
      <p:sp>
        <p:nvSpPr>
          <p:cNvPr id="37" name="Rounded Rectangle 36">
            <a:extLst>
              <a:ext uri="{FF2B5EF4-FFF2-40B4-BE49-F238E27FC236}">
                <a16:creationId xmlns:a16="http://schemas.microsoft.com/office/drawing/2014/main" id="{6894878F-71B7-F429-A2AD-CDC557795697}"/>
              </a:ext>
            </a:extLst>
          </p:cNvPr>
          <p:cNvSpPr/>
          <p:nvPr/>
        </p:nvSpPr>
        <p:spPr>
          <a:xfrm>
            <a:off x="894448" y="7828812"/>
            <a:ext cx="1778531" cy="44539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54"/>
                </a:solidFill>
                <a:latin typeface="Lato" panose="020F0502020204030203" pitchFamily="34" charset="77"/>
              </a:rPr>
              <a:t>Built-in student assessments with automatic grading </a:t>
            </a:r>
          </a:p>
        </p:txBody>
      </p:sp>
      <p:sp>
        <p:nvSpPr>
          <p:cNvPr id="38" name="Rounded Rectangle 37">
            <a:extLst>
              <a:ext uri="{FF2B5EF4-FFF2-40B4-BE49-F238E27FC236}">
                <a16:creationId xmlns:a16="http://schemas.microsoft.com/office/drawing/2014/main" id="{8700B3BD-AF00-0735-27A1-FB3133E342B3}"/>
              </a:ext>
            </a:extLst>
          </p:cNvPr>
          <p:cNvSpPr/>
          <p:nvPr/>
        </p:nvSpPr>
        <p:spPr>
          <a:xfrm>
            <a:off x="894448" y="8240292"/>
            <a:ext cx="1848751" cy="44539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54"/>
                </a:solidFill>
                <a:latin typeface="Lato" panose="020F0502020204030203" pitchFamily="34" charset="77"/>
              </a:rPr>
              <a:t>Single sign-on (SSO) available to streamline student registration </a:t>
            </a:r>
          </a:p>
        </p:txBody>
      </p:sp>
      <p:pic>
        <p:nvPicPr>
          <p:cNvPr id="39" name="Graphic 38">
            <a:extLst>
              <a:ext uri="{FF2B5EF4-FFF2-40B4-BE49-F238E27FC236}">
                <a16:creationId xmlns:a16="http://schemas.microsoft.com/office/drawing/2014/main" id="{AC3B0405-F756-EAC7-0140-49F1D9442CE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529" y="7460633"/>
            <a:ext cx="419100" cy="419100"/>
          </a:xfrm>
          <a:prstGeom prst="rect">
            <a:avLst/>
          </a:prstGeom>
        </p:spPr>
      </p:pic>
      <p:pic>
        <p:nvPicPr>
          <p:cNvPr id="40" name="Graphic 39">
            <a:extLst>
              <a:ext uri="{FF2B5EF4-FFF2-40B4-BE49-F238E27FC236}">
                <a16:creationId xmlns:a16="http://schemas.microsoft.com/office/drawing/2014/main" id="{F5F54147-9F50-10ED-C925-082228AC1F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5431" y="7031927"/>
            <a:ext cx="419100" cy="419100"/>
          </a:xfrm>
          <a:prstGeom prst="rect">
            <a:avLst/>
          </a:prstGeom>
        </p:spPr>
      </p:pic>
      <p:pic>
        <p:nvPicPr>
          <p:cNvPr id="41" name="Graphic 40">
            <a:extLst>
              <a:ext uri="{FF2B5EF4-FFF2-40B4-BE49-F238E27FC236}">
                <a16:creationId xmlns:a16="http://schemas.microsoft.com/office/drawing/2014/main" id="{F5D17262-F658-C707-E5DB-DE6A757A77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1480" y="7867421"/>
            <a:ext cx="419100" cy="419100"/>
          </a:xfrm>
          <a:prstGeom prst="rect">
            <a:avLst/>
          </a:prstGeom>
        </p:spPr>
      </p:pic>
      <p:pic>
        <p:nvPicPr>
          <p:cNvPr id="42" name="Graphic 41">
            <a:extLst>
              <a:ext uri="{FF2B5EF4-FFF2-40B4-BE49-F238E27FC236}">
                <a16:creationId xmlns:a16="http://schemas.microsoft.com/office/drawing/2014/main" id="{0A1231F0-3511-5C2E-DAAE-85AF36BAB3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09768" y="8274209"/>
            <a:ext cx="419100" cy="419100"/>
          </a:xfrm>
          <a:prstGeom prst="rect">
            <a:avLst/>
          </a:prstGeom>
        </p:spPr>
      </p:pic>
      <p:sp>
        <p:nvSpPr>
          <p:cNvPr id="43" name="TextBox 42">
            <a:extLst>
              <a:ext uri="{FF2B5EF4-FFF2-40B4-BE49-F238E27FC236}">
                <a16:creationId xmlns:a16="http://schemas.microsoft.com/office/drawing/2014/main" id="{00D5D048-5C04-2AF2-07C1-AD5210315ACF}"/>
              </a:ext>
            </a:extLst>
          </p:cNvPr>
          <p:cNvSpPr txBox="1"/>
          <p:nvPr/>
        </p:nvSpPr>
        <p:spPr>
          <a:xfrm>
            <a:off x="1889607" y="9229774"/>
            <a:ext cx="1488848" cy="338554"/>
          </a:xfrm>
          <a:prstGeom prst="rect">
            <a:avLst/>
          </a:prstGeom>
          <a:noFill/>
        </p:spPr>
        <p:txBody>
          <a:bodyPr wrap="square">
            <a:spAutoFit/>
          </a:bodyPr>
          <a:lstStyle/>
          <a:p>
            <a:r>
              <a:rPr lang="en-US" sz="800" dirty="0">
                <a:solidFill>
                  <a:srgbClr val="004054"/>
                </a:solidFill>
                <a:latin typeface="Lato" panose="020F0502020204030203" pitchFamily="34" charset="77"/>
              </a:rPr>
              <a:t>Regional team to support you every step of the way</a:t>
            </a:r>
            <a:endParaRPr lang="en-US" sz="800" dirty="0">
              <a:solidFill>
                <a:srgbClr val="004054"/>
              </a:solidFill>
              <a:effectLst/>
              <a:latin typeface="Lato" panose="020F0502020204030203" pitchFamily="34" charset="77"/>
            </a:endParaRPr>
          </a:p>
        </p:txBody>
      </p:sp>
      <p:pic>
        <p:nvPicPr>
          <p:cNvPr id="44" name="Graphic 43">
            <a:extLst>
              <a:ext uri="{FF2B5EF4-FFF2-40B4-BE49-F238E27FC236}">
                <a16:creationId xmlns:a16="http://schemas.microsoft.com/office/drawing/2014/main" id="{6EA48057-BFB1-6841-C677-49032E8B27B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525016" y="9189720"/>
            <a:ext cx="419100" cy="419100"/>
          </a:xfrm>
          <a:prstGeom prst="rect">
            <a:avLst/>
          </a:prstGeom>
        </p:spPr>
      </p:pic>
      <p:pic>
        <p:nvPicPr>
          <p:cNvPr id="45" name="Picture 44">
            <a:extLst>
              <a:ext uri="{FF2B5EF4-FFF2-40B4-BE49-F238E27FC236}">
                <a16:creationId xmlns:a16="http://schemas.microsoft.com/office/drawing/2014/main" id="{ED65AD9F-2F4F-C4AA-336D-3BB388201FD7}"/>
              </a:ext>
            </a:extLst>
          </p:cNvPr>
          <p:cNvPicPr>
            <a:picLocks noChangeAspect="1"/>
          </p:cNvPicPr>
          <p:nvPr/>
        </p:nvPicPr>
        <p:blipFill>
          <a:blip r:embed="rId31"/>
          <a:srcRect/>
          <a:stretch/>
        </p:blipFill>
        <p:spPr>
          <a:xfrm>
            <a:off x="332715" y="9139670"/>
            <a:ext cx="1192301" cy="460503"/>
          </a:xfrm>
          <a:prstGeom prst="rect">
            <a:avLst/>
          </a:prstGeom>
        </p:spPr>
      </p:pic>
      <p:pic>
        <p:nvPicPr>
          <p:cNvPr id="4" name="Picture 3">
            <a:extLst>
              <a:ext uri="{FF2B5EF4-FFF2-40B4-BE49-F238E27FC236}">
                <a16:creationId xmlns:a16="http://schemas.microsoft.com/office/drawing/2014/main" id="{49DB84DE-A286-2B73-9AFD-12BA71DEC469}"/>
              </a:ext>
            </a:extLst>
          </p:cNvPr>
          <p:cNvPicPr>
            <a:picLocks noChangeAspect="1"/>
          </p:cNvPicPr>
          <p:nvPr/>
        </p:nvPicPr>
        <p:blipFill>
          <a:blip r:embed="rId32"/>
          <a:srcRect/>
          <a:stretch/>
        </p:blipFill>
        <p:spPr>
          <a:xfrm>
            <a:off x="5907895" y="152114"/>
            <a:ext cx="1689338" cy="653022"/>
          </a:xfrm>
          <a:prstGeom prst="rect">
            <a:avLst/>
          </a:prstGeom>
        </p:spPr>
      </p:pic>
    </p:spTree>
    <p:extLst>
      <p:ext uri="{BB962C8B-B14F-4D97-AF65-F5344CB8AC3E}">
        <p14:creationId xmlns:p14="http://schemas.microsoft.com/office/powerpoint/2010/main" val="64314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DE40D7-5784-4F16-C357-578BE4D0DF63}"/>
              </a:ext>
            </a:extLst>
          </p:cNvPr>
          <p:cNvSpPr/>
          <p:nvPr/>
        </p:nvSpPr>
        <p:spPr>
          <a:xfrm>
            <a:off x="0" y="7735901"/>
            <a:ext cx="7772400" cy="1063206"/>
          </a:xfrm>
          <a:prstGeom prst="rect">
            <a:avLst/>
          </a:prstGeom>
          <a:solidFill>
            <a:srgbClr val="D5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DDA8286-56C5-F9DD-9F44-0684154D365D}"/>
              </a:ext>
            </a:extLst>
          </p:cNvPr>
          <p:cNvSpPr/>
          <p:nvPr/>
        </p:nvSpPr>
        <p:spPr>
          <a:xfrm>
            <a:off x="0" y="-2"/>
            <a:ext cx="7772400" cy="2574389"/>
          </a:xfrm>
          <a:prstGeom prst="rect">
            <a:avLst/>
          </a:prstGeom>
          <a:solidFill>
            <a:srgbClr val="00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EB3F32-8706-E00F-3382-A8A3B2EA4F0E}"/>
              </a:ext>
            </a:extLst>
          </p:cNvPr>
          <p:cNvSpPr txBox="1"/>
          <p:nvPr/>
        </p:nvSpPr>
        <p:spPr>
          <a:xfrm>
            <a:off x="4783651" y="546545"/>
            <a:ext cx="2672257" cy="1261884"/>
          </a:xfrm>
          <a:prstGeom prst="rect">
            <a:avLst/>
          </a:prstGeom>
          <a:noFill/>
        </p:spPr>
        <p:txBody>
          <a:bodyPr wrap="square" rtlCol="0">
            <a:spAutoFit/>
          </a:bodyPr>
          <a:lstStyle/>
          <a:p>
            <a:r>
              <a:rPr lang="en-US" sz="950" dirty="0">
                <a:solidFill>
                  <a:schemeClr val="bg1"/>
                </a:solidFill>
                <a:effectLst/>
                <a:latin typeface="Lato" panose="020F0502020204030203" pitchFamily="34" charset="77"/>
              </a:rPr>
              <a:t>Understanding causes of stress and mental illnesses made me more aware of my situation. I realized that I didn't have a balance. Through this course, I was able to reduce stress by stabilizing my schedule, which almost immediately improved my overall well-being.</a:t>
            </a:r>
          </a:p>
          <a:p>
            <a:endParaRPr lang="en-US" sz="950" dirty="0">
              <a:solidFill>
                <a:schemeClr val="bg1"/>
              </a:solidFill>
              <a:latin typeface="Lato" panose="020F0502020204030203" pitchFamily="34" charset="77"/>
            </a:endParaRPr>
          </a:p>
          <a:p>
            <a:r>
              <a:rPr lang="en-US" sz="1000" dirty="0">
                <a:solidFill>
                  <a:srgbClr val="F5F5F5"/>
                </a:solidFill>
                <a:latin typeface="Lato" panose="020F0502020204030203" pitchFamily="34" charset="77"/>
              </a:rPr>
              <a:t>—</a:t>
            </a:r>
            <a:r>
              <a:rPr lang="en-US" sz="950" b="1" dirty="0">
                <a:solidFill>
                  <a:srgbClr val="00CFFF"/>
                </a:solidFill>
                <a:latin typeface="Lato" panose="020F0502020204030203" pitchFamily="34" charset="77"/>
              </a:rPr>
              <a:t>High School Student</a:t>
            </a:r>
            <a:r>
              <a:rPr lang="en-US" sz="950" dirty="0">
                <a:solidFill>
                  <a:schemeClr val="bg1"/>
                </a:solidFill>
                <a:latin typeface="Lato" panose="020F0502020204030203" pitchFamily="34" charset="77"/>
              </a:rPr>
              <a:t>, New York </a:t>
            </a:r>
          </a:p>
        </p:txBody>
      </p:sp>
      <p:sp>
        <p:nvSpPr>
          <p:cNvPr id="20" name="TextBox 19">
            <a:extLst>
              <a:ext uri="{FF2B5EF4-FFF2-40B4-BE49-F238E27FC236}">
                <a16:creationId xmlns:a16="http://schemas.microsoft.com/office/drawing/2014/main" id="{2E76690F-DA9D-3430-DD7F-D1FCEBE02E7F}"/>
              </a:ext>
            </a:extLst>
          </p:cNvPr>
          <p:cNvSpPr txBox="1"/>
          <p:nvPr/>
        </p:nvSpPr>
        <p:spPr>
          <a:xfrm>
            <a:off x="682205" y="3994936"/>
            <a:ext cx="2777828" cy="784830"/>
          </a:xfrm>
          <a:prstGeom prst="rect">
            <a:avLst/>
          </a:prstGeom>
          <a:noFill/>
        </p:spPr>
        <p:txBody>
          <a:bodyPr wrap="square" rtlCol="0">
            <a:spAutoFit/>
          </a:bodyPr>
          <a:lstStyle/>
          <a:p>
            <a:r>
              <a:rPr lang="en-US" sz="900" b="1" dirty="0">
                <a:solidFill>
                  <a:srgbClr val="7A04DD"/>
                </a:solidFill>
                <a:latin typeface="Lato" panose="020F0502020204030203" pitchFamily="34" charset="77"/>
              </a:rPr>
              <a:t>Understanding Mental Health Challenges</a:t>
            </a:r>
          </a:p>
          <a:p>
            <a:endParaRPr lang="en-US" sz="900" dirty="0">
              <a:solidFill>
                <a:srgbClr val="004054"/>
              </a:solidFill>
              <a:latin typeface="Lato" panose="020F0502020204030203" pitchFamily="34" charset="77"/>
            </a:endParaRPr>
          </a:p>
          <a:p>
            <a:r>
              <a:rPr lang="en-US" sz="900" dirty="0">
                <a:solidFill>
                  <a:srgbClr val="004054"/>
                </a:solidFill>
                <a:latin typeface="Lato" panose="020F0502020204030203" pitchFamily="34" charset="77"/>
              </a:rPr>
              <a:t>Students identify warning signs of a mental health condition and explore how the brain is impaired in some common disorders that affect their age group.</a:t>
            </a:r>
          </a:p>
        </p:txBody>
      </p:sp>
      <p:sp>
        <p:nvSpPr>
          <p:cNvPr id="25" name="TextBox 24">
            <a:extLst>
              <a:ext uri="{FF2B5EF4-FFF2-40B4-BE49-F238E27FC236}">
                <a16:creationId xmlns:a16="http://schemas.microsoft.com/office/drawing/2014/main" id="{3A3F0A0C-F447-5B82-7962-0F6BF662D272}"/>
              </a:ext>
            </a:extLst>
          </p:cNvPr>
          <p:cNvSpPr txBox="1"/>
          <p:nvPr/>
        </p:nvSpPr>
        <p:spPr>
          <a:xfrm>
            <a:off x="4346223" y="3994936"/>
            <a:ext cx="2780610" cy="784830"/>
          </a:xfrm>
          <a:prstGeom prst="rect">
            <a:avLst/>
          </a:prstGeom>
          <a:noFill/>
        </p:spPr>
        <p:txBody>
          <a:bodyPr wrap="square" rtlCol="0">
            <a:spAutoFit/>
          </a:bodyPr>
          <a:lstStyle/>
          <a:p>
            <a:r>
              <a:rPr lang="en-US" sz="900" b="1" dirty="0">
                <a:solidFill>
                  <a:srgbClr val="7A04DD"/>
                </a:solidFill>
                <a:latin typeface="Lato" panose="020F0502020204030203" pitchFamily="34" charset="77"/>
              </a:rPr>
              <a:t>Mental Health Coping Strategies</a:t>
            </a:r>
          </a:p>
          <a:p>
            <a:endParaRPr lang="en-US" sz="900" dirty="0">
              <a:solidFill>
                <a:srgbClr val="004054"/>
              </a:solidFill>
              <a:latin typeface="Lato" panose="020F0502020204030203" pitchFamily="34" charset="77"/>
            </a:endParaRPr>
          </a:p>
          <a:p>
            <a:r>
              <a:rPr lang="en-US" sz="900" dirty="0">
                <a:solidFill>
                  <a:srgbClr val="004054"/>
                </a:solidFill>
                <a:latin typeface="Lato" panose="020F0502020204030203" pitchFamily="34" charset="77"/>
              </a:rPr>
              <a:t>Students learn what coping strategies are and how they can be used to deal with life’s challenges and support mental health. </a:t>
            </a:r>
          </a:p>
        </p:txBody>
      </p:sp>
      <p:sp>
        <p:nvSpPr>
          <p:cNvPr id="27" name="TextBox 26">
            <a:extLst>
              <a:ext uri="{FF2B5EF4-FFF2-40B4-BE49-F238E27FC236}">
                <a16:creationId xmlns:a16="http://schemas.microsoft.com/office/drawing/2014/main" id="{E67483C9-F1A0-B9BC-D8C5-579B60476DA5}"/>
              </a:ext>
            </a:extLst>
          </p:cNvPr>
          <p:cNvSpPr txBox="1"/>
          <p:nvPr/>
        </p:nvSpPr>
        <p:spPr>
          <a:xfrm>
            <a:off x="4346223" y="6777169"/>
            <a:ext cx="2777828" cy="784830"/>
          </a:xfrm>
          <a:prstGeom prst="rect">
            <a:avLst/>
          </a:prstGeom>
          <a:noFill/>
        </p:spPr>
        <p:txBody>
          <a:bodyPr wrap="square" rtlCol="0">
            <a:spAutoFit/>
          </a:bodyPr>
          <a:lstStyle/>
          <a:p>
            <a:r>
              <a:rPr lang="en-US" sz="900" b="1" dirty="0">
                <a:solidFill>
                  <a:srgbClr val="7A04DD"/>
                </a:solidFill>
                <a:latin typeface="Lato" panose="020F0502020204030203" pitchFamily="34" charset="77"/>
              </a:rPr>
              <a:t>Creating a Supportive Mental Wellness Plan </a:t>
            </a:r>
          </a:p>
          <a:p>
            <a:endParaRPr lang="en-US" sz="900" dirty="0">
              <a:solidFill>
                <a:srgbClr val="004054"/>
              </a:solidFill>
              <a:latin typeface="Lato" panose="020F0502020204030203" pitchFamily="34" charset="77"/>
            </a:endParaRPr>
          </a:p>
          <a:p>
            <a:r>
              <a:rPr lang="en-US" sz="900" dirty="0">
                <a:solidFill>
                  <a:srgbClr val="004054"/>
                </a:solidFill>
                <a:latin typeface="Lato" panose="020F0502020204030203" pitchFamily="34" charset="77"/>
              </a:rPr>
              <a:t>Students practice what they’ve learned throughout the course while also developing their own personal mental wellness strategy.</a:t>
            </a:r>
            <a:endParaRPr lang="en-US" sz="1000" dirty="0">
              <a:solidFill>
                <a:srgbClr val="004054"/>
              </a:solidFill>
              <a:latin typeface="Lato" panose="020F0502020204030203" pitchFamily="34" charset="77"/>
            </a:endParaRPr>
          </a:p>
        </p:txBody>
      </p:sp>
      <p:sp>
        <p:nvSpPr>
          <p:cNvPr id="29" name="TextBox 28">
            <a:extLst>
              <a:ext uri="{FF2B5EF4-FFF2-40B4-BE49-F238E27FC236}">
                <a16:creationId xmlns:a16="http://schemas.microsoft.com/office/drawing/2014/main" id="{29CF7B54-3E2F-5607-B467-3A522482092C}"/>
              </a:ext>
            </a:extLst>
          </p:cNvPr>
          <p:cNvSpPr txBox="1"/>
          <p:nvPr/>
        </p:nvSpPr>
        <p:spPr>
          <a:xfrm>
            <a:off x="668603" y="6777169"/>
            <a:ext cx="2777828" cy="784830"/>
          </a:xfrm>
          <a:prstGeom prst="rect">
            <a:avLst/>
          </a:prstGeom>
          <a:noFill/>
        </p:spPr>
        <p:txBody>
          <a:bodyPr wrap="square" rtlCol="0">
            <a:spAutoFit/>
          </a:bodyPr>
          <a:lstStyle/>
          <a:p>
            <a:r>
              <a:rPr lang="en-US" sz="900" b="1" dirty="0">
                <a:solidFill>
                  <a:srgbClr val="7A04DD"/>
                </a:solidFill>
                <a:latin typeface="Lato" panose="020F0502020204030203" pitchFamily="34" charset="77"/>
              </a:rPr>
              <a:t>Seeking and Offering Support</a:t>
            </a:r>
          </a:p>
          <a:p>
            <a:endParaRPr lang="en-US" sz="900" dirty="0">
              <a:solidFill>
                <a:srgbClr val="004054"/>
              </a:solidFill>
              <a:latin typeface="Lato" panose="020F0502020204030203" pitchFamily="34" charset="77"/>
            </a:endParaRPr>
          </a:p>
          <a:p>
            <a:r>
              <a:rPr lang="en-US" sz="900" dirty="0">
                <a:solidFill>
                  <a:srgbClr val="004054"/>
                </a:solidFill>
                <a:latin typeface="Lato" panose="020F0502020204030203" pitchFamily="34" charset="77"/>
              </a:rPr>
              <a:t>Students learn how to recognize when help is needed and how to access it for oneself and to encourage others to seek help when needed.</a:t>
            </a:r>
          </a:p>
        </p:txBody>
      </p:sp>
      <p:sp>
        <p:nvSpPr>
          <p:cNvPr id="19" name="TextBox 18">
            <a:extLst>
              <a:ext uri="{FF2B5EF4-FFF2-40B4-BE49-F238E27FC236}">
                <a16:creationId xmlns:a16="http://schemas.microsoft.com/office/drawing/2014/main" id="{06288E0C-83F0-9053-9DD5-72BD8620AD1C}"/>
              </a:ext>
            </a:extLst>
          </p:cNvPr>
          <p:cNvSpPr txBox="1"/>
          <p:nvPr/>
        </p:nvSpPr>
        <p:spPr>
          <a:xfrm>
            <a:off x="253999" y="770389"/>
            <a:ext cx="3811536" cy="1107996"/>
          </a:xfrm>
          <a:prstGeom prst="rect">
            <a:avLst/>
          </a:prstGeom>
          <a:noFill/>
        </p:spPr>
        <p:txBody>
          <a:bodyPr wrap="square" rtlCol="0">
            <a:spAutoFit/>
          </a:bodyPr>
          <a:lstStyle/>
          <a:p>
            <a:r>
              <a:rPr lang="en-US" sz="2200" b="1" dirty="0">
                <a:solidFill>
                  <a:srgbClr val="00CFFF"/>
                </a:solidFill>
                <a:latin typeface="Lato" panose="020F0502020204030203" pitchFamily="34" charset="77"/>
              </a:rPr>
              <a:t>Introduce Coping Strategies</a:t>
            </a:r>
          </a:p>
          <a:p>
            <a:r>
              <a:rPr lang="en-US" sz="2200" b="1" dirty="0">
                <a:solidFill>
                  <a:srgbClr val="00CFFF"/>
                </a:solidFill>
                <a:latin typeface="Lato" panose="020F0502020204030203" pitchFamily="34" charset="77"/>
              </a:rPr>
              <a:t>To Help Students Manage </a:t>
            </a:r>
          </a:p>
          <a:p>
            <a:r>
              <a:rPr lang="en-US" sz="2200" b="1" dirty="0">
                <a:solidFill>
                  <a:srgbClr val="00CFFF"/>
                </a:solidFill>
                <a:latin typeface="Lato" panose="020F0502020204030203" pitchFamily="34" charset="77"/>
              </a:rPr>
              <a:t>Their Emotions &amp; Behaviors </a:t>
            </a:r>
          </a:p>
        </p:txBody>
      </p:sp>
      <p:pic>
        <p:nvPicPr>
          <p:cNvPr id="47" name="Picture 46">
            <a:extLst>
              <a:ext uri="{FF2B5EF4-FFF2-40B4-BE49-F238E27FC236}">
                <a16:creationId xmlns:a16="http://schemas.microsoft.com/office/drawing/2014/main" id="{8B599AA7-EF04-5C43-9D99-3A80D3ACF647}"/>
              </a:ext>
            </a:extLst>
          </p:cNvPr>
          <p:cNvPicPr>
            <a:picLocks noChangeAspect="1"/>
          </p:cNvPicPr>
          <p:nvPr/>
        </p:nvPicPr>
        <p:blipFill>
          <a:blip r:embed="rId3"/>
          <a:stretch>
            <a:fillRect/>
          </a:stretch>
        </p:blipFill>
        <p:spPr>
          <a:xfrm>
            <a:off x="4292989" y="407829"/>
            <a:ext cx="327684" cy="281961"/>
          </a:xfrm>
          <a:prstGeom prst="rect">
            <a:avLst/>
          </a:prstGeom>
        </p:spPr>
      </p:pic>
      <p:pic>
        <p:nvPicPr>
          <p:cNvPr id="49" name="Graphic 48">
            <a:extLst>
              <a:ext uri="{FF2B5EF4-FFF2-40B4-BE49-F238E27FC236}">
                <a16:creationId xmlns:a16="http://schemas.microsoft.com/office/drawing/2014/main" id="{CC7F06FF-B92A-8E85-1C85-3593F69F119B}"/>
              </a:ext>
            </a:extLst>
          </p:cNvPr>
          <p:cNvPicPr>
            <a:picLocks noChangeAspect="1"/>
          </p:cNvPicPr>
          <p:nvPr/>
        </p:nvPicPr>
        <p:blipFill>
          <a:blip r:embed="rId4">
            <a:alphaModFix amt="40000"/>
            <a:extLst>
              <a:ext uri="{96DAC541-7B7A-43D3-8B79-37D633B846F1}">
                <asvg:svgBlip xmlns:asvg="http://schemas.microsoft.com/office/drawing/2016/SVG/main" r:embed="rId5"/>
              </a:ext>
            </a:extLst>
          </a:blip>
          <a:stretch>
            <a:fillRect/>
          </a:stretch>
        </p:blipFill>
        <p:spPr>
          <a:xfrm rot="20207472">
            <a:off x="-775866" y="-2675801"/>
            <a:ext cx="3920715" cy="3920715"/>
          </a:xfrm>
          <a:prstGeom prst="rect">
            <a:avLst/>
          </a:prstGeom>
        </p:spPr>
      </p:pic>
      <p:pic>
        <p:nvPicPr>
          <p:cNvPr id="12" name="Picture 11" descr="A screenshot of a social media page&#10;&#10;Description automatically generated">
            <a:extLst>
              <a:ext uri="{FF2B5EF4-FFF2-40B4-BE49-F238E27FC236}">
                <a16:creationId xmlns:a16="http://schemas.microsoft.com/office/drawing/2014/main" id="{B4E5E77E-8CC3-0A79-84B2-4B514DD64AF3}"/>
              </a:ext>
            </a:extLst>
          </p:cNvPr>
          <p:cNvPicPr>
            <a:picLocks noChangeAspect="1"/>
          </p:cNvPicPr>
          <p:nvPr/>
        </p:nvPicPr>
        <p:blipFill>
          <a:blip r:embed="rId6"/>
          <a:stretch>
            <a:fillRect/>
          </a:stretch>
        </p:blipFill>
        <p:spPr>
          <a:xfrm>
            <a:off x="685800" y="2148840"/>
            <a:ext cx="2765146" cy="1728216"/>
          </a:xfrm>
          <a:prstGeom prst="rect">
            <a:avLst/>
          </a:prstGeom>
          <a:ln w="6350">
            <a:solidFill>
              <a:srgbClr val="004054"/>
            </a:solidFill>
          </a:ln>
        </p:spPr>
      </p:pic>
      <p:pic>
        <p:nvPicPr>
          <p:cNvPr id="18" name="Picture 17" descr="A screenshot of a social media survey&#10;&#10;Description automatically generated">
            <a:extLst>
              <a:ext uri="{FF2B5EF4-FFF2-40B4-BE49-F238E27FC236}">
                <a16:creationId xmlns:a16="http://schemas.microsoft.com/office/drawing/2014/main" id="{80DEF188-E9A7-C2AD-1D01-56FB4B728BA1}"/>
              </a:ext>
            </a:extLst>
          </p:cNvPr>
          <p:cNvPicPr>
            <a:picLocks noChangeAspect="1"/>
          </p:cNvPicPr>
          <p:nvPr/>
        </p:nvPicPr>
        <p:blipFill>
          <a:blip r:embed="rId7"/>
          <a:stretch>
            <a:fillRect/>
          </a:stretch>
        </p:blipFill>
        <p:spPr>
          <a:xfrm>
            <a:off x="4361688" y="2148840"/>
            <a:ext cx="2765145" cy="1728216"/>
          </a:xfrm>
          <a:prstGeom prst="rect">
            <a:avLst/>
          </a:prstGeom>
          <a:ln w="6350">
            <a:solidFill>
              <a:srgbClr val="004054"/>
            </a:solidFill>
          </a:ln>
        </p:spPr>
      </p:pic>
      <p:pic>
        <p:nvPicPr>
          <p:cNvPr id="22" name="Picture 21" descr="A close-up of a person's face&#10;&#10;Description automatically generated">
            <a:extLst>
              <a:ext uri="{FF2B5EF4-FFF2-40B4-BE49-F238E27FC236}">
                <a16:creationId xmlns:a16="http://schemas.microsoft.com/office/drawing/2014/main" id="{85053B52-50AF-0B33-87D8-02E535DC3A5B}"/>
              </a:ext>
            </a:extLst>
          </p:cNvPr>
          <p:cNvPicPr>
            <a:picLocks noChangeAspect="1"/>
          </p:cNvPicPr>
          <p:nvPr/>
        </p:nvPicPr>
        <p:blipFill>
          <a:blip r:embed="rId8"/>
          <a:stretch>
            <a:fillRect/>
          </a:stretch>
        </p:blipFill>
        <p:spPr>
          <a:xfrm>
            <a:off x="685800" y="4928616"/>
            <a:ext cx="2765146" cy="1728216"/>
          </a:xfrm>
          <a:prstGeom prst="rect">
            <a:avLst/>
          </a:prstGeom>
          <a:ln w="6350">
            <a:solidFill>
              <a:srgbClr val="004054"/>
            </a:solidFill>
          </a:ln>
        </p:spPr>
      </p:pic>
      <p:pic>
        <p:nvPicPr>
          <p:cNvPr id="24" name="Picture 23" descr="A screenshot of a warning sign&#10;&#10;Description automatically generated">
            <a:extLst>
              <a:ext uri="{FF2B5EF4-FFF2-40B4-BE49-F238E27FC236}">
                <a16:creationId xmlns:a16="http://schemas.microsoft.com/office/drawing/2014/main" id="{472424D7-48D2-43B8-770C-286193F1D78F}"/>
              </a:ext>
            </a:extLst>
          </p:cNvPr>
          <p:cNvPicPr>
            <a:picLocks noChangeAspect="1"/>
          </p:cNvPicPr>
          <p:nvPr/>
        </p:nvPicPr>
        <p:blipFill>
          <a:blip r:embed="rId9"/>
          <a:stretch>
            <a:fillRect/>
          </a:stretch>
        </p:blipFill>
        <p:spPr>
          <a:xfrm>
            <a:off x="4361688" y="4928616"/>
            <a:ext cx="2765146" cy="1728216"/>
          </a:xfrm>
          <a:prstGeom prst="rect">
            <a:avLst/>
          </a:prstGeom>
          <a:ln w="6350">
            <a:solidFill>
              <a:srgbClr val="004054"/>
            </a:solidFill>
          </a:ln>
        </p:spPr>
      </p:pic>
      <p:sp>
        <p:nvSpPr>
          <p:cNvPr id="2" name="Rectangle 1">
            <a:extLst>
              <a:ext uri="{FF2B5EF4-FFF2-40B4-BE49-F238E27FC236}">
                <a16:creationId xmlns:a16="http://schemas.microsoft.com/office/drawing/2014/main" id="{668ABD72-16B7-62BD-391C-044043285769}"/>
              </a:ext>
            </a:extLst>
          </p:cNvPr>
          <p:cNvSpPr/>
          <p:nvPr/>
        </p:nvSpPr>
        <p:spPr>
          <a:xfrm>
            <a:off x="0" y="8733033"/>
            <a:ext cx="7772400" cy="1325365"/>
          </a:xfrm>
          <a:prstGeom prst="rect">
            <a:avLst/>
          </a:prstGeom>
          <a:solidFill>
            <a:srgbClr val="00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0FED3B-6BB8-6614-2A60-302A1D1711EF}"/>
              </a:ext>
            </a:extLst>
          </p:cNvPr>
          <p:cNvSpPr txBox="1"/>
          <p:nvPr/>
        </p:nvSpPr>
        <p:spPr>
          <a:xfrm>
            <a:off x="2442866" y="9041772"/>
            <a:ext cx="1737917" cy="707886"/>
          </a:xfrm>
          <a:prstGeom prst="rect">
            <a:avLst/>
          </a:prstGeom>
          <a:noFill/>
        </p:spPr>
        <p:txBody>
          <a:bodyPr wrap="square" rtlCol="0">
            <a:spAutoFit/>
          </a:bodyPr>
          <a:lstStyle/>
          <a:p>
            <a:r>
              <a:rPr lang="en-US" sz="1000" b="1" dirty="0">
                <a:solidFill>
                  <a:srgbClr val="00CFFF"/>
                </a:solidFill>
                <a:latin typeface="Lato" panose="020F0502020204030203" pitchFamily="34" charset="77"/>
              </a:rPr>
              <a:t>Ready to start? </a:t>
            </a:r>
          </a:p>
          <a:p>
            <a:endParaRPr lang="en-US" sz="1000" dirty="0">
              <a:solidFill>
                <a:schemeClr val="bg1"/>
              </a:solidFill>
              <a:latin typeface="Lato" panose="020F0502020204030203" pitchFamily="34" charset="77"/>
            </a:endParaRPr>
          </a:p>
          <a:p>
            <a:r>
              <a:rPr lang="en-US" sz="1000" dirty="0">
                <a:solidFill>
                  <a:schemeClr val="bg1"/>
                </a:solidFill>
                <a:latin typeface="Lato" panose="020F0502020204030203" pitchFamily="34" charset="77"/>
              </a:rPr>
              <a:t>Register now at </a:t>
            </a:r>
          </a:p>
          <a:p>
            <a:r>
              <a:rPr lang="en-US" sz="1000" u="sng" dirty="0">
                <a:solidFill>
                  <a:schemeClr val="bg1"/>
                </a:solidFill>
                <a:uFill>
                  <a:solidFill>
                    <a:srgbClr val="004054"/>
                  </a:solidFill>
                </a:uFill>
                <a:latin typeface="Lato" panose="020F0502020204030203" pitchFamily="34" charset="77"/>
                <a:hlinkClick r:id="rId10">
                  <a:extLst>
                    <a:ext uri="{A12FA001-AC4F-418D-AE19-62706E023703}">
                      <ahyp:hlinkClr xmlns:ahyp="http://schemas.microsoft.com/office/drawing/2018/hyperlinkcolor" val="tx"/>
                    </a:ext>
                  </a:extLst>
                </a:hlinkClick>
              </a:rPr>
              <a:t>everfi.com/</a:t>
            </a:r>
            <a:r>
              <a:rPr lang="en-US" sz="1000" u="sng" dirty="0" err="1">
                <a:solidFill>
                  <a:schemeClr val="bg1"/>
                </a:solidFill>
                <a:uFill>
                  <a:solidFill>
                    <a:srgbClr val="004054"/>
                  </a:solidFill>
                </a:uFill>
                <a:latin typeface="Lato" panose="020F0502020204030203" pitchFamily="34" charset="77"/>
              </a:rPr>
              <a:t>newteacher</a:t>
            </a:r>
            <a:endParaRPr lang="en-US" sz="1000" u="sng" dirty="0">
              <a:solidFill>
                <a:schemeClr val="bg1"/>
              </a:solidFill>
              <a:uFill>
                <a:solidFill>
                  <a:srgbClr val="004054"/>
                </a:solidFill>
              </a:uFill>
              <a:latin typeface="Lato" panose="020F0502020204030203" pitchFamily="34" charset="77"/>
            </a:endParaRPr>
          </a:p>
        </p:txBody>
      </p:sp>
      <p:sp>
        <p:nvSpPr>
          <p:cNvPr id="5" name="TextBox 4">
            <a:extLst>
              <a:ext uri="{FF2B5EF4-FFF2-40B4-BE49-F238E27FC236}">
                <a16:creationId xmlns:a16="http://schemas.microsoft.com/office/drawing/2014/main" id="{0B6C3655-D05D-640B-AC62-AAE5D25B47EE}"/>
              </a:ext>
            </a:extLst>
          </p:cNvPr>
          <p:cNvSpPr txBox="1"/>
          <p:nvPr/>
        </p:nvSpPr>
        <p:spPr>
          <a:xfrm>
            <a:off x="4378683" y="9065782"/>
            <a:ext cx="754620" cy="646331"/>
          </a:xfrm>
          <a:prstGeom prst="rect">
            <a:avLst/>
          </a:prstGeom>
          <a:noFill/>
        </p:spPr>
        <p:txBody>
          <a:bodyPr wrap="square" rtlCol="0">
            <a:spAutoFit/>
          </a:bodyPr>
          <a:lstStyle/>
          <a:p>
            <a:r>
              <a:rPr lang="en-US" sz="1800" dirty="0">
                <a:solidFill>
                  <a:schemeClr val="bg1"/>
                </a:solidFill>
                <a:latin typeface="Lato" panose="020F0502020204030203" pitchFamily="34" charset="77"/>
                <a:hlinkClick r:id="rId11"/>
              </a:rPr>
              <a:t>QR</a:t>
            </a:r>
          </a:p>
          <a:p>
            <a:r>
              <a:rPr lang="en-US" sz="1800" u="sng" dirty="0">
                <a:solidFill>
                  <a:schemeClr val="bg1"/>
                </a:solidFill>
                <a:uFill>
                  <a:solidFill>
                    <a:srgbClr val="360F59"/>
                  </a:solidFill>
                </a:uFill>
                <a:latin typeface="Lato" panose="020F0502020204030203" pitchFamily="34" charset="77"/>
                <a:hlinkClick r:id="rId11"/>
              </a:rPr>
              <a:t>LINK</a:t>
            </a:r>
            <a:endParaRPr lang="en-US" sz="1800" u="sng" dirty="0">
              <a:solidFill>
                <a:schemeClr val="bg1"/>
              </a:solidFill>
              <a:uFill>
                <a:solidFill>
                  <a:srgbClr val="360F59"/>
                </a:solidFill>
              </a:uFill>
              <a:latin typeface="Lato" panose="020F0502020204030203" pitchFamily="34" charset="77"/>
            </a:endParaRPr>
          </a:p>
        </p:txBody>
      </p:sp>
      <p:pic>
        <p:nvPicPr>
          <p:cNvPr id="9" name="Picture 8" descr="A qr code with black squares&#10;&#10;Description automatically generated">
            <a:extLst>
              <a:ext uri="{FF2B5EF4-FFF2-40B4-BE49-F238E27FC236}">
                <a16:creationId xmlns:a16="http://schemas.microsoft.com/office/drawing/2014/main" id="{C949CCA3-3F9A-2190-598C-1DE564873F4B}"/>
              </a:ext>
            </a:extLst>
          </p:cNvPr>
          <p:cNvPicPr>
            <a:picLocks noChangeAspect="1"/>
          </p:cNvPicPr>
          <p:nvPr/>
        </p:nvPicPr>
        <p:blipFill>
          <a:blip r:embed="rId12"/>
          <a:stretch>
            <a:fillRect/>
          </a:stretch>
        </p:blipFill>
        <p:spPr>
          <a:xfrm>
            <a:off x="4306824" y="9015984"/>
            <a:ext cx="758952" cy="758952"/>
          </a:xfrm>
          <a:prstGeom prst="rect">
            <a:avLst/>
          </a:prstGeom>
        </p:spPr>
      </p:pic>
      <p:sp>
        <p:nvSpPr>
          <p:cNvPr id="11" name="Google Shape;92;p15">
            <a:extLst>
              <a:ext uri="{FF2B5EF4-FFF2-40B4-BE49-F238E27FC236}">
                <a16:creationId xmlns:a16="http://schemas.microsoft.com/office/drawing/2014/main" id="{D78A14C9-B8B7-A7E9-C9F5-175E6981607D}"/>
              </a:ext>
            </a:extLst>
          </p:cNvPr>
          <p:cNvSpPr txBox="1"/>
          <p:nvPr/>
        </p:nvSpPr>
        <p:spPr>
          <a:xfrm>
            <a:off x="5747943" y="9070020"/>
            <a:ext cx="1441938" cy="668850"/>
          </a:xfrm>
          <a:prstGeom prst="rect">
            <a:avLst/>
          </a:prstGeom>
          <a:noFill/>
          <a:ln>
            <a:noFill/>
          </a:ln>
        </p:spPr>
        <p:txBody>
          <a:bodyPr spcFirstLastPara="1" wrap="square" lIns="0" tIns="12700" rIns="0" bIns="0" anchor="t" anchorCtr="0">
            <a:noAutofit/>
          </a:bodyPr>
          <a:lstStyle/>
          <a:p>
            <a:pPr marL="12700" marR="0" lvl="0" indent="0" algn="l" rtl="0">
              <a:lnSpc>
                <a:spcPct val="118333"/>
              </a:lnSpc>
              <a:spcBef>
                <a:spcPts val="0"/>
              </a:spcBef>
              <a:spcAft>
                <a:spcPts val="0"/>
              </a:spcAft>
              <a:buNone/>
            </a:pPr>
            <a:r>
              <a:rPr lang="en" sz="600" dirty="0" err="1">
                <a:solidFill>
                  <a:schemeClr val="bg1"/>
                </a:solidFill>
                <a:latin typeface="Lato" panose="020F0502020204030203" pitchFamily="34" charset="77"/>
                <a:ea typeface="Lato Light"/>
                <a:cs typeface="Lato Light"/>
                <a:sym typeface="Lato Light"/>
              </a:rPr>
              <a:t>Everfi</a:t>
            </a:r>
            <a:r>
              <a:rPr lang="en" sz="600" dirty="0">
                <a:solidFill>
                  <a:schemeClr val="bg1"/>
                </a:solidFill>
                <a:latin typeface="Lato" panose="020F0502020204030203" pitchFamily="34" charset="77"/>
                <a:ea typeface="Lato Light"/>
                <a:cs typeface="Lato Light"/>
                <a:sym typeface="Lato Light"/>
              </a:rPr>
              <a:t> empowers educators to bring real-world learning into the classroom and equip  students with the skills they need for success—now and in the future. </a:t>
            </a:r>
          </a:p>
          <a:p>
            <a:pPr marL="12700" marR="0" lvl="0" indent="0" algn="l" rtl="0">
              <a:lnSpc>
                <a:spcPct val="118333"/>
              </a:lnSpc>
              <a:spcBef>
                <a:spcPts val="0"/>
              </a:spcBef>
              <a:spcAft>
                <a:spcPts val="0"/>
              </a:spcAft>
              <a:buNone/>
            </a:pPr>
            <a:endParaRPr lang="en" sz="600" dirty="0">
              <a:solidFill>
                <a:schemeClr val="bg1"/>
              </a:solidFill>
              <a:latin typeface="Lato" panose="020F0502020204030203" pitchFamily="34" charset="77"/>
              <a:ea typeface="Lato Light"/>
              <a:cs typeface="Lato Light"/>
              <a:sym typeface="Lato Light"/>
            </a:endParaRPr>
          </a:p>
          <a:p>
            <a:pPr marL="12700">
              <a:lnSpc>
                <a:spcPct val="118333"/>
              </a:lnSpc>
            </a:pPr>
            <a:r>
              <a:rPr lang="en" sz="600" dirty="0">
                <a:solidFill>
                  <a:schemeClr val="bg1"/>
                </a:solidFill>
                <a:latin typeface="Lato" panose="020F0502020204030203" pitchFamily="34" charset="77"/>
                <a:ea typeface="Lato Light"/>
                <a:cs typeface="Lato Light"/>
                <a:sym typeface="Lato Light"/>
              </a:rPr>
              <a:t>(800) 945-2316</a:t>
            </a:r>
          </a:p>
          <a:p>
            <a:pPr marL="12700" marR="0" lvl="0" indent="0" algn="l" rtl="0">
              <a:lnSpc>
                <a:spcPct val="118333"/>
              </a:lnSpc>
              <a:spcBef>
                <a:spcPts val="0"/>
              </a:spcBef>
              <a:spcAft>
                <a:spcPts val="0"/>
              </a:spcAft>
              <a:buNone/>
            </a:pPr>
            <a:endParaRPr lang="en" sz="600" dirty="0">
              <a:solidFill>
                <a:schemeClr val="bg1"/>
              </a:solidFill>
              <a:latin typeface="Lato" panose="020F0502020204030203" pitchFamily="34" charset="77"/>
              <a:ea typeface="Lato Light"/>
              <a:cs typeface="Lato Light"/>
              <a:sym typeface="Lato Light"/>
            </a:endParaRPr>
          </a:p>
        </p:txBody>
      </p:sp>
      <p:pic>
        <p:nvPicPr>
          <p:cNvPr id="13" name="Picture 12" descr="A logo with text and a triangle&#10;&#10;Description automatically generated">
            <a:extLst>
              <a:ext uri="{FF2B5EF4-FFF2-40B4-BE49-F238E27FC236}">
                <a16:creationId xmlns:a16="http://schemas.microsoft.com/office/drawing/2014/main" id="{4567BBA5-8387-8179-E8D9-2AFFA2BDCA50}"/>
              </a:ext>
            </a:extLst>
          </p:cNvPr>
          <p:cNvPicPr>
            <a:picLocks noChangeAspect="1"/>
          </p:cNvPicPr>
          <p:nvPr/>
        </p:nvPicPr>
        <p:blipFill>
          <a:blip r:embed="rId13"/>
          <a:stretch>
            <a:fillRect/>
          </a:stretch>
        </p:blipFill>
        <p:spPr>
          <a:xfrm>
            <a:off x="6749527" y="7837067"/>
            <a:ext cx="619104" cy="764846"/>
          </a:xfrm>
          <a:prstGeom prst="rect">
            <a:avLst/>
          </a:prstGeom>
        </p:spPr>
      </p:pic>
      <p:sp>
        <p:nvSpPr>
          <p:cNvPr id="14" name="TextBox 13">
            <a:extLst>
              <a:ext uri="{FF2B5EF4-FFF2-40B4-BE49-F238E27FC236}">
                <a16:creationId xmlns:a16="http://schemas.microsoft.com/office/drawing/2014/main" id="{9A65E9A9-BD81-E278-2006-D4F9515CADB3}"/>
              </a:ext>
            </a:extLst>
          </p:cNvPr>
          <p:cNvSpPr txBox="1"/>
          <p:nvPr/>
        </p:nvSpPr>
        <p:spPr>
          <a:xfrm>
            <a:off x="1064806" y="8001357"/>
            <a:ext cx="2476784" cy="461665"/>
          </a:xfrm>
          <a:prstGeom prst="rect">
            <a:avLst/>
          </a:prstGeom>
          <a:noFill/>
        </p:spPr>
        <p:txBody>
          <a:bodyPr wrap="square" rtlCol="0">
            <a:spAutoFit/>
          </a:bodyPr>
          <a:lstStyle/>
          <a:p>
            <a:r>
              <a:rPr lang="en-US" sz="1200" b="1" dirty="0">
                <a:solidFill>
                  <a:srgbClr val="004054"/>
                </a:solidFill>
                <a:latin typeface="Lato" panose="020F0502020204030203" pitchFamily="34" charset="77"/>
              </a:rPr>
              <a:t>This course is a part of </a:t>
            </a:r>
            <a:r>
              <a:rPr lang="en-US" sz="1200" b="1" dirty="0" err="1">
                <a:solidFill>
                  <a:srgbClr val="004054"/>
                </a:solidFill>
                <a:latin typeface="Lato" panose="020F0502020204030203" pitchFamily="34" charset="77"/>
              </a:rPr>
              <a:t>Everfi’s</a:t>
            </a:r>
            <a:r>
              <a:rPr lang="en-US" sz="1200" b="1" dirty="0">
                <a:solidFill>
                  <a:srgbClr val="004054"/>
                </a:solidFill>
                <a:latin typeface="Lato" panose="020F0502020204030203" pitchFamily="34" charset="77"/>
              </a:rPr>
              <a:t> Health &amp; Wellness Suite  </a:t>
            </a:r>
          </a:p>
        </p:txBody>
      </p:sp>
      <p:sp>
        <p:nvSpPr>
          <p:cNvPr id="15" name="TextBox 14">
            <a:extLst>
              <a:ext uri="{FF2B5EF4-FFF2-40B4-BE49-F238E27FC236}">
                <a16:creationId xmlns:a16="http://schemas.microsoft.com/office/drawing/2014/main" id="{5CCB166E-983F-54A0-B538-17850D7BC6C2}"/>
              </a:ext>
            </a:extLst>
          </p:cNvPr>
          <p:cNvSpPr txBox="1"/>
          <p:nvPr/>
        </p:nvSpPr>
        <p:spPr>
          <a:xfrm>
            <a:off x="3544639" y="7955191"/>
            <a:ext cx="3171360" cy="553998"/>
          </a:xfrm>
          <a:prstGeom prst="rect">
            <a:avLst/>
          </a:prstGeom>
          <a:noFill/>
        </p:spPr>
        <p:txBody>
          <a:bodyPr wrap="square" rtlCol="0">
            <a:spAutoFit/>
          </a:bodyPr>
          <a:lstStyle/>
          <a:p>
            <a:r>
              <a:rPr lang="en-US" sz="1000" dirty="0">
                <a:solidFill>
                  <a:srgbClr val="004054"/>
                </a:solidFill>
                <a:latin typeface="Lato" panose="020F0502020204030203" pitchFamily="34" charset="77"/>
              </a:rPr>
              <a:t>Discover complementary courses covering topics like like prescription drug safety, health risks of cannabis use, vaping prevention, and navigating healthcare </a:t>
            </a:r>
          </a:p>
        </p:txBody>
      </p:sp>
      <p:pic>
        <p:nvPicPr>
          <p:cNvPr id="17" name="Graphic 16">
            <a:extLst>
              <a:ext uri="{FF2B5EF4-FFF2-40B4-BE49-F238E27FC236}">
                <a16:creationId xmlns:a16="http://schemas.microsoft.com/office/drawing/2014/main" id="{7CE9A264-7ED6-4F2B-D362-F8A5DD12F8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9062" y="7882423"/>
            <a:ext cx="704088" cy="704088"/>
          </a:xfrm>
          <a:prstGeom prst="rect">
            <a:avLst/>
          </a:prstGeom>
        </p:spPr>
      </p:pic>
      <p:pic>
        <p:nvPicPr>
          <p:cNvPr id="6" name="Picture 5">
            <a:extLst>
              <a:ext uri="{FF2B5EF4-FFF2-40B4-BE49-F238E27FC236}">
                <a16:creationId xmlns:a16="http://schemas.microsoft.com/office/drawing/2014/main" id="{96C8430C-A5AF-21FF-6E13-F02712A8508D}"/>
              </a:ext>
            </a:extLst>
          </p:cNvPr>
          <p:cNvPicPr>
            <a:picLocks noChangeAspect="1"/>
          </p:cNvPicPr>
          <p:nvPr/>
        </p:nvPicPr>
        <p:blipFill>
          <a:blip r:embed="rId16"/>
          <a:srcRect/>
          <a:stretch/>
        </p:blipFill>
        <p:spPr>
          <a:xfrm>
            <a:off x="627487" y="9059091"/>
            <a:ext cx="1689338" cy="653022"/>
          </a:xfrm>
          <a:prstGeom prst="rect">
            <a:avLst/>
          </a:prstGeom>
        </p:spPr>
      </p:pic>
    </p:spTree>
    <p:extLst>
      <p:ext uri="{BB962C8B-B14F-4D97-AF65-F5344CB8AC3E}">
        <p14:creationId xmlns:p14="http://schemas.microsoft.com/office/powerpoint/2010/main" val="236077654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686E9736893E4DB08D61EE81E21331" ma:contentTypeVersion="19" ma:contentTypeDescription="Create a new document." ma:contentTypeScope="" ma:versionID="c30375f230bfe184ce1af504c1e7d68c">
  <xsd:schema xmlns:xsd="http://www.w3.org/2001/XMLSchema" xmlns:xs="http://www.w3.org/2001/XMLSchema" xmlns:p="http://schemas.microsoft.com/office/2006/metadata/properties" xmlns:ns2="c372250a-da48-4d7d-a722-1bfb98f2a86c" xmlns:ns3="fe9766a9-5292-4bf9-9ce3-9232645055a1" targetNamespace="http://schemas.microsoft.com/office/2006/metadata/properties" ma:root="true" ma:fieldsID="833f0e03b39b6c2baef1db28ad175ee8" ns2:_="" ns3:_="">
    <xsd:import namespace="c372250a-da48-4d7d-a722-1bfb98f2a86c"/>
    <xsd:import namespace="fe9766a9-5292-4bf9-9ce3-9232645055a1"/>
    <xsd:element name="properties">
      <xsd:complexType>
        <xsd:sequence>
          <xsd:element name="documentManagement">
            <xsd:complexType>
              <xsd:all>
                <xsd:element ref="ns2:Context" minOccurs="0"/>
                <xsd:element ref="ns2:Person" minOccurs="0"/>
                <xsd:element ref="ns2:MigrationWizId" minOccurs="0"/>
                <xsd:element ref="ns2:MigrationWizIdPermissions" minOccurs="0"/>
                <xsd:element ref="ns2:MigrationWizIdVersion"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2250a-da48-4d7d-a722-1bfb98f2a86c" elementFormDefault="qualified">
    <xsd:import namespace="http://schemas.microsoft.com/office/2006/documentManagement/types"/>
    <xsd:import namespace="http://schemas.microsoft.com/office/infopath/2007/PartnerControls"/>
    <xsd:element name="Context" ma:index="2" nillable="true" ma:displayName="Context" ma:description="Test" ma:format="Dropdown" ma:internalName="Context">
      <xsd:simpleType>
        <xsd:restriction base="dms:Note">
          <xsd:maxLength value="255"/>
        </xsd:restriction>
      </xsd:simpleType>
    </xsd:element>
    <xsd:element name="Person" ma:index="3" nillable="true" ma:displayName="Person" ma:list="UserInfo" ma:internalName="Person"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Version" ma:index="10" nillable="true" ma:displayName="MigrationWizIdVersion" ma:hidden="true" ma:internalName="MigrationWizIdVersion"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f58a19-9925-4e87-aaf2-862937038444"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hidden="true" ma:internalName="MediaServiceOCR"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Test" ma:index="25" nillable="true" ma:displayName="Note" ma:format="Dropdown" ma:internalName="Test">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9766a9-5292-4bf9-9ce3-9232645055a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521a90a-1c7b-44b9-b0ff-b2081946fff1}" ma:internalName="TaxCatchAll" ma:readOnly="false" ma:showField="CatchAllData" ma:web="fe9766a9-5292-4bf9-9ce3-923264505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text xmlns="c372250a-da48-4d7d-a722-1bfb98f2a86c">2023 Make a copy to customize for educators</Context>
    <Person xmlns="c372250a-da48-4d7d-a722-1bfb98f2a86c">
      <UserInfo>
        <DisplayName/>
        <AccountId xsi:nil="true"/>
        <AccountType/>
      </UserInfo>
    </Person>
    <TaxCatchAll xmlns="fe9766a9-5292-4bf9-9ce3-9232645055a1" xsi:nil="true"/>
    <lcf76f155ced4ddcb4097134ff3c332f xmlns="c372250a-da48-4d7d-a722-1bfb98f2a86c">
      <Terms xmlns="http://schemas.microsoft.com/office/infopath/2007/PartnerControls"/>
    </lcf76f155ced4ddcb4097134ff3c332f>
    <MigrationWizIdPermissions xmlns="c372250a-da48-4d7d-a722-1bfb98f2a86c">90e68e29-806c-4dd6-ae9b-ce4322375385</MigrationWizIdPermissions>
    <MigrationWizIdVersion xmlns="c372250a-da48-4d7d-a722-1bfb98f2a86c">90e68e29-806c-4dd6-ae9b-ce4322375385-638763648070000000</MigrationWizIdVersion>
    <MigrationWizId xmlns="c372250a-da48-4d7d-a722-1bfb98f2a86c">90e68e29-806c-4dd6-ae9b-ce4322375385</MigrationWizId>
    <Test xmlns="c372250a-da48-4d7d-a722-1bfb98f2a86c" xsi:nil="true"/>
  </documentManagement>
</p:properties>
</file>

<file path=customXml/itemProps1.xml><?xml version="1.0" encoding="utf-8"?>
<ds:datastoreItem xmlns:ds="http://schemas.openxmlformats.org/officeDocument/2006/customXml" ds:itemID="{A9BED0E1-3415-400F-A9AF-D9918D7D8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72250a-da48-4d7d-a722-1bfb98f2a86c"/>
    <ds:schemaRef ds:uri="fe9766a9-5292-4bf9-9ce3-923264505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D604F8-70E3-4931-9CF1-B94EBC041D29}">
  <ds:schemaRefs>
    <ds:schemaRef ds:uri="http://schemas.microsoft.com/sharepoint/v3/contenttype/forms"/>
  </ds:schemaRefs>
</ds:datastoreItem>
</file>

<file path=customXml/itemProps3.xml><?xml version="1.0" encoding="utf-8"?>
<ds:datastoreItem xmlns:ds="http://schemas.openxmlformats.org/officeDocument/2006/customXml" ds:itemID="{09F5D34A-76F1-481B-9771-C78F8E570807}">
  <ds:schemaRefs>
    <ds:schemaRef ds:uri="http://purl.org/dc/terms/"/>
    <ds:schemaRef ds:uri="http://schemas.microsoft.com/office/2006/documentManagement/types"/>
    <ds:schemaRef ds:uri="http://purl.org/dc/dcmitype/"/>
    <ds:schemaRef ds:uri="fe9766a9-5292-4bf9-9ce3-9232645055a1"/>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c372250a-da48-4d7d-a722-1bfb98f2a86c"/>
    <ds:schemaRef ds:uri="http://www.w3.org/XML/1998/namespace"/>
  </ds:schemaRefs>
</ds:datastoreItem>
</file>

<file path=docMetadata/LabelInfo.xml><?xml version="1.0" encoding="utf-8"?>
<clbl:labelList xmlns:clbl="http://schemas.microsoft.com/office/2020/mipLabelMetadata">
  <clbl:label id="{40b00490-c907-455f-bbb3-cab9be203315}" enabled="0" method="" siteId="{40b00490-c907-455f-bbb3-cab9be203315}" removed="1"/>
</clbl:labelList>
</file>

<file path=docProps/app.xml><?xml version="1.0" encoding="utf-8"?>
<Properties xmlns="http://schemas.openxmlformats.org/officeDocument/2006/extended-properties" xmlns:vt="http://schemas.openxmlformats.org/officeDocument/2006/docPropsVTypes">
  <TotalTime>12512</TotalTime>
  <Words>601</Words>
  <Application>Microsoft Macintosh PowerPoint</Application>
  <PresentationFormat>Custom</PresentationFormat>
  <Paragraphs>76</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Lato</vt:lpstr>
      <vt:lpstr>Lato Light</vt:lpstr>
      <vt:lpstr>Arial</vt:lpstr>
      <vt:lpstr>Calibri</vt:lpstr>
      <vt:lpstr>Simple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Ashley Schneider-Weiner</cp:lastModifiedBy>
  <cp:revision>24</cp:revision>
  <dcterms:modified xsi:type="dcterms:W3CDTF">2025-12-05T01:31:36Z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0x0101001C686E9736893E4DB08D61EE81E21331</vt:lpwstr>
  </property>
  <property fmtid="{D5CDD505-2E9C-101B-9397-08002B2CF9AE}" pid="3" name="MediaServiceImageTags">
    <vt:lpwstr/>
  </property>
  <property fmtid="{D5CDD505-2E9C-101B-9397-08002B2CF9AE}" pid="4" name="MSIP_Label_39b32134-930b-47a0-ae68-920ef1df7e99_Enabled">
    <vt:lpwstr>true</vt:lpwstr>
  </property>
  <property fmtid="{D5CDD505-2E9C-101B-9397-08002B2CF9AE}" pid="5" name="MSIP_Label_39b32134-930b-47a0-ae68-920ef1df7e99_SetDate">
    <vt:lpwstr>2023-05-22T17:08:19Z</vt:lpwstr>
  </property>
  <property fmtid="{D5CDD505-2E9C-101B-9397-08002B2CF9AE}" pid="6" name="MSIP_Label_39b32134-930b-47a0-ae68-920ef1df7e99_Method">
    <vt:lpwstr>Privileged</vt:lpwstr>
  </property>
  <property fmtid="{D5CDD505-2E9C-101B-9397-08002B2CF9AE}" pid="7" name="MSIP_Label_39b32134-930b-47a0-ae68-920ef1df7e99_Name">
    <vt:lpwstr>Public</vt:lpwstr>
  </property>
  <property fmtid="{D5CDD505-2E9C-101B-9397-08002B2CF9AE}" pid="8" name="MSIP_Label_39b32134-930b-47a0-ae68-920ef1df7e99_SiteId">
    <vt:lpwstr>31fa3fc8-0d67-4b00-8f5a-3a9a69c281b8</vt:lpwstr>
  </property>
  <property fmtid="{D5CDD505-2E9C-101B-9397-08002B2CF9AE}" pid="9" name="MSIP_Label_39b32134-930b-47a0-ae68-920ef1df7e99_ActionId">
    <vt:lpwstr>bd57447d-b16b-461e-945d-2245cd1453db</vt:lpwstr>
  </property>
  <property fmtid="{D5CDD505-2E9C-101B-9397-08002B2CF9AE}" pid="10" name="MSIP_Label_39b32134-930b-47a0-ae68-920ef1df7e99_ContentBits">
    <vt:lpwstr>2</vt:lpwstr>
  </property>
  <property fmtid="{D5CDD505-2E9C-101B-9397-08002B2CF9AE}" pid="11" name="ClassificationContentMarkingFooterLocations">
    <vt:lpwstr>Simple Light:3</vt:lpwstr>
  </property>
  <property fmtid="{D5CDD505-2E9C-101B-9397-08002B2CF9AE}" pid="12" name="ClassificationContentMarkingFooterText">
    <vt:lpwstr>Sensitivity: Public</vt:lpwstr>
  </property>
</Properties>
</file>